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2" r:id="rId4"/>
    <p:sldId id="273" r:id="rId5"/>
    <p:sldId id="278" r:id="rId6"/>
    <p:sldId id="262" r:id="rId7"/>
    <p:sldId id="275" r:id="rId8"/>
    <p:sldId id="277" r:id="rId9"/>
    <p:sldId id="281" r:id="rId10"/>
    <p:sldId id="268" r:id="rId11"/>
    <p:sldId id="279" r:id="rId12"/>
    <p:sldId id="276" r:id="rId13"/>
    <p:sldId id="280" r:id="rId14"/>
    <p:sldId id="264" r:id="rId15"/>
    <p:sldId id="266" r:id="rId16"/>
    <p:sldId id="282" r:id="rId17"/>
    <p:sldId id="257" r:id="rId18"/>
  </p:sldIdLst>
  <p:sldSz cx="18288000" cy="10287000"/>
  <p:notesSz cx="6858000" cy="9144000"/>
  <p:embeddedFontLst>
    <p:embeddedFont>
      <p:font typeface="宋体" panose="02010600030101010101" pitchFamily="2" charset="-122"/>
      <p:regular r:id="rId20"/>
    </p:embeddedFont>
    <p:embeddedFont>
      <p:font typeface="Jakob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Heavy" panose="020B0604020202020204" charset="0"/>
      <p:regular r:id="rId26"/>
    </p:embeddedFont>
    <p:embeddedFont>
      <p:font typeface="Oswald" panose="00000500000000000000" pitchFamily="2" charset="0"/>
      <p:regular r:id="rId27"/>
      <p:bold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19BBF-9CF8-408E-82DC-95900A48B63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6B3DD-E4D6-41EB-821A-0DA41B0BA6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Large Candidate Network</a:t>
          </a:r>
        </a:p>
      </dgm:t>
    </dgm:pt>
    <dgm:pt modelId="{49A6A9EB-3921-4FB0-AE1B-3D7664C2FBE5}" type="parTrans" cxnId="{59322528-B370-4D77-B620-40D7318D8F92}">
      <dgm:prSet/>
      <dgm:spPr/>
      <dgm:t>
        <a:bodyPr/>
        <a:lstStyle/>
        <a:p>
          <a:endParaRPr lang="en-US"/>
        </a:p>
      </dgm:t>
    </dgm:pt>
    <dgm:pt modelId="{441319A5-FFAE-4B16-80CC-10C0572B444E}" type="sibTrans" cxnId="{59322528-B370-4D77-B620-40D7318D8F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4BC1D6-353B-4CDE-8C28-B3DB2FA343D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 err="1">
              <a:latin typeface="Calibri"/>
            </a:rPr>
            <a:t>Amergis</a:t>
          </a:r>
          <a:r>
            <a:rPr lang="en-US" dirty="0">
              <a:latin typeface="Calibri"/>
            </a:rPr>
            <a:t> Commitment Program</a:t>
          </a:r>
          <a:endParaRPr lang="en-US" dirty="0"/>
        </a:p>
      </dgm:t>
    </dgm:pt>
    <dgm:pt modelId="{6BF8FA89-4A77-48D8-BBFF-65024E68A127}" type="parTrans" cxnId="{8BDF6BA8-DF44-4182-9841-3C3AA0FD99A5}">
      <dgm:prSet/>
      <dgm:spPr/>
      <dgm:t>
        <a:bodyPr/>
        <a:lstStyle/>
        <a:p>
          <a:endParaRPr lang="en-US"/>
        </a:p>
      </dgm:t>
    </dgm:pt>
    <dgm:pt modelId="{076777DA-4447-473E-B350-7FEA6CCA9419}" type="sibTrans" cxnId="{8BDF6BA8-DF44-4182-9841-3C3AA0FD99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768132-4595-46B9-B36B-1BD5C053C1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Shift Based Applications </a:t>
          </a:r>
        </a:p>
      </dgm:t>
    </dgm:pt>
    <dgm:pt modelId="{AC454099-14CB-4535-AEC7-5D239056187A}" type="parTrans" cxnId="{0FA1085E-9288-4EEE-9E0B-BBD7E0B61213}">
      <dgm:prSet/>
      <dgm:spPr/>
      <dgm:t>
        <a:bodyPr/>
        <a:lstStyle/>
        <a:p>
          <a:endParaRPr lang="en-US"/>
        </a:p>
      </dgm:t>
    </dgm:pt>
    <dgm:pt modelId="{73E25193-6442-43F0-BB43-15E50561880F}" type="sibTrans" cxnId="{0FA1085E-9288-4EEE-9E0B-BBD7E0B612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D41BD6-8696-4E61-B0E8-893CF2E2D5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Local Support with National Reach</a:t>
          </a:r>
        </a:p>
      </dgm:t>
    </dgm:pt>
    <dgm:pt modelId="{E7C721AE-D4BE-49F8-9B19-5D80568C9714}" type="parTrans" cxnId="{A2C329C6-1174-49BB-A7C7-B66A24E3DFDF}">
      <dgm:prSet/>
      <dgm:spPr/>
      <dgm:t>
        <a:bodyPr/>
        <a:lstStyle/>
        <a:p>
          <a:endParaRPr lang="en-US"/>
        </a:p>
      </dgm:t>
    </dgm:pt>
    <dgm:pt modelId="{11505CA8-1CCE-48B8-8700-F0727ABF6E2D}" type="sibTrans" cxnId="{A2C329C6-1174-49BB-A7C7-B66A24E3DF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A41125-841E-4375-AAFB-770B51B0F917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</a:rPr>
            <a:t>Our Culture</a:t>
          </a:r>
          <a:endParaRPr lang="en-US" dirty="0"/>
        </a:p>
      </dgm:t>
    </dgm:pt>
    <dgm:pt modelId="{F5F19A4E-40C6-4AC4-A9FB-4544F0258302}" type="parTrans" cxnId="{E759B5C8-1A92-49B3-8006-4665824C6F9E}">
      <dgm:prSet/>
      <dgm:spPr/>
      <dgm:t>
        <a:bodyPr/>
        <a:lstStyle/>
        <a:p>
          <a:endParaRPr lang="en-US"/>
        </a:p>
      </dgm:t>
    </dgm:pt>
    <dgm:pt modelId="{1F73DF04-E012-4C73-A9EA-08269C060D5A}" type="sibTrans" cxnId="{E759B5C8-1A92-49B3-8006-4665824C6F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5F2D81-E000-4F1E-A623-9A59FCB971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Increased Speed to Market</a:t>
          </a:r>
        </a:p>
      </dgm:t>
    </dgm:pt>
    <dgm:pt modelId="{10FF8F18-C6C3-4808-A2B8-5A74EDECFAB5}" type="parTrans" cxnId="{1F453E72-23EA-4C98-B569-5D6ADBFCDF41}">
      <dgm:prSet/>
      <dgm:spPr/>
      <dgm:t>
        <a:bodyPr/>
        <a:lstStyle/>
        <a:p>
          <a:endParaRPr lang="en-US"/>
        </a:p>
      </dgm:t>
    </dgm:pt>
    <dgm:pt modelId="{77595B35-8F79-4D72-8081-05B80B134E07}" type="sibTrans" cxnId="{1F453E72-23EA-4C98-B569-5D6ADBFCDF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2672BF-0B87-42C9-9BD3-855126146F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True Partnership</a:t>
          </a:r>
        </a:p>
      </dgm:t>
    </dgm:pt>
    <dgm:pt modelId="{71FF906D-2979-4937-A666-C8D2C2FA2E3E}" type="parTrans" cxnId="{0EF44AA9-8BDB-4702-9957-943D70C52F0A}">
      <dgm:prSet/>
      <dgm:spPr/>
      <dgm:t>
        <a:bodyPr/>
        <a:lstStyle/>
        <a:p>
          <a:endParaRPr lang="en-US"/>
        </a:p>
      </dgm:t>
    </dgm:pt>
    <dgm:pt modelId="{D124856F-7DEB-4BDF-9042-45F4A0EC96CB}" type="sibTrans" cxnId="{0EF44AA9-8BDB-4702-9957-943D70C52F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B90C3E-5221-47C2-B8C9-57B6BA16AE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Comprehensive Offerings</a:t>
          </a:r>
        </a:p>
      </dgm:t>
    </dgm:pt>
    <dgm:pt modelId="{62238095-FF52-447D-B8D8-252512D683BB}" type="parTrans" cxnId="{9E10FF5C-E456-4A21-83A0-B3B8EF031C61}">
      <dgm:prSet/>
      <dgm:spPr/>
      <dgm:t>
        <a:bodyPr/>
        <a:lstStyle/>
        <a:p>
          <a:endParaRPr lang="en-US"/>
        </a:p>
      </dgm:t>
    </dgm:pt>
    <dgm:pt modelId="{D50E351E-ED5C-4972-AC74-FE8BBDCE1C4F}" type="sibTrans" cxnId="{9E10FF5C-E456-4A21-83A0-B3B8EF031C61}">
      <dgm:prSet/>
      <dgm:spPr/>
      <dgm:t>
        <a:bodyPr/>
        <a:lstStyle/>
        <a:p>
          <a:endParaRPr lang="en-US"/>
        </a:p>
      </dgm:t>
    </dgm:pt>
    <dgm:pt modelId="{79D760D2-7797-4DE9-9D50-557091E827DA}" type="pres">
      <dgm:prSet presAssocID="{9F919BBF-9CF8-408E-82DC-95900A48B632}" presName="root" presStyleCnt="0">
        <dgm:presLayoutVars>
          <dgm:dir/>
          <dgm:resizeHandles val="exact"/>
        </dgm:presLayoutVars>
      </dgm:prSet>
      <dgm:spPr/>
    </dgm:pt>
    <dgm:pt modelId="{6141EF26-0DF8-417B-9FCB-F60618B4D8C9}" type="pres">
      <dgm:prSet presAssocID="{9F919BBF-9CF8-408E-82DC-95900A48B632}" presName="container" presStyleCnt="0">
        <dgm:presLayoutVars>
          <dgm:dir/>
          <dgm:resizeHandles val="exact"/>
        </dgm:presLayoutVars>
      </dgm:prSet>
      <dgm:spPr/>
    </dgm:pt>
    <dgm:pt modelId="{9A74F3A2-46EA-436D-9102-945D04AC0340}" type="pres">
      <dgm:prSet presAssocID="{CC26B3DD-E4D6-41EB-821A-0DA41B0BA6FB}" presName="compNode" presStyleCnt="0"/>
      <dgm:spPr/>
    </dgm:pt>
    <dgm:pt modelId="{6675CF88-F652-4D8C-A508-74E1AE5882EA}" type="pres">
      <dgm:prSet presAssocID="{CC26B3DD-E4D6-41EB-821A-0DA41B0BA6FB}" presName="iconBgRect" presStyleLbl="bgShp" presStyleIdx="0" presStyleCnt="8"/>
      <dgm:spPr/>
    </dgm:pt>
    <dgm:pt modelId="{9175582E-6919-4E90-8B4E-2E9B72F5AF6C}" type="pres">
      <dgm:prSet presAssocID="{CC26B3DD-E4D6-41EB-821A-0DA41B0BA6F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ECCD77E-D0FF-49E3-A2FA-DFD1FF4A9F6E}" type="pres">
      <dgm:prSet presAssocID="{CC26B3DD-E4D6-41EB-821A-0DA41B0BA6FB}" presName="spaceRect" presStyleCnt="0"/>
      <dgm:spPr/>
    </dgm:pt>
    <dgm:pt modelId="{CEA94626-B610-43F9-B3DC-C72B69E4FFDE}" type="pres">
      <dgm:prSet presAssocID="{CC26B3DD-E4D6-41EB-821A-0DA41B0BA6FB}" presName="textRect" presStyleLbl="revTx" presStyleIdx="0" presStyleCnt="8">
        <dgm:presLayoutVars>
          <dgm:chMax val="1"/>
          <dgm:chPref val="1"/>
        </dgm:presLayoutVars>
      </dgm:prSet>
      <dgm:spPr/>
    </dgm:pt>
    <dgm:pt modelId="{DF84AE20-74A2-4933-86C2-DA7BA388F8EC}" type="pres">
      <dgm:prSet presAssocID="{441319A5-FFAE-4B16-80CC-10C0572B444E}" presName="sibTrans" presStyleLbl="sibTrans2D1" presStyleIdx="0" presStyleCnt="0"/>
      <dgm:spPr/>
    </dgm:pt>
    <dgm:pt modelId="{A0C9C000-4826-4422-BFE5-374FDC668F6F}" type="pres">
      <dgm:prSet presAssocID="{A84BC1D6-353B-4CDE-8C28-B3DB2FA343DE}" presName="compNode" presStyleCnt="0"/>
      <dgm:spPr/>
    </dgm:pt>
    <dgm:pt modelId="{8C3D1306-0990-42BB-8D25-BF581C143ADC}" type="pres">
      <dgm:prSet presAssocID="{A84BC1D6-353B-4CDE-8C28-B3DB2FA343DE}" presName="iconBgRect" presStyleLbl="bgShp" presStyleIdx="1" presStyleCnt="8"/>
      <dgm:spPr/>
    </dgm:pt>
    <dgm:pt modelId="{C6CE2C22-70C2-4304-B000-523A93614784}" type="pres">
      <dgm:prSet presAssocID="{A84BC1D6-353B-4CDE-8C28-B3DB2FA343D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04F3692-905B-4DA0-AA73-E2FEEA4628FE}" type="pres">
      <dgm:prSet presAssocID="{A84BC1D6-353B-4CDE-8C28-B3DB2FA343DE}" presName="spaceRect" presStyleCnt="0"/>
      <dgm:spPr/>
    </dgm:pt>
    <dgm:pt modelId="{64B1507B-21AC-4AB4-BA7F-789624B2FF0C}" type="pres">
      <dgm:prSet presAssocID="{A84BC1D6-353B-4CDE-8C28-B3DB2FA343DE}" presName="textRect" presStyleLbl="revTx" presStyleIdx="1" presStyleCnt="8">
        <dgm:presLayoutVars>
          <dgm:chMax val="1"/>
          <dgm:chPref val="1"/>
        </dgm:presLayoutVars>
      </dgm:prSet>
      <dgm:spPr/>
    </dgm:pt>
    <dgm:pt modelId="{0036EA89-B8C9-4158-8CD4-78045E3C2481}" type="pres">
      <dgm:prSet presAssocID="{076777DA-4447-473E-B350-7FEA6CCA9419}" presName="sibTrans" presStyleLbl="sibTrans2D1" presStyleIdx="0" presStyleCnt="0"/>
      <dgm:spPr/>
    </dgm:pt>
    <dgm:pt modelId="{4E52D217-E0F9-4539-A441-98981E1DFAC1}" type="pres">
      <dgm:prSet presAssocID="{CA768132-4595-46B9-B36B-1BD5C053C122}" presName="compNode" presStyleCnt="0"/>
      <dgm:spPr/>
    </dgm:pt>
    <dgm:pt modelId="{0D7A4D24-27AA-4A5E-8588-FA18A5273AB3}" type="pres">
      <dgm:prSet presAssocID="{CA768132-4595-46B9-B36B-1BD5C053C122}" presName="iconBgRect" presStyleLbl="bgShp" presStyleIdx="2" presStyleCnt="8"/>
      <dgm:spPr/>
    </dgm:pt>
    <dgm:pt modelId="{2A699061-08DF-44C9-94EA-71B67BEF5386}" type="pres">
      <dgm:prSet presAssocID="{CA768132-4595-46B9-B36B-1BD5C053C12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orities"/>
        </a:ext>
      </dgm:extLst>
    </dgm:pt>
    <dgm:pt modelId="{EE6CE813-1ED6-416E-80FD-748ABA95CCB9}" type="pres">
      <dgm:prSet presAssocID="{CA768132-4595-46B9-B36B-1BD5C053C122}" presName="spaceRect" presStyleCnt="0"/>
      <dgm:spPr/>
    </dgm:pt>
    <dgm:pt modelId="{C9637B58-38D0-4AB2-86D3-63CEC12EBCCA}" type="pres">
      <dgm:prSet presAssocID="{CA768132-4595-46B9-B36B-1BD5C053C122}" presName="textRect" presStyleLbl="revTx" presStyleIdx="2" presStyleCnt="8">
        <dgm:presLayoutVars>
          <dgm:chMax val="1"/>
          <dgm:chPref val="1"/>
        </dgm:presLayoutVars>
      </dgm:prSet>
      <dgm:spPr/>
    </dgm:pt>
    <dgm:pt modelId="{50480A82-19C8-4602-844E-DB2DC7A6D40F}" type="pres">
      <dgm:prSet presAssocID="{73E25193-6442-43F0-BB43-15E50561880F}" presName="sibTrans" presStyleLbl="sibTrans2D1" presStyleIdx="0" presStyleCnt="0"/>
      <dgm:spPr/>
    </dgm:pt>
    <dgm:pt modelId="{47411B2C-1F97-46EB-8126-316158E0F8E2}" type="pres">
      <dgm:prSet presAssocID="{C0D41BD6-8696-4E61-B0E8-893CF2E2D57F}" presName="compNode" presStyleCnt="0"/>
      <dgm:spPr/>
    </dgm:pt>
    <dgm:pt modelId="{2FA3A7EC-16EB-4E12-B666-082EFA69FA55}" type="pres">
      <dgm:prSet presAssocID="{C0D41BD6-8696-4E61-B0E8-893CF2E2D57F}" presName="iconBgRect" presStyleLbl="bgShp" presStyleIdx="3" presStyleCnt="8"/>
      <dgm:spPr/>
    </dgm:pt>
    <dgm:pt modelId="{24D7DD76-F8B7-4B37-B841-906BF57188D9}" type="pres">
      <dgm:prSet presAssocID="{C0D41BD6-8696-4E61-B0E8-893CF2E2D57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9C885B3-F65E-48C7-951C-AECDA902BCE3}" type="pres">
      <dgm:prSet presAssocID="{C0D41BD6-8696-4E61-B0E8-893CF2E2D57F}" presName="spaceRect" presStyleCnt="0"/>
      <dgm:spPr/>
    </dgm:pt>
    <dgm:pt modelId="{52212E44-BEC1-4644-A994-8C94A17B79BE}" type="pres">
      <dgm:prSet presAssocID="{C0D41BD6-8696-4E61-B0E8-893CF2E2D57F}" presName="textRect" presStyleLbl="revTx" presStyleIdx="3" presStyleCnt="8">
        <dgm:presLayoutVars>
          <dgm:chMax val="1"/>
          <dgm:chPref val="1"/>
        </dgm:presLayoutVars>
      </dgm:prSet>
      <dgm:spPr/>
    </dgm:pt>
    <dgm:pt modelId="{EF2CB725-A394-4FC4-B8C2-AD8577D222DC}" type="pres">
      <dgm:prSet presAssocID="{11505CA8-1CCE-48B8-8700-F0727ABF6E2D}" presName="sibTrans" presStyleLbl="sibTrans2D1" presStyleIdx="0" presStyleCnt="0"/>
      <dgm:spPr/>
    </dgm:pt>
    <dgm:pt modelId="{908BD57B-4E07-4B7A-A34C-204C18F54C0E}" type="pres">
      <dgm:prSet presAssocID="{FEA41125-841E-4375-AAFB-770B51B0F917}" presName="compNode" presStyleCnt="0"/>
      <dgm:spPr/>
    </dgm:pt>
    <dgm:pt modelId="{302E6CFE-A70A-44C9-9A9E-7E15B59A3D20}" type="pres">
      <dgm:prSet presAssocID="{FEA41125-841E-4375-AAFB-770B51B0F917}" presName="iconBgRect" presStyleLbl="bgShp" presStyleIdx="4" presStyleCnt="8"/>
      <dgm:spPr/>
    </dgm:pt>
    <dgm:pt modelId="{8310D3AB-95DD-43E6-B711-55E10BC2F315}" type="pres">
      <dgm:prSet presAssocID="{FEA41125-841E-4375-AAFB-770B51B0F91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46BA011-E5E9-41E4-9C8C-141AD3782A68}" type="pres">
      <dgm:prSet presAssocID="{FEA41125-841E-4375-AAFB-770B51B0F917}" presName="spaceRect" presStyleCnt="0"/>
      <dgm:spPr/>
    </dgm:pt>
    <dgm:pt modelId="{E3FCAEAC-1724-4D82-BD1C-A4436CB2A600}" type="pres">
      <dgm:prSet presAssocID="{FEA41125-841E-4375-AAFB-770B51B0F917}" presName="textRect" presStyleLbl="revTx" presStyleIdx="4" presStyleCnt="8">
        <dgm:presLayoutVars>
          <dgm:chMax val="1"/>
          <dgm:chPref val="1"/>
        </dgm:presLayoutVars>
      </dgm:prSet>
      <dgm:spPr/>
    </dgm:pt>
    <dgm:pt modelId="{31790E35-1192-4A7E-9A33-5F36DB9D5994}" type="pres">
      <dgm:prSet presAssocID="{1F73DF04-E012-4C73-A9EA-08269C060D5A}" presName="sibTrans" presStyleLbl="sibTrans2D1" presStyleIdx="0" presStyleCnt="0"/>
      <dgm:spPr/>
    </dgm:pt>
    <dgm:pt modelId="{4CE31B0E-E14C-4C03-BED7-3B1FDC542DA6}" type="pres">
      <dgm:prSet presAssocID="{395F2D81-E000-4F1E-A623-9A59FCB97105}" presName="compNode" presStyleCnt="0"/>
      <dgm:spPr/>
    </dgm:pt>
    <dgm:pt modelId="{3D84C099-7179-4ED5-BFF3-A0138822F6A3}" type="pres">
      <dgm:prSet presAssocID="{395F2D81-E000-4F1E-A623-9A59FCB97105}" presName="iconBgRect" presStyleLbl="bgShp" presStyleIdx="5" presStyleCnt="8"/>
      <dgm:spPr/>
    </dgm:pt>
    <dgm:pt modelId="{3DC3C727-3999-4C31-96E3-38F0710990CB}" type="pres">
      <dgm:prSet presAssocID="{395F2D81-E000-4F1E-A623-9A59FCB9710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35AAACC-0634-42DD-A569-88714C1D5E65}" type="pres">
      <dgm:prSet presAssocID="{395F2D81-E000-4F1E-A623-9A59FCB97105}" presName="spaceRect" presStyleCnt="0"/>
      <dgm:spPr/>
    </dgm:pt>
    <dgm:pt modelId="{4C09BCE1-0703-435E-9B9B-A7EB5840F8E4}" type="pres">
      <dgm:prSet presAssocID="{395F2D81-E000-4F1E-A623-9A59FCB97105}" presName="textRect" presStyleLbl="revTx" presStyleIdx="5" presStyleCnt="8">
        <dgm:presLayoutVars>
          <dgm:chMax val="1"/>
          <dgm:chPref val="1"/>
        </dgm:presLayoutVars>
      </dgm:prSet>
      <dgm:spPr/>
    </dgm:pt>
    <dgm:pt modelId="{0F3F5E69-1518-4A9E-9161-6A13FF38949D}" type="pres">
      <dgm:prSet presAssocID="{77595B35-8F79-4D72-8081-05B80B134E07}" presName="sibTrans" presStyleLbl="sibTrans2D1" presStyleIdx="0" presStyleCnt="0"/>
      <dgm:spPr/>
    </dgm:pt>
    <dgm:pt modelId="{12F4637F-EC19-4764-A76B-FF1E38B700AB}" type="pres">
      <dgm:prSet presAssocID="{132672BF-0B87-42C9-9BD3-855126146F3C}" presName="compNode" presStyleCnt="0"/>
      <dgm:spPr/>
    </dgm:pt>
    <dgm:pt modelId="{B861E44E-B3AB-41A8-A934-91AD31819806}" type="pres">
      <dgm:prSet presAssocID="{132672BF-0B87-42C9-9BD3-855126146F3C}" presName="iconBgRect" presStyleLbl="bgShp" presStyleIdx="6" presStyleCnt="8"/>
      <dgm:spPr/>
    </dgm:pt>
    <dgm:pt modelId="{354D806C-3B04-4809-8A3A-26D022695E5E}" type="pres">
      <dgm:prSet presAssocID="{132672BF-0B87-42C9-9BD3-855126146F3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16ED41-AFCF-445D-91F1-264255466D04}" type="pres">
      <dgm:prSet presAssocID="{132672BF-0B87-42C9-9BD3-855126146F3C}" presName="spaceRect" presStyleCnt="0"/>
      <dgm:spPr/>
    </dgm:pt>
    <dgm:pt modelId="{BC2D9A98-1366-4227-9957-5DADD77C9C9F}" type="pres">
      <dgm:prSet presAssocID="{132672BF-0B87-42C9-9BD3-855126146F3C}" presName="textRect" presStyleLbl="revTx" presStyleIdx="6" presStyleCnt="8">
        <dgm:presLayoutVars>
          <dgm:chMax val="1"/>
          <dgm:chPref val="1"/>
        </dgm:presLayoutVars>
      </dgm:prSet>
      <dgm:spPr/>
    </dgm:pt>
    <dgm:pt modelId="{BAA2D7F9-1B23-41C2-B53B-8CB0C0E17834}" type="pres">
      <dgm:prSet presAssocID="{D124856F-7DEB-4BDF-9042-45F4A0EC96CB}" presName="sibTrans" presStyleLbl="sibTrans2D1" presStyleIdx="0" presStyleCnt="0"/>
      <dgm:spPr/>
    </dgm:pt>
    <dgm:pt modelId="{7BD22300-43D5-4E23-A5B7-0CD70029617F}" type="pres">
      <dgm:prSet presAssocID="{3DB90C3E-5221-47C2-B8C9-57B6BA16AE61}" presName="compNode" presStyleCnt="0"/>
      <dgm:spPr/>
    </dgm:pt>
    <dgm:pt modelId="{C443B5F5-C9C1-4E78-913A-D438A83D273A}" type="pres">
      <dgm:prSet presAssocID="{3DB90C3E-5221-47C2-B8C9-57B6BA16AE61}" presName="iconBgRect" presStyleLbl="bgShp" presStyleIdx="7" presStyleCnt="8"/>
      <dgm:spPr/>
    </dgm:pt>
    <dgm:pt modelId="{5712FEAA-C7A0-4820-9446-D13C90AC1197}" type="pres">
      <dgm:prSet presAssocID="{3DB90C3E-5221-47C2-B8C9-57B6BA16AE6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959FD5D-BFFA-4E3F-AC23-FC652031AA85}" type="pres">
      <dgm:prSet presAssocID="{3DB90C3E-5221-47C2-B8C9-57B6BA16AE61}" presName="spaceRect" presStyleCnt="0"/>
      <dgm:spPr/>
    </dgm:pt>
    <dgm:pt modelId="{C3D0BA27-2D7B-4035-BF93-D034AE360841}" type="pres">
      <dgm:prSet presAssocID="{3DB90C3E-5221-47C2-B8C9-57B6BA16AE61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3EEF7400-74FD-4B46-A4DC-8631DA7944DD}" type="presOf" srcId="{3DB90C3E-5221-47C2-B8C9-57B6BA16AE61}" destId="{C3D0BA27-2D7B-4035-BF93-D034AE360841}" srcOrd="0" destOrd="0" presId="urn:microsoft.com/office/officeart/2018/2/layout/IconCircleList"/>
    <dgm:cxn modelId="{128CEF01-F0E0-41E1-9C90-A4C42C069768}" type="presOf" srcId="{A84BC1D6-353B-4CDE-8C28-B3DB2FA343DE}" destId="{64B1507B-21AC-4AB4-BA7F-789624B2FF0C}" srcOrd="0" destOrd="0" presId="urn:microsoft.com/office/officeart/2018/2/layout/IconCircleList"/>
    <dgm:cxn modelId="{2D7D540E-B704-4AF9-91D2-68046232B9F0}" type="presOf" srcId="{9F919BBF-9CF8-408E-82DC-95900A48B632}" destId="{79D760D2-7797-4DE9-9D50-557091E827DA}" srcOrd="0" destOrd="0" presId="urn:microsoft.com/office/officeart/2018/2/layout/IconCircleList"/>
    <dgm:cxn modelId="{9361C425-20D4-41DA-930D-5AED0D74AFF0}" type="presOf" srcId="{73E25193-6442-43F0-BB43-15E50561880F}" destId="{50480A82-19C8-4602-844E-DB2DC7A6D40F}" srcOrd="0" destOrd="0" presId="urn:microsoft.com/office/officeart/2018/2/layout/IconCircleList"/>
    <dgm:cxn modelId="{2994F825-9500-474F-85FC-FABB62E4DF6C}" type="presOf" srcId="{CA768132-4595-46B9-B36B-1BD5C053C122}" destId="{C9637B58-38D0-4AB2-86D3-63CEC12EBCCA}" srcOrd="0" destOrd="0" presId="urn:microsoft.com/office/officeart/2018/2/layout/IconCircleList"/>
    <dgm:cxn modelId="{59322528-B370-4D77-B620-40D7318D8F92}" srcId="{9F919BBF-9CF8-408E-82DC-95900A48B632}" destId="{CC26B3DD-E4D6-41EB-821A-0DA41B0BA6FB}" srcOrd="0" destOrd="0" parTransId="{49A6A9EB-3921-4FB0-AE1B-3D7664C2FBE5}" sibTransId="{441319A5-FFAE-4B16-80CC-10C0572B444E}"/>
    <dgm:cxn modelId="{C5FD4431-E4A9-41F7-BA1F-0AFAD2F8750A}" type="presOf" srcId="{77595B35-8F79-4D72-8081-05B80B134E07}" destId="{0F3F5E69-1518-4A9E-9161-6A13FF38949D}" srcOrd="0" destOrd="0" presId="urn:microsoft.com/office/officeart/2018/2/layout/IconCircleList"/>
    <dgm:cxn modelId="{9E10FF5C-E456-4A21-83A0-B3B8EF031C61}" srcId="{9F919BBF-9CF8-408E-82DC-95900A48B632}" destId="{3DB90C3E-5221-47C2-B8C9-57B6BA16AE61}" srcOrd="7" destOrd="0" parTransId="{62238095-FF52-447D-B8D8-252512D683BB}" sibTransId="{D50E351E-ED5C-4972-AC74-FE8BBDCE1C4F}"/>
    <dgm:cxn modelId="{0FA1085E-9288-4EEE-9E0B-BBD7E0B61213}" srcId="{9F919BBF-9CF8-408E-82DC-95900A48B632}" destId="{CA768132-4595-46B9-B36B-1BD5C053C122}" srcOrd="2" destOrd="0" parTransId="{AC454099-14CB-4535-AEC7-5D239056187A}" sibTransId="{73E25193-6442-43F0-BB43-15E50561880F}"/>
    <dgm:cxn modelId="{0B25575F-24A1-47DC-B48F-331A01E6C8D9}" type="presOf" srcId="{CC26B3DD-E4D6-41EB-821A-0DA41B0BA6FB}" destId="{CEA94626-B610-43F9-B3DC-C72B69E4FFDE}" srcOrd="0" destOrd="0" presId="urn:microsoft.com/office/officeart/2018/2/layout/IconCircleList"/>
    <dgm:cxn modelId="{1F453E72-23EA-4C98-B569-5D6ADBFCDF41}" srcId="{9F919BBF-9CF8-408E-82DC-95900A48B632}" destId="{395F2D81-E000-4F1E-A623-9A59FCB97105}" srcOrd="5" destOrd="0" parTransId="{10FF8F18-C6C3-4808-A2B8-5A74EDECFAB5}" sibTransId="{77595B35-8F79-4D72-8081-05B80B134E07}"/>
    <dgm:cxn modelId="{34411185-55CC-457F-871E-E7584FFEA1A3}" type="presOf" srcId="{FEA41125-841E-4375-AAFB-770B51B0F917}" destId="{E3FCAEAC-1724-4D82-BD1C-A4436CB2A600}" srcOrd="0" destOrd="0" presId="urn:microsoft.com/office/officeart/2018/2/layout/IconCircleList"/>
    <dgm:cxn modelId="{03229F88-742E-42AB-8798-8EF4DBA81747}" type="presOf" srcId="{D124856F-7DEB-4BDF-9042-45F4A0EC96CB}" destId="{BAA2D7F9-1B23-41C2-B53B-8CB0C0E17834}" srcOrd="0" destOrd="0" presId="urn:microsoft.com/office/officeart/2018/2/layout/IconCircleList"/>
    <dgm:cxn modelId="{7AE7ED92-9241-4CFC-8153-2FA9A12F6D9E}" type="presOf" srcId="{441319A5-FFAE-4B16-80CC-10C0572B444E}" destId="{DF84AE20-74A2-4933-86C2-DA7BA388F8EC}" srcOrd="0" destOrd="0" presId="urn:microsoft.com/office/officeart/2018/2/layout/IconCircleList"/>
    <dgm:cxn modelId="{9B18AEA5-46B6-44F3-ADFD-0C4047C00019}" type="presOf" srcId="{132672BF-0B87-42C9-9BD3-855126146F3C}" destId="{BC2D9A98-1366-4227-9957-5DADD77C9C9F}" srcOrd="0" destOrd="0" presId="urn:microsoft.com/office/officeart/2018/2/layout/IconCircleList"/>
    <dgm:cxn modelId="{6215EAA5-1B9C-4CA7-B282-CD42B901171F}" type="presOf" srcId="{1F73DF04-E012-4C73-A9EA-08269C060D5A}" destId="{31790E35-1192-4A7E-9A33-5F36DB9D5994}" srcOrd="0" destOrd="0" presId="urn:microsoft.com/office/officeart/2018/2/layout/IconCircleList"/>
    <dgm:cxn modelId="{8BDF6BA8-DF44-4182-9841-3C3AA0FD99A5}" srcId="{9F919BBF-9CF8-408E-82DC-95900A48B632}" destId="{A84BC1D6-353B-4CDE-8C28-B3DB2FA343DE}" srcOrd="1" destOrd="0" parTransId="{6BF8FA89-4A77-48D8-BBFF-65024E68A127}" sibTransId="{076777DA-4447-473E-B350-7FEA6CCA9419}"/>
    <dgm:cxn modelId="{0EF44AA9-8BDB-4702-9957-943D70C52F0A}" srcId="{9F919BBF-9CF8-408E-82DC-95900A48B632}" destId="{132672BF-0B87-42C9-9BD3-855126146F3C}" srcOrd="6" destOrd="0" parTransId="{71FF906D-2979-4937-A666-C8D2C2FA2E3E}" sibTransId="{D124856F-7DEB-4BDF-9042-45F4A0EC96CB}"/>
    <dgm:cxn modelId="{0375CEAD-E7A8-43E0-BD2E-FB471EEA9B90}" type="presOf" srcId="{C0D41BD6-8696-4E61-B0E8-893CF2E2D57F}" destId="{52212E44-BEC1-4644-A994-8C94A17B79BE}" srcOrd="0" destOrd="0" presId="urn:microsoft.com/office/officeart/2018/2/layout/IconCircleList"/>
    <dgm:cxn modelId="{A2C329C6-1174-49BB-A7C7-B66A24E3DFDF}" srcId="{9F919BBF-9CF8-408E-82DC-95900A48B632}" destId="{C0D41BD6-8696-4E61-B0E8-893CF2E2D57F}" srcOrd="3" destOrd="0" parTransId="{E7C721AE-D4BE-49F8-9B19-5D80568C9714}" sibTransId="{11505CA8-1CCE-48B8-8700-F0727ABF6E2D}"/>
    <dgm:cxn modelId="{E759B5C8-1A92-49B3-8006-4665824C6F9E}" srcId="{9F919BBF-9CF8-408E-82DC-95900A48B632}" destId="{FEA41125-841E-4375-AAFB-770B51B0F917}" srcOrd="4" destOrd="0" parTransId="{F5F19A4E-40C6-4AC4-A9FB-4544F0258302}" sibTransId="{1F73DF04-E012-4C73-A9EA-08269C060D5A}"/>
    <dgm:cxn modelId="{DA3B64D2-DCF5-4AFC-B1D5-F588F06153D5}" type="presOf" srcId="{395F2D81-E000-4F1E-A623-9A59FCB97105}" destId="{4C09BCE1-0703-435E-9B9B-A7EB5840F8E4}" srcOrd="0" destOrd="0" presId="urn:microsoft.com/office/officeart/2018/2/layout/IconCircleList"/>
    <dgm:cxn modelId="{EFAA68F2-2C4F-406B-8DAE-0DF30667A39A}" type="presOf" srcId="{076777DA-4447-473E-B350-7FEA6CCA9419}" destId="{0036EA89-B8C9-4158-8CD4-78045E3C2481}" srcOrd="0" destOrd="0" presId="urn:microsoft.com/office/officeart/2018/2/layout/IconCircleList"/>
    <dgm:cxn modelId="{CC1CDBFF-E1E3-43AE-B33C-8A0386DE89E5}" type="presOf" srcId="{11505CA8-1CCE-48B8-8700-F0727ABF6E2D}" destId="{EF2CB725-A394-4FC4-B8C2-AD8577D222DC}" srcOrd="0" destOrd="0" presId="urn:microsoft.com/office/officeart/2018/2/layout/IconCircleList"/>
    <dgm:cxn modelId="{1C51059F-DBA5-4632-B69B-CC39A0054375}" type="presParOf" srcId="{79D760D2-7797-4DE9-9D50-557091E827DA}" destId="{6141EF26-0DF8-417B-9FCB-F60618B4D8C9}" srcOrd="0" destOrd="0" presId="urn:microsoft.com/office/officeart/2018/2/layout/IconCircleList"/>
    <dgm:cxn modelId="{0984F7D1-F8FD-4177-94D4-6F0F157F1DC0}" type="presParOf" srcId="{6141EF26-0DF8-417B-9FCB-F60618B4D8C9}" destId="{9A74F3A2-46EA-436D-9102-945D04AC0340}" srcOrd="0" destOrd="0" presId="urn:microsoft.com/office/officeart/2018/2/layout/IconCircleList"/>
    <dgm:cxn modelId="{9137FDF2-D2EA-43F0-AD77-A642D6D01EF4}" type="presParOf" srcId="{9A74F3A2-46EA-436D-9102-945D04AC0340}" destId="{6675CF88-F652-4D8C-A508-74E1AE5882EA}" srcOrd="0" destOrd="0" presId="urn:microsoft.com/office/officeart/2018/2/layout/IconCircleList"/>
    <dgm:cxn modelId="{981A0E6D-4DB6-4E62-A571-77542488A966}" type="presParOf" srcId="{9A74F3A2-46EA-436D-9102-945D04AC0340}" destId="{9175582E-6919-4E90-8B4E-2E9B72F5AF6C}" srcOrd="1" destOrd="0" presId="urn:microsoft.com/office/officeart/2018/2/layout/IconCircleList"/>
    <dgm:cxn modelId="{6AD666E3-35B0-4D63-95A5-9DFE0CCCB006}" type="presParOf" srcId="{9A74F3A2-46EA-436D-9102-945D04AC0340}" destId="{EECCD77E-D0FF-49E3-A2FA-DFD1FF4A9F6E}" srcOrd="2" destOrd="0" presId="urn:microsoft.com/office/officeart/2018/2/layout/IconCircleList"/>
    <dgm:cxn modelId="{F0AEDD19-EDC7-4292-AE44-93E4442F7CC7}" type="presParOf" srcId="{9A74F3A2-46EA-436D-9102-945D04AC0340}" destId="{CEA94626-B610-43F9-B3DC-C72B69E4FFDE}" srcOrd="3" destOrd="0" presId="urn:microsoft.com/office/officeart/2018/2/layout/IconCircleList"/>
    <dgm:cxn modelId="{039AB67B-48A9-4498-9608-E7006F76AF01}" type="presParOf" srcId="{6141EF26-0DF8-417B-9FCB-F60618B4D8C9}" destId="{DF84AE20-74A2-4933-86C2-DA7BA388F8EC}" srcOrd="1" destOrd="0" presId="urn:microsoft.com/office/officeart/2018/2/layout/IconCircleList"/>
    <dgm:cxn modelId="{A5E58258-5316-4C97-9AC4-5DF4D7DBDD5B}" type="presParOf" srcId="{6141EF26-0DF8-417B-9FCB-F60618B4D8C9}" destId="{A0C9C000-4826-4422-BFE5-374FDC668F6F}" srcOrd="2" destOrd="0" presId="urn:microsoft.com/office/officeart/2018/2/layout/IconCircleList"/>
    <dgm:cxn modelId="{FF896B31-BA68-42C8-8961-A898FDFD1448}" type="presParOf" srcId="{A0C9C000-4826-4422-BFE5-374FDC668F6F}" destId="{8C3D1306-0990-42BB-8D25-BF581C143ADC}" srcOrd="0" destOrd="0" presId="urn:microsoft.com/office/officeart/2018/2/layout/IconCircleList"/>
    <dgm:cxn modelId="{E4767CDB-606A-4DA6-BD25-EBD9C03B8F51}" type="presParOf" srcId="{A0C9C000-4826-4422-BFE5-374FDC668F6F}" destId="{C6CE2C22-70C2-4304-B000-523A93614784}" srcOrd="1" destOrd="0" presId="urn:microsoft.com/office/officeart/2018/2/layout/IconCircleList"/>
    <dgm:cxn modelId="{620464DB-B576-4ED1-ABAF-F82710C50602}" type="presParOf" srcId="{A0C9C000-4826-4422-BFE5-374FDC668F6F}" destId="{C04F3692-905B-4DA0-AA73-E2FEEA4628FE}" srcOrd="2" destOrd="0" presId="urn:microsoft.com/office/officeart/2018/2/layout/IconCircleList"/>
    <dgm:cxn modelId="{0FE00CFE-9019-4358-9991-1758B7FF7DFA}" type="presParOf" srcId="{A0C9C000-4826-4422-BFE5-374FDC668F6F}" destId="{64B1507B-21AC-4AB4-BA7F-789624B2FF0C}" srcOrd="3" destOrd="0" presId="urn:microsoft.com/office/officeart/2018/2/layout/IconCircleList"/>
    <dgm:cxn modelId="{B72441CE-8028-4BB8-A641-5E65B1BF1059}" type="presParOf" srcId="{6141EF26-0DF8-417B-9FCB-F60618B4D8C9}" destId="{0036EA89-B8C9-4158-8CD4-78045E3C2481}" srcOrd="3" destOrd="0" presId="urn:microsoft.com/office/officeart/2018/2/layout/IconCircleList"/>
    <dgm:cxn modelId="{2413073F-55F3-499E-8F8E-78790626361F}" type="presParOf" srcId="{6141EF26-0DF8-417B-9FCB-F60618B4D8C9}" destId="{4E52D217-E0F9-4539-A441-98981E1DFAC1}" srcOrd="4" destOrd="0" presId="urn:microsoft.com/office/officeart/2018/2/layout/IconCircleList"/>
    <dgm:cxn modelId="{B4C3E7F5-EC78-45EB-85AD-38801E2DB878}" type="presParOf" srcId="{4E52D217-E0F9-4539-A441-98981E1DFAC1}" destId="{0D7A4D24-27AA-4A5E-8588-FA18A5273AB3}" srcOrd="0" destOrd="0" presId="urn:microsoft.com/office/officeart/2018/2/layout/IconCircleList"/>
    <dgm:cxn modelId="{ECD8A8D1-A298-4380-9861-1A2317568318}" type="presParOf" srcId="{4E52D217-E0F9-4539-A441-98981E1DFAC1}" destId="{2A699061-08DF-44C9-94EA-71B67BEF5386}" srcOrd="1" destOrd="0" presId="urn:microsoft.com/office/officeart/2018/2/layout/IconCircleList"/>
    <dgm:cxn modelId="{DB51DF44-289E-43EF-BEA9-C1BDC92B6FF6}" type="presParOf" srcId="{4E52D217-E0F9-4539-A441-98981E1DFAC1}" destId="{EE6CE813-1ED6-416E-80FD-748ABA95CCB9}" srcOrd="2" destOrd="0" presId="urn:microsoft.com/office/officeart/2018/2/layout/IconCircleList"/>
    <dgm:cxn modelId="{3E57F1F0-680E-4224-BCBD-78B4B9419A1F}" type="presParOf" srcId="{4E52D217-E0F9-4539-A441-98981E1DFAC1}" destId="{C9637B58-38D0-4AB2-86D3-63CEC12EBCCA}" srcOrd="3" destOrd="0" presId="urn:microsoft.com/office/officeart/2018/2/layout/IconCircleList"/>
    <dgm:cxn modelId="{807EA600-E4E5-4C2A-B272-4E5C8DE92BCA}" type="presParOf" srcId="{6141EF26-0DF8-417B-9FCB-F60618B4D8C9}" destId="{50480A82-19C8-4602-844E-DB2DC7A6D40F}" srcOrd="5" destOrd="0" presId="urn:microsoft.com/office/officeart/2018/2/layout/IconCircleList"/>
    <dgm:cxn modelId="{B4AE165D-4659-4331-9030-64B1D2961818}" type="presParOf" srcId="{6141EF26-0DF8-417B-9FCB-F60618B4D8C9}" destId="{47411B2C-1F97-46EB-8126-316158E0F8E2}" srcOrd="6" destOrd="0" presId="urn:microsoft.com/office/officeart/2018/2/layout/IconCircleList"/>
    <dgm:cxn modelId="{75FF8BAE-E9F9-43E9-BA55-B3CCF5D85A3F}" type="presParOf" srcId="{47411B2C-1F97-46EB-8126-316158E0F8E2}" destId="{2FA3A7EC-16EB-4E12-B666-082EFA69FA55}" srcOrd="0" destOrd="0" presId="urn:microsoft.com/office/officeart/2018/2/layout/IconCircleList"/>
    <dgm:cxn modelId="{9DFF45EE-86CF-4F1B-BCE2-BA1A2F7F3708}" type="presParOf" srcId="{47411B2C-1F97-46EB-8126-316158E0F8E2}" destId="{24D7DD76-F8B7-4B37-B841-906BF57188D9}" srcOrd="1" destOrd="0" presId="urn:microsoft.com/office/officeart/2018/2/layout/IconCircleList"/>
    <dgm:cxn modelId="{DB0DD860-4693-4E0C-9461-44EB5F5AF7C8}" type="presParOf" srcId="{47411B2C-1F97-46EB-8126-316158E0F8E2}" destId="{49C885B3-F65E-48C7-951C-AECDA902BCE3}" srcOrd="2" destOrd="0" presId="urn:microsoft.com/office/officeart/2018/2/layout/IconCircleList"/>
    <dgm:cxn modelId="{87315087-588E-44D5-81A4-A0CB34C64C2D}" type="presParOf" srcId="{47411B2C-1F97-46EB-8126-316158E0F8E2}" destId="{52212E44-BEC1-4644-A994-8C94A17B79BE}" srcOrd="3" destOrd="0" presId="urn:microsoft.com/office/officeart/2018/2/layout/IconCircleList"/>
    <dgm:cxn modelId="{801EEEDB-E8F8-4A7B-9DCE-5AFE202781BE}" type="presParOf" srcId="{6141EF26-0DF8-417B-9FCB-F60618B4D8C9}" destId="{EF2CB725-A394-4FC4-B8C2-AD8577D222DC}" srcOrd="7" destOrd="0" presId="urn:microsoft.com/office/officeart/2018/2/layout/IconCircleList"/>
    <dgm:cxn modelId="{E930DA40-3070-4D60-A1F5-8039D26098C3}" type="presParOf" srcId="{6141EF26-0DF8-417B-9FCB-F60618B4D8C9}" destId="{908BD57B-4E07-4B7A-A34C-204C18F54C0E}" srcOrd="8" destOrd="0" presId="urn:microsoft.com/office/officeart/2018/2/layout/IconCircleList"/>
    <dgm:cxn modelId="{347B3410-B856-4889-BDCD-56A2B7896EBE}" type="presParOf" srcId="{908BD57B-4E07-4B7A-A34C-204C18F54C0E}" destId="{302E6CFE-A70A-44C9-9A9E-7E15B59A3D20}" srcOrd="0" destOrd="0" presId="urn:microsoft.com/office/officeart/2018/2/layout/IconCircleList"/>
    <dgm:cxn modelId="{5711542E-F25B-4569-BA51-331A7211A5A7}" type="presParOf" srcId="{908BD57B-4E07-4B7A-A34C-204C18F54C0E}" destId="{8310D3AB-95DD-43E6-B711-55E10BC2F315}" srcOrd="1" destOrd="0" presId="urn:microsoft.com/office/officeart/2018/2/layout/IconCircleList"/>
    <dgm:cxn modelId="{821071C5-2881-4330-BF17-356CD14EDB9B}" type="presParOf" srcId="{908BD57B-4E07-4B7A-A34C-204C18F54C0E}" destId="{C46BA011-E5E9-41E4-9C8C-141AD3782A68}" srcOrd="2" destOrd="0" presId="urn:microsoft.com/office/officeart/2018/2/layout/IconCircleList"/>
    <dgm:cxn modelId="{6F0B43B3-D6DF-4A63-9E97-04E0A4631709}" type="presParOf" srcId="{908BD57B-4E07-4B7A-A34C-204C18F54C0E}" destId="{E3FCAEAC-1724-4D82-BD1C-A4436CB2A600}" srcOrd="3" destOrd="0" presId="urn:microsoft.com/office/officeart/2018/2/layout/IconCircleList"/>
    <dgm:cxn modelId="{4C0ED6CD-F074-49E9-B375-00F99AB195F2}" type="presParOf" srcId="{6141EF26-0DF8-417B-9FCB-F60618B4D8C9}" destId="{31790E35-1192-4A7E-9A33-5F36DB9D5994}" srcOrd="9" destOrd="0" presId="urn:microsoft.com/office/officeart/2018/2/layout/IconCircleList"/>
    <dgm:cxn modelId="{283B7133-327D-4281-8CB1-C4F98EF9381F}" type="presParOf" srcId="{6141EF26-0DF8-417B-9FCB-F60618B4D8C9}" destId="{4CE31B0E-E14C-4C03-BED7-3B1FDC542DA6}" srcOrd="10" destOrd="0" presId="urn:microsoft.com/office/officeart/2018/2/layout/IconCircleList"/>
    <dgm:cxn modelId="{D8357A3B-7744-4A30-B89B-F8BCBD3DD764}" type="presParOf" srcId="{4CE31B0E-E14C-4C03-BED7-3B1FDC542DA6}" destId="{3D84C099-7179-4ED5-BFF3-A0138822F6A3}" srcOrd="0" destOrd="0" presId="urn:microsoft.com/office/officeart/2018/2/layout/IconCircleList"/>
    <dgm:cxn modelId="{6A49EE91-B075-495D-89CC-026F2CEEC06A}" type="presParOf" srcId="{4CE31B0E-E14C-4C03-BED7-3B1FDC542DA6}" destId="{3DC3C727-3999-4C31-96E3-38F0710990CB}" srcOrd="1" destOrd="0" presId="urn:microsoft.com/office/officeart/2018/2/layout/IconCircleList"/>
    <dgm:cxn modelId="{AD170FB0-DB80-402A-AD9C-E42391110883}" type="presParOf" srcId="{4CE31B0E-E14C-4C03-BED7-3B1FDC542DA6}" destId="{935AAACC-0634-42DD-A569-88714C1D5E65}" srcOrd="2" destOrd="0" presId="urn:microsoft.com/office/officeart/2018/2/layout/IconCircleList"/>
    <dgm:cxn modelId="{37E67002-4474-44C9-9E41-F7CF78E06C24}" type="presParOf" srcId="{4CE31B0E-E14C-4C03-BED7-3B1FDC542DA6}" destId="{4C09BCE1-0703-435E-9B9B-A7EB5840F8E4}" srcOrd="3" destOrd="0" presId="urn:microsoft.com/office/officeart/2018/2/layout/IconCircleList"/>
    <dgm:cxn modelId="{F4D39EE3-A1E1-4012-9800-D07E4C1EB047}" type="presParOf" srcId="{6141EF26-0DF8-417B-9FCB-F60618B4D8C9}" destId="{0F3F5E69-1518-4A9E-9161-6A13FF38949D}" srcOrd="11" destOrd="0" presId="urn:microsoft.com/office/officeart/2018/2/layout/IconCircleList"/>
    <dgm:cxn modelId="{34B51973-F282-45D5-9732-D68675E33AF2}" type="presParOf" srcId="{6141EF26-0DF8-417B-9FCB-F60618B4D8C9}" destId="{12F4637F-EC19-4764-A76B-FF1E38B700AB}" srcOrd="12" destOrd="0" presId="urn:microsoft.com/office/officeart/2018/2/layout/IconCircleList"/>
    <dgm:cxn modelId="{CA6931ED-F1EE-4E64-946F-8656E474400B}" type="presParOf" srcId="{12F4637F-EC19-4764-A76B-FF1E38B700AB}" destId="{B861E44E-B3AB-41A8-A934-91AD31819806}" srcOrd="0" destOrd="0" presId="urn:microsoft.com/office/officeart/2018/2/layout/IconCircleList"/>
    <dgm:cxn modelId="{A6A13196-CD6F-487A-994D-D557D4E15961}" type="presParOf" srcId="{12F4637F-EC19-4764-A76B-FF1E38B700AB}" destId="{354D806C-3B04-4809-8A3A-26D022695E5E}" srcOrd="1" destOrd="0" presId="urn:microsoft.com/office/officeart/2018/2/layout/IconCircleList"/>
    <dgm:cxn modelId="{0247062C-A36A-4DA5-B076-5CE626C9675A}" type="presParOf" srcId="{12F4637F-EC19-4764-A76B-FF1E38B700AB}" destId="{FA16ED41-AFCF-445D-91F1-264255466D04}" srcOrd="2" destOrd="0" presId="urn:microsoft.com/office/officeart/2018/2/layout/IconCircleList"/>
    <dgm:cxn modelId="{E14BC54F-474E-44AF-9863-EB0DBADD2C5E}" type="presParOf" srcId="{12F4637F-EC19-4764-A76B-FF1E38B700AB}" destId="{BC2D9A98-1366-4227-9957-5DADD77C9C9F}" srcOrd="3" destOrd="0" presId="urn:microsoft.com/office/officeart/2018/2/layout/IconCircleList"/>
    <dgm:cxn modelId="{BFBA20FE-6842-45E9-8A27-495289D848C3}" type="presParOf" srcId="{6141EF26-0DF8-417B-9FCB-F60618B4D8C9}" destId="{BAA2D7F9-1B23-41C2-B53B-8CB0C0E17834}" srcOrd="13" destOrd="0" presId="urn:microsoft.com/office/officeart/2018/2/layout/IconCircleList"/>
    <dgm:cxn modelId="{6AFA48E9-C47B-4074-8E15-18A6B05D8364}" type="presParOf" srcId="{6141EF26-0DF8-417B-9FCB-F60618B4D8C9}" destId="{7BD22300-43D5-4E23-A5B7-0CD70029617F}" srcOrd="14" destOrd="0" presId="urn:microsoft.com/office/officeart/2018/2/layout/IconCircleList"/>
    <dgm:cxn modelId="{9B8CAA3C-4252-48F3-A231-36F4D5C70E32}" type="presParOf" srcId="{7BD22300-43D5-4E23-A5B7-0CD70029617F}" destId="{C443B5F5-C9C1-4E78-913A-D438A83D273A}" srcOrd="0" destOrd="0" presId="urn:microsoft.com/office/officeart/2018/2/layout/IconCircleList"/>
    <dgm:cxn modelId="{9E317E37-5376-4020-ADEE-00148C79C0A1}" type="presParOf" srcId="{7BD22300-43D5-4E23-A5B7-0CD70029617F}" destId="{5712FEAA-C7A0-4820-9446-D13C90AC1197}" srcOrd="1" destOrd="0" presId="urn:microsoft.com/office/officeart/2018/2/layout/IconCircleList"/>
    <dgm:cxn modelId="{5D53796A-2012-4DFC-92C7-7BB33C845198}" type="presParOf" srcId="{7BD22300-43D5-4E23-A5B7-0CD70029617F}" destId="{B959FD5D-BFFA-4E3F-AC23-FC652031AA85}" srcOrd="2" destOrd="0" presId="urn:microsoft.com/office/officeart/2018/2/layout/IconCircleList"/>
    <dgm:cxn modelId="{429A693A-1C09-404A-B914-C000ADBB4C0F}" type="presParOf" srcId="{7BD22300-43D5-4E23-A5B7-0CD70029617F}" destId="{C3D0BA27-2D7B-4035-BF93-D034AE36084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5CF88-F652-4D8C-A508-74E1AE5882EA}">
      <dsp:nvSpPr>
        <dsp:cNvPr id="0" name=""/>
        <dsp:cNvSpPr/>
      </dsp:nvSpPr>
      <dsp:spPr>
        <a:xfrm>
          <a:off x="434315" y="105303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5582E-6919-4E90-8B4E-2E9B72F5AF6C}">
      <dsp:nvSpPr>
        <dsp:cNvPr id="0" name=""/>
        <dsp:cNvSpPr/>
      </dsp:nvSpPr>
      <dsp:spPr>
        <a:xfrm>
          <a:off x="720263" y="391251"/>
          <a:ext cx="789760" cy="7897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94626-B610-43F9-B3DC-C72B69E4FFDE}">
      <dsp:nvSpPr>
        <dsp:cNvPr id="0" name=""/>
        <dsp:cNvSpPr/>
      </dsp:nvSpPr>
      <dsp:spPr>
        <a:xfrm>
          <a:off x="2087754" y="105303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Candidate Network</a:t>
          </a:r>
        </a:p>
      </dsp:txBody>
      <dsp:txXfrm>
        <a:off x="2087754" y="105303"/>
        <a:ext cx="3209617" cy="1361656"/>
      </dsp:txXfrm>
    </dsp:sp>
    <dsp:sp modelId="{8C3D1306-0990-42BB-8D25-BF581C143ADC}">
      <dsp:nvSpPr>
        <dsp:cNvPr id="0" name=""/>
        <dsp:cNvSpPr/>
      </dsp:nvSpPr>
      <dsp:spPr>
        <a:xfrm>
          <a:off x="5856624" y="105303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E2C22-70C2-4304-B000-523A93614784}">
      <dsp:nvSpPr>
        <dsp:cNvPr id="0" name=""/>
        <dsp:cNvSpPr/>
      </dsp:nvSpPr>
      <dsp:spPr>
        <a:xfrm>
          <a:off x="6142572" y="391251"/>
          <a:ext cx="789760" cy="7897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1507B-21AC-4AB4-BA7F-789624B2FF0C}">
      <dsp:nvSpPr>
        <dsp:cNvPr id="0" name=""/>
        <dsp:cNvSpPr/>
      </dsp:nvSpPr>
      <dsp:spPr>
        <a:xfrm>
          <a:off x="7510063" y="105303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Calibri"/>
            </a:rPr>
            <a:t>Amergis</a:t>
          </a:r>
          <a:r>
            <a:rPr lang="en-US" sz="2400" kern="1200" dirty="0">
              <a:latin typeface="Calibri"/>
            </a:rPr>
            <a:t> Commitment Program</a:t>
          </a:r>
          <a:endParaRPr lang="en-US" sz="2400" kern="1200" dirty="0"/>
        </a:p>
      </dsp:txBody>
      <dsp:txXfrm>
        <a:off x="7510063" y="105303"/>
        <a:ext cx="3209617" cy="1361656"/>
      </dsp:txXfrm>
    </dsp:sp>
    <dsp:sp modelId="{0D7A4D24-27AA-4A5E-8588-FA18A5273AB3}">
      <dsp:nvSpPr>
        <dsp:cNvPr id="0" name=""/>
        <dsp:cNvSpPr/>
      </dsp:nvSpPr>
      <dsp:spPr>
        <a:xfrm>
          <a:off x="11278933" y="105303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99061-08DF-44C9-94EA-71B67BEF5386}">
      <dsp:nvSpPr>
        <dsp:cNvPr id="0" name=""/>
        <dsp:cNvSpPr/>
      </dsp:nvSpPr>
      <dsp:spPr>
        <a:xfrm>
          <a:off x="11564881" y="391251"/>
          <a:ext cx="789760" cy="7897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37B58-38D0-4AB2-86D3-63CEC12EBCCA}">
      <dsp:nvSpPr>
        <dsp:cNvPr id="0" name=""/>
        <dsp:cNvSpPr/>
      </dsp:nvSpPr>
      <dsp:spPr>
        <a:xfrm>
          <a:off x="12932372" y="105303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Shift Based Applications </a:t>
          </a:r>
        </a:p>
      </dsp:txBody>
      <dsp:txXfrm>
        <a:off x="12932372" y="105303"/>
        <a:ext cx="3209617" cy="1361656"/>
      </dsp:txXfrm>
    </dsp:sp>
    <dsp:sp modelId="{2FA3A7EC-16EB-4E12-B666-082EFA69FA55}">
      <dsp:nvSpPr>
        <dsp:cNvPr id="0" name=""/>
        <dsp:cNvSpPr/>
      </dsp:nvSpPr>
      <dsp:spPr>
        <a:xfrm>
          <a:off x="434315" y="2573395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7DD76-F8B7-4B37-B841-906BF57188D9}">
      <dsp:nvSpPr>
        <dsp:cNvPr id="0" name=""/>
        <dsp:cNvSpPr/>
      </dsp:nvSpPr>
      <dsp:spPr>
        <a:xfrm>
          <a:off x="720263" y="2859343"/>
          <a:ext cx="789760" cy="7897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12E44-BEC1-4644-A994-8C94A17B79BE}">
      <dsp:nvSpPr>
        <dsp:cNvPr id="0" name=""/>
        <dsp:cNvSpPr/>
      </dsp:nvSpPr>
      <dsp:spPr>
        <a:xfrm>
          <a:off x="2087754" y="2573395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Local Support with National Reach</a:t>
          </a:r>
        </a:p>
      </dsp:txBody>
      <dsp:txXfrm>
        <a:off x="2087754" y="2573395"/>
        <a:ext cx="3209617" cy="1361656"/>
      </dsp:txXfrm>
    </dsp:sp>
    <dsp:sp modelId="{302E6CFE-A70A-44C9-9A9E-7E15B59A3D20}">
      <dsp:nvSpPr>
        <dsp:cNvPr id="0" name=""/>
        <dsp:cNvSpPr/>
      </dsp:nvSpPr>
      <dsp:spPr>
        <a:xfrm>
          <a:off x="5856624" y="2573395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D3AB-95DD-43E6-B711-55E10BC2F315}">
      <dsp:nvSpPr>
        <dsp:cNvPr id="0" name=""/>
        <dsp:cNvSpPr/>
      </dsp:nvSpPr>
      <dsp:spPr>
        <a:xfrm>
          <a:off x="6142572" y="2859343"/>
          <a:ext cx="789760" cy="7897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CAEAC-1724-4D82-BD1C-A4436CB2A600}">
      <dsp:nvSpPr>
        <dsp:cNvPr id="0" name=""/>
        <dsp:cNvSpPr/>
      </dsp:nvSpPr>
      <dsp:spPr>
        <a:xfrm>
          <a:off x="7510063" y="2573395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/>
            </a:rPr>
            <a:t>Our Culture</a:t>
          </a:r>
          <a:endParaRPr lang="en-US" sz="2400" kern="1200" dirty="0"/>
        </a:p>
      </dsp:txBody>
      <dsp:txXfrm>
        <a:off x="7510063" y="2573395"/>
        <a:ext cx="3209617" cy="1361656"/>
      </dsp:txXfrm>
    </dsp:sp>
    <dsp:sp modelId="{3D84C099-7179-4ED5-BFF3-A0138822F6A3}">
      <dsp:nvSpPr>
        <dsp:cNvPr id="0" name=""/>
        <dsp:cNvSpPr/>
      </dsp:nvSpPr>
      <dsp:spPr>
        <a:xfrm>
          <a:off x="11278933" y="2573395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3C727-3999-4C31-96E3-38F0710990CB}">
      <dsp:nvSpPr>
        <dsp:cNvPr id="0" name=""/>
        <dsp:cNvSpPr/>
      </dsp:nvSpPr>
      <dsp:spPr>
        <a:xfrm>
          <a:off x="11564881" y="2859343"/>
          <a:ext cx="789760" cy="7897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9BCE1-0703-435E-9B9B-A7EB5840F8E4}">
      <dsp:nvSpPr>
        <dsp:cNvPr id="0" name=""/>
        <dsp:cNvSpPr/>
      </dsp:nvSpPr>
      <dsp:spPr>
        <a:xfrm>
          <a:off x="12932372" y="2573395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Increased Speed to Market</a:t>
          </a:r>
        </a:p>
      </dsp:txBody>
      <dsp:txXfrm>
        <a:off x="12932372" y="2573395"/>
        <a:ext cx="3209617" cy="1361656"/>
      </dsp:txXfrm>
    </dsp:sp>
    <dsp:sp modelId="{B861E44E-B3AB-41A8-A934-91AD31819806}">
      <dsp:nvSpPr>
        <dsp:cNvPr id="0" name=""/>
        <dsp:cNvSpPr/>
      </dsp:nvSpPr>
      <dsp:spPr>
        <a:xfrm>
          <a:off x="434315" y="5041488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D806C-3B04-4809-8A3A-26D022695E5E}">
      <dsp:nvSpPr>
        <dsp:cNvPr id="0" name=""/>
        <dsp:cNvSpPr/>
      </dsp:nvSpPr>
      <dsp:spPr>
        <a:xfrm>
          <a:off x="720263" y="5327435"/>
          <a:ext cx="789760" cy="78976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D9A98-1366-4227-9957-5DADD77C9C9F}">
      <dsp:nvSpPr>
        <dsp:cNvPr id="0" name=""/>
        <dsp:cNvSpPr/>
      </dsp:nvSpPr>
      <dsp:spPr>
        <a:xfrm>
          <a:off x="2087754" y="5041488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True Partnership</a:t>
          </a:r>
        </a:p>
      </dsp:txBody>
      <dsp:txXfrm>
        <a:off x="2087754" y="5041488"/>
        <a:ext cx="3209617" cy="1361656"/>
      </dsp:txXfrm>
    </dsp:sp>
    <dsp:sp modelId="{C443B5F5-C9C1-4E78-913A-D438A83D273A}">
      <dsp:nvSpPr>
        <dsp:cNvPr id="0" name=""/>
        <dsp:cNvSpPr/>
      </dsp:nvSpPr>
      <dsp:spPr>
        <a:xfrm>
          <a:off x="5856624" y="5041488"/>
          <a:ext cx="1361656" cy="13616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2FEAA-C7A0-4820-9446-D13C90AC1197}">
      <dsp:nvSpPr>
        <dsp:cNvPr id="0" name=""/>
        <dsp:cNvSpPr/>
      </dsp:nvSpPr>
      <dsp:spPr>
        <a:xfrm>
          <a:off x="6142572" y="5327435"/>
          <a:ext cx="789760" cy="78976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0BA27-2D7B-4035-BF93-D034AE360841}">
      <dsp:nvSpPr>
        <dsp:cNvPr id="0" name=""/>
        <dsp:cNvSpPr/>
      </dsp:nvSpPr>
      <dsp:spPr>
        <a:xfrm>
          <a:off x="7510063" y="5041488"/>
          <a:ext cx="3209617" cy="1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Comprehensive Offerings</a:t>
          </a:r>
        </a:p>
      </dsp:txBody>
      <dsp:txXfrm>
        <a:off x="7510063" y="5041488"/>
        <a:ext cx="3209617" cy="1361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2808-1B24-4A1A-B9A3-78DCB0675F80}" type="datetimeFigureOut"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E8C5-2757-4D4E-94B5-B230FC2690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1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Clark and Jeremy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1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Jeremy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Jeremy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6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39FDC-55DA-9647-AFE4-30E27534C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1BBF3-4EFB-E390-D85C-238F258E1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CB10F-4463-1510-0730-AEBA4739C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Clark --- transition slide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C252B-F29B-F397-BB84-970FE5D5D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0C12D-DDBB-2D45-8006-033235D45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70D8F-14A7-BEF1-1027-0830B94C3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1DDBD-23D8-448D-4724-51E80FEEB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Clark --- transition slide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08C25-06DF-3B73-3EC1-2DC1FB69F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4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08727-F3F2-6751-EAD8-73AA527F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454B4-1965-8A87-9821-19552629A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95DF4-C41A-3CC2-E8BA-2A0E95BCC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42096-BBB3-FDC0-9272-525F2ECF7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63C7-00D1-6DB3-DFC2-5566AB88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56F4B-3D35-DDFD-7158-F8AA92C22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1180E-750A-7449-0E54-11B7BCDD4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92202-1BD3-5C3F-AD29-5EBC15F1B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C2B9E-DFB7-E0A3-AC94-992BF9C1A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4A3EF-11A5-6EE4-97F2-3D87ABCD8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8D316-C659-B52C-4C91-FA9EB41AB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Clark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5567E-C67E-393D-623A-C51CE4C51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8E8C5-2757-4D4E-94B5-B230FC269058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www.ahcancal.org/News-and-Communications/Press-Releases/Pages/Staffing-Challenges-In-Long-Term-Care-Facilities-Continue-To-Threaten-Access-to-Care-for-Residents.aspx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ualityinsights.org/nursing-home-insights/tackling-the-long-term-care-workforce-crisis-lessons-from-the-staffing-solutions-for-nursing-homes-program#gsc.tab=0" TargetMode="External"/><Relationship Id="rId5" Type="http://schemas.openxmlformats.org/officeDocument/2006/relationships/hyperlink" Target="https://www.olooptech.com/post/long-term-care-facilities-suffering-severe-staffing-shortages-staffing-providers-can-help-them-overcome-this-crisis" TargetMode="External"/><Relationship Id="rId4" Type="http://schemas.openxmlformats.org/officeDocument/2006/relationships/hyperlink" Target="https://www.careerstaff.com/healthcare-staffing-blog/biggest-challenges-of-long-term-ca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cancal.org/News-and-Communications/Press-Releases/Pages/ICYMI-Nursing-Home-Staffing-Shortages-Cause-Ripple-Effects-in-Rural-Communities,-Throughout-Health-Care-Industry.aspx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ltcnews.com/articles/workforce-shortages-long-term-care-driving-up-costs-delaying-ca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cknights.com/news/cms-going-public-with-facility-turnover-weekend-staffing-data/" TargetMode="External"/><Relationship Id="rId5" Type="http://schemas.openxmlformats.org/officeDocument/2006/relationships/hyperlink" Target="https://wjts.tv/2025/05/indianas-nursing-shortage-prompts-statewide-response-and-legislative-reform/" TargetMode="Externa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efaidnbmnnnibpcajpcglclefindmkaj/https:/www.in.gov/fssa/ompp/files/2022DSWReport_FINAL.pdf" TargetMode="Externa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5005"/>
            <a:ext cx="7602229" cy="7602229"/>
          </a:xfrm>
          <a:custGeom>
            <a:avLst/>
            <a:gdLst/>
            <a:ahLst/>
            <a:cxnLst/>
            <a:rect l="l" t="t" r="r" b="b"/>
            <a:pathLst>
              <a:path w="7602229" h="7602229">
                <a:moveTo>
                  <a:pt x="0" y="0"/>
                </a:moveTo>
                <a:lnTo>
                  <a:pt x="7602229" y="0"/>
                </a:lnTo>
                <a:lnTo>
                  <a:pt x="7602229" y="7602229"/>
                </a:lnTo>
                <a:lnTo>
                  <a:pt x="0" y="7602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16711" y="7902454"/>
            <a:ext cx="1020335" cy="418466"/>
          </a:xfrm>
          <a:custGeom>
            <a:avLst/>
            <a:gdLst/>
            <a:ahLst/>
            <a:cxnLst/>
            <a:rect l="l" t="t" r="r" b="b"/>
            <a:pathLst>
              <a:path w="1020335" h="418466">
                <a:moveTo>
                  <a:pt x="0" y="0"/>
                </a:moveTo>
                <a:lnTo>
                  <a:pt x="1020334" y="0"/>
                </a:lnTo>
                <a:lnTo>
                  <a:pt x="1020334" y="418467"/>
                </a:lnTo>
                <a:lnTo>
                  <a:pt x="0" y="418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290961" y="8177808"/>
            <a:ext cx="2199745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18"/>
              </a:lnSpc>
            </a:pPr>
            <a:r>
              <a:rPr lang="en-US" sz="5400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79689" y="9537144"/>
            <a:ext cx="2932924" cy="27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1911" b="1">
                <a:solidFill>
                  <a:srgbClr val="276189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September 9-10,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42804" y="9282515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47445" y="9875422"/>
            <a:ext cx="3558868" cy="17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8"/>
              </a:lnSpc>
            </a:pPr>
            <a:r>
              <a:rPr lang="en-US" sz="1243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Embassy Suites Noblesville | Indianapolis, IN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650DFC-B46B-DB37-48CF-4E128C9ED335}"/>
              </a:ext>
            </a:extLst>
          </p:cNvPr>
          <p:cNvSpPr txBox="1">
            <a:spLocks/>
          </p:cNvSpPr>
          <p:nvPr/>
        </p:nvSpPr>
        <p:spPr>
          <a:xfrm>
            <a:off x="609600" y="2130425"/>
            <a:ext cx="16629264" cy="2022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/>
              <a:t>Staffing Challenges in Long-Term Care and Assisted Living Facilities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ADA85CA-B6A8-90B5-6236-FCA169B94605}"/>
              </a:ext>
            </a:extLst>
          </p:cNvPr>
          <p:cNvSpPr txBox="1">
            <a:spLocks/>
          </p:cNvSpPr>
          <p:nvPr/>
        </p:nvSpPr>
        <p:spPr>
          <a:xfrm>
            <a:off x="1769525" y="4381501"/>
            <a:ext cx="13240871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Overview of Issues, Impacts, and Solutions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7560A7-D565-026A-F2F5-D913FE3E5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94" y="8004846"/>
            <a:ext cx="2932924" cy="17076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EFF3-7404-4412-4989-1F6202603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99C51C-3351-4A4E-21E3-43BAAB9487FB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06F7350-AD14-1085-1D8B-0DD3811734A0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24286DC-A46E-5CE7-FF29-17AEA7002BD4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108E07-9251-5056-C887-A647242C3463}"/>
              </a:ext>
            </a:extLst>
          </p:cNvPr>
          <p:cNvSpPr txBox="1">
            <a:spLocks/>
          </p:cNvSpPr>
          <p:nvPr/>
        </p:nvSpPr>
        <p:spPr>
          <a:xfrm>
            <a:off x="749300" y="465138"/>
            <a:ext cx="161544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/>
              <a:t>Impacts of Staffing Shortages</a:t>
            </a:r>
            <a:endParaRPr lang="en-US" sz="6000" b="1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BA9301-4970-31DD-B6D4-47B7988B897F}"/>
              </a:ext>
            </a:extLst>
          </p:cNvPr>
          <p:cNvSpPr txBox="1">
            <a:spLocks/>
          </p:cNvSpPr>
          <p:nvPr/>
        </p:nvSpPr>
        <p:spPr>
          <a:xfrm>
            <a:off x="1066800" y="1028700"/>
            <a:ext cx="16154400" cy="5033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3600" b="1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3600" b="1"/>
              <a:t>Higher Internal Costs for Wages, Retention, and Hiring</a:t>
            </a:r>
            <a:endParaRPr lang="en-US" sz="3600"/>
          </a:p>
          <a:p>
            <a:pPr>
              <a:lnSpc>
                <a:spcPct val="200000"/>
              </a:lnSpc>
            </a:pPr>
            <a:r>
              <a:rPr lang="en-US" sz="3600" b="1"/>
              <a:t>Increased Turnover and Costs</a:t>
            </a:r>
            <a:endParaRPr lang="en-US" sz="3600" b="1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3600" b="1"/>
              <a:t>Quality of Care Risks</a:t>
            </a:r>
            <a:endParaRPr lang="en-US" sz="3600" b="1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3600" b="1"/>
              <a:t>Limited Resources to Increase Admissions</a:t>
            </a:r>
            <a:endParaRPr lang="en-US" sz="3600" b="1"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en-US" sz="3600" b="1"/>
              <a:t>Potential Facility Closures</a:t>
            </a:r>
            <a:endParaRPr lang="en-US" sz="36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77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69BB7-8CA3-A397-91F4-8821DE38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F10AE4-12CE-7B34-9369-A8E89B1F2B42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pPr lvl="0" rtl="0"/>
            <a:endParaRPr lang="en-US" sz="3200">
              <a:cs typeface="Arial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6E2B2B1-E6C1-288C-D518-1DF2A29CE362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C85B997-CC73-E409-F732-198BDD7E4896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46D4F0-566F-41AE-FDAB-3D5870B5D5F7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63830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/>
              <a:t>Higher Wages, Retention, and Hiring Costs</a:t>
            </a:r>
            <a:endParaRPr lang="en-US" sz="6000" b="1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93838C-10FA-E428-AC5C-B4B4E552EC19}"/>
              </a:ext>
            </a:extLst>
          </p:cNvPr>
          <p:cNvSpPr txBox="1">
            <a:spLocks/>
          </p:cNvSpPr>
          <p:nvPr/>
        </p:nvSpPr>
        <p:spPr>
          <a:xfrm>
            <a:off x="914400" y="1600201"/>
            <a:ext cx="16383000" cy="6307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Wage increases competing with other facilities and outside industry organizations</a:t>
            </a:r>
            <a:endParaRPr lang="en-US" err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BF41E1-F8F2-0018-4CF5-078A44F25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30078"/>
              </p:ext>
            </p:extLst>
          </p:nvPr>
        </p:nvGraphicFramePr>
        <p:xfrm>
          <a:off x="910166" y="6117167"/>
          <a:ext cx="16009165" cy="1940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1833">
                  <a:extLst>
                    <a:ext uri="{9D8B030D-6E8A-4147-A177-3AD203B41FA5}">
                      <a16:colId xmlns:a16="http://schemas.microsoft.com/office/drawing/2014/main" val="3253409820"/>
                    </a:ext>
                  </a:extLst>
                </a:gridCol>
                <a:gridCol w="3201833">
                  <a:extLst>
                    <a:ext uri="{9D8B030D-6E8A-4147-A177-3AD203B41FA5}">
                      <a16:colId xmlns:a16="http://schemas.microsoft.com/office/drawing/2014/main" val="2069835494"/>
                    </a:ext>
                  </a:extLst>
                </a:gridCol>
                <a:gridCol w="3201833">
                  <a:extLst>
                    <a:ext uri="{9D8B030D-6E8A-4147-A177-3AD203B41FA5}">
                      <a16:colId xmlns:a16="http://schemas.microsoft.com/office/drawing/2014/main" val="745662359"/>
                    </a:ext>
                  </a:extLst>
                </a:gridCol>
                <a:gridCol w="3201833">
                  <a:extLst>
                    <a:ext uri="{9D8B030D-6E8A-4147-A177-3AD203B41FA5}">
                      <a16:colId xmlns:a16="http://schemas.microsoft.com/office/drawing/2014/main" val="1589707409"/>
                    </a:ext>
                  </a:extLst>
                </a:gridCol>
                <a:gridCol w="3201833">
                  <a:extLst>
                    <a:ext uri="{9D8B030D-6E8A-4147-A177-3AD203B41FA5}">
                      <a16:colId xmlns:a16="http://schemas.microsoft.com/office/drawing/2014/main" val="3391477847"/>
                    </a:ext>
                  </a:extLst>
                </a:gridCol>
              </a:tblGrid>
              <a:tr h="4656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Role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% working  in LTC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effectLst/>
                        </a:rPr>
                        <a:t>Hiring Costs Yearly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Avg Hourly Wage in Indiana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Key Retention Factors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88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RN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6%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$40k-$60k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$39.76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Staffing ratios, Pay,  Burnout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9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LPN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38%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$10K-$20k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$30.28</a:t>
                      </a:r>
                      <a:endParaRPr lang="en-US"/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Flexibility, Pay, Burnout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99308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CNA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48%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$3K–$6K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$18.96</a:t>
                      </a:r>
                      <a:endParaRPr lang="en-US"/>
                    </a:p>
                  </a:txBody>
                  <a:tcPr marL="114300" marR="76200" marT="7620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Empowerment, Training and Culture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80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4F7C8F-1D62-6F8D-60F8-4A4D476E21E6}"/>
              </a:ext>
            </a:extLst>
          </p:cNvPr>
          <p:cNvSpPr txBox="1"/>
          <p:nvPr/>
        </p:nvSpPr>
        <p:spPr>
          <a:xfrm>
            <a:off x="2332567" y="8365067"/>
            <a:ext cx="9156700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3200">
                <a:cs typeface="Arial"/>
              </a:rPr>
              <a:t>​According to the BLS and Indiana Specific Data</a:t>
            </a:r>
          </a:p>
          <a:p>
            <a:pPr marL="228600" indent="-228600">
              <a:buFont typeface=""/>
              <a:buChar char="•"/>
            </a:pPr>
            <a:endParaRPr lang="en-US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>
              <a:latin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68A90-2CEB-F262-EF56-040BCDFE12AD}"/>
              </a:ext>
            </a:extLst>
          </p:cNvPr>
          <p:cNvSpPr txBox="1"/>
          <p:nvPr/>
        </p:nvSpPr>
        <p:spPr>
          <a:xfrm>
            <a:off x="5846234" y="5295900"/>
            <a:ext cx="48810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Landscape of LTC Staffing </a:t>
            </a:r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B8A37D-7BFD-604A-3752-648623E83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99731"/>
              </p:ext>
            </p:extLst>
          </p:nvPr>
        </p:nvGraphicFramePr>
        <p:xfrm>
          <a:off x="910167" y="2942167"/>
          <a:ext cx="15980696" cy="16592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5174">
                  <a:extLst>
                    <a:ext uri="{9D8B030D-6E8A-4147-A177-3AD203B41FA5}">
                      <a16:colId xmlns:a16="http://schemas.microsoft.com/office/drawing/2014/main" val="2229850912"/>
                    </a:ext>
                  </a:extLst>
                </a:gridCol>
                <a:gridCol w="3995174">
                  <a:extLst>
                    <a:ext uri="{9D8B030D-6E8A-4147-A177-3AD203B41FA5}">
                      <a16:colId xmlns:a16="http://schemas.microsoft.com/office/drawing/2014/main" val="3990305655"/>
                    </a:ext>
                  </a:extLst>
                </a:gridCol>
                <a:gridCol w="3995174">
                  <a:extLst>
                    <a:ext uri="{9D8B030D-6E8A-4147-A177-3AD203B41FA5}">
                      <a16:colId xmlns:a16="http://schemas.microsoft.com/office/drawing/2014/main" val="1045305207"/>
                    </a:ext>
                  </a:extLst>
                </a:gridCol>
                <a:gridCol w="3995174">
                  <a:extLst>
                    <a:ext uri="{9D8B030D-6E8A-4147-A177-3AD203B41FA5}">
                      <a16:colId xmlns:a16="http://schemas.microsoft.com/office/drawing/2014/main" val="1784102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Role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2022 Avg Salary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2025 Avg Salary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% Increase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05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RN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$68,000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$88,452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+30%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7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LPN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$54,000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$62,990</a:t>
                      </a: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+17%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66675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15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CNA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$28,000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>
                          <a:effectLst/>
                        </a:rPr>
                        <a:t>$33,375</a:t>
                      </a: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b="1">
                          <a:effectLst/>
                        </a:rPr>
                        <a:t>+19%</a:t>
                      </a:r>
                      <a:endParaRPr lang="en-US">
                        <a:effectLst/>
                      </a:endParaRPr>
                    </a:p>
                  </a:txBody>
                  <a:tcPr marL="114300" marR="76200" marT="76200" marB="57150">
                    <a:lnL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013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3BAB2E-3DCA-362B-4396-64F40A05B7E3}"/>
              </a:ext>
            </a:extLst>
          </p:cNvPr>
          <p:cNvSpPr txBox="1"/>
          <p:nvPr/>
        </p:nvSpPr>
        <p:spPr>
          <a:xfrm>
            <a:off x="5846233" y="2205566"/>
            <a:ext cx="72516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ea typeface="Calibri"/>
                <a:cs typeface="Calibri"/>
              </a:rPr>
              <a:t>Wage Increases for Nursing Staff</a:t>
            </a:r>
          </a:p>
        </p:txBody>
      </p:sp>
    </p:spTree>
    <p:extLst>
      <p:ext uri="{BB962C8B-B14F-4D97-AF65-F5344CB8AC3E}">
        <p14:creationId xmlns:p14="http://schemas.microsoft.com/office/powerpoint/2010/main" val="70963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F8BAD-3287-9C46-4B62-28267588E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E1F39D-68D7-ABC6-5401-FC6506132F2E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B5C7451-0A95-BC73-85AE-34FC4D899D4B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33D89F3-0D9B-53F3-19E4-0BE2105C3FEA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1818CC-1FDE-E91A-B686-C9665E6D725C}"/>
              </a:ext>
            </a:extLst>
          </p:cNvPr>
          <p:cNvSpPr txBox="1">
            <a:spLocks/>
          </p:cNvSpPr>
          <p:nvPr/>
        </p:nvSpPr>
        <p:spPr>
          <a:xfrm>
            <a:off x="694592" y="787523"/>
            <a:ext cx="163830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/>
              <a:t>Increased Turnover Costs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5E3DA1-9475-9F4C-FCC5-941C847708DA}"/>
              </a:ext>
            </a:extLst>
          </p:cNvPr>
          <p:cNvSpPr txBox="1">
            <a:spLocks/>
          </p:cNvSpPr>
          <p:nvPr/>
        </p:nvSpPr>
        <p:spPr>
          <a:xfrm>
            <a:off x="914400" y="2129368"/>
            <a:ext cx="7365999" cy="51339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>
                <a:ea typeface="Calibri"/>
                <a:cs typeface="Calibri"/>
              </a:rPr>
              <a:t>Financial </a:t>
            </a:r>
          </a:p>
          <a:p>
            <a:pPr marL="0" indent="0">
              <a:buNone/>
            </a:pPr>
            <a:endParaRPr lang="en-US" sz="3600" b="1" dirty="0">
              <a:ea typeface="Calibri"/>
              <a:cs typeface="Calibri"/>
            </a:endParaRPr>
          </a:p>
          <a:p>
            <a:pPr marL="457200" indent="-457200"/>
            <a:r>
              <a:rPr lang="en-US" sz="3600" b="1" dirty="0">
                <a:ea typeface="Calibri"/>
                <a:cs typeface="Calibri"/>
              </a:rPr>
              <a:t>Costs of Hiring New Staff</a:t>
            </a:r>
          </a:p>
          <a:p>
            <a:pPr marL="457200" indent="-457200"/>
            <a:endParaRPr lang="en-US" sz="3600" b="1" dirty="0">
              <a:ea typeface="Calibri"/>
              <a:cs typeface="Calibri"/>
            </a:endParaRPr>
          </a:p>
          <a:p>
            <a:pPr marL="457200" indent="-457200"/>
            <a:r>
              <a:rPr lang="en-US" sz="3600" b="1" dirty="0">
                <a:ea typeface="Calibri"/>
                <a:cs typeface="Calibri"/>
              </a:rPr>
              <a:t>Costs of Training New Staff</a:t>
            </a:r>
          </a:p>
          <a:p>
            <a:pPr marL="457200" indent="-457200"/>
            <a:endParaRPr lang="en-US" sz="3600" b="1" dirty="0">
              <a:ea typeface="Calibri"/>
              <a:cs typeface="Calibri"/>
            </a:endParaRPr>
          </a:p>
          <a:p>
            <a:pPr marL="457200" indent="-457200"/>
            <a:r>
              <a:rPr lang="en-US" sz="3600" b="1" dirty="0">
                <a:ea typeface="Calibri"/>
                <a:cs typeface="Calibri"/>
              </a:rPr>
              <a:t>Costs of Productivity Loss by employees increasing workloads</a:t>
            </a:r>
          </a:p>
          <a:p>
            <a:pPr marL="0" indent="0">
              <a:buNone/>
            </a:pPr>
            <a:r>
              <a:rPr lang="en-US" sz="3600" dirty="0">
                <a:ea typeface="Calibri"/>
                <a:cs typeface="Calibri"/>
              </a:rPr>
              <a:t> </a:t>
            </a:r>
          </a:p>
          <a:p>
            <a:pPr marL="0" indent="0">
              <a:buNone/>
            </a:pPr>
            <a:endParaRPr lang="en-US" sz="36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F130C-048A-94DE-279B-9725C2CAF6F2}"/>
              </a:ext>
            </a:extLst>
          </p:cNvPr>
          <p:cNvSpPr txBox="1"/>
          <p:nvPr/>
        </p:nvSpPr>
        <p:spPr>
          <a:xfrm>
            <a:off x="10079566" y="2120900"/>
            <a:ext cx="6145741" cy="7848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cs typeface="Segoe UI"/>
              </a:rPr>
              <a:t>N</a:t>
            </a:r>
            <a:r>
              <a:rPr lang="en-US" sz="3600" b="1" u="sng" dirty="0">
                <a:cs typeface="Segoe UI"/>
              </a:rPr>
              <a:t>on-Financial</a:t>
            </a:r>
            <a:endParaRPr lang="en-US" sz="3600" b="1" u="sng" dirty="0">
              <a:ea typeface="Calibri"/>
              <a:cs typeface="Segoe UI"/>
            </a:endParaRPr>
          </a:p>
          <a:p>
            <a:endParaRPr lang="en-US" sz="3600" b="1" dirty="0">
              <a:ea typeface="Calibr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ea typeface="Calibri"/>
                <a:cs typeface="Segoe UI"/>
              </a:rPr>
              <a:t>Compromise Quality of Care</a:t>
            </a:r>
          </a:p>
          <a:p>
            <a:pPr marL="457200" indent="-457200">
              <a:buFont typeface="Arial"/>
              <a:buChar char="•"/>
            </a:pPr>
            <a:endParaRPr lang="en-US" sz="3600" b="1" dirty="0">
              <a:ea typeface="Calibr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ea typeface="Calibri"/>
                <a:cs typeface="Segoe UI"/>
              </a:rPr>
              <a:t>Mental Health of Employees</a:t>
            </a:r>
          </a:p>
          <a:p>
            <a:pPr marL="457200" indent="-457200">
              <a:buFont typeface="Arial"/>
              <a:buChar char="•"/>
            </a:pPr>
            <a:endParaRPr lang="en-US" sz="3600" b="1" dirty="0">
              <a:ea typeface="Calibr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ea typeface="Calibri"/>
                <a:cs typeface="Segoe UI"/>
              </a:rPr>
              <a:t>Job Satisfaction and Employee Morale</a:t>
            </a:r>
          </a:p>
          <a:p>
            <a:pPr marL="457200" indent="-457200">
              <a:buFont typeface="Arial"/>
              <a:buChar char="•"/>
            </a:pPr>
            <a:endParaRPr lang="en-US" sz="3600" b="1" dirty="0">
              <a:ea typeface="Calibr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ea typeface="Calibri"/>
                <a:cs typeface="Segoe UI"/>
              </a:rPr>
              <a:t>More Time Spent Training</a:t>
            </a:r>
          </a:p>
          <a:p>
            <a:pPr marL="457200" indent="-457200">
              <a:buFont typeface="Arial"/>
              <a:buChar char="•"/>
            </a:pPr>
            <a:endParaRPr lang="en-US" sz="3600" b="1" dirty="0">
              <a:ea typeface="Calibr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600" b="1" dirty="0">
                <a:ea typeface="Calibri"/>
                <a:cs typeface="Segoe UI"/>
              </a:rPr>
              <a:t>Reputation of Workplace in Community</a:t>
            </a:r>
          </a:p>
          <a:p>
            <a:pPr marL="457200" indent="-457200">
              <a:buFont typeface="Arial"/>
              <a:buChar char="•"/>
            </a:pPr>
            <a:endParaRPr lang="en-US" sz="3600" dirty="0"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2278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EA61F-DBA3-6C7D-5FEC-F3F5CFBF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DC563C-F33B-C556-7261-E22364BC6995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47A10A5-67C2-74AA-3D2B-DB6604F284EC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02DE1FB-BE62-D2FD-DAFE-48D43D2E5888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4A7C70-6C13-CD70-365C-3E23122FB860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63830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/>
              <a:t>Quality of Clinical Outcomes</a:t>
            </a:r>
            <a:endParaRPr lang="en-US" sz="6000" b="1"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9E9D5-4FAD-52A5-D663-8C8DEB7800A0}"/>
              </a:ext>
            </a:extLst>
          </p:cNvPr>
          <p:cNvSpPr txBox="1">
            <a:spLocks/>
          </p:cNvSpPr>
          <p:nvPr/>
        </p:nvSpPr>
        <p:spPr>
          <a:xfrm>
            <a:off x="554567" y="1028701"/>
            <a:ext cx="17361958" cy="89810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3600" b="1" dirty="0"/>
              <a:t>Falls</a:t>
            </a:r>
            <a:endParaRPr lang="en-US" sz="3600" dirty="0">
              <a:ea typeface="Calibri"/>
              <a:cs typeface="Calibri"/>
            </a:endParaRPr>
          </a:p>
          <a:p>
            <a:pPr lvl="2">
              <a:buFont typeface="Wingdings,Sans-Serif" pitchFamily="34" charset="0"/>
              <a:buChar char="§"/>
            </a:pPr>
            <a:r>
              <a:rPr lang="en-US" sz="2000" dirty="0">
                <a:ea typeface="+mn-lt"/>
                <a:cs typeface="+mn-lt"/>
              </a:rPr>
              <a:t>Falls are the </a:t>
            </a:r>
            <a:r>
              <a:rPr lang="en-US" sz="2000" b="1" dirty="0">
                <a:ea typeface="+mn-lt"/>
                <a:cs typeface="+mn-lt"/>
              </a:rPr>
              <a:t>leading cause of fatal and non-fatal injuries</a:t>
            </a:r>
            <a:r>
              <a:rPr lang="en-US" sz="2000" dirty="0">
                <a:ea typeface="+mn-lt"/>
                <a:cs typeface="+mn-lt"/>
              </a:rPr>
              <a:t> among older adults in Indiana LTC settings </a:t>
            </a:r>
          </a:p>
          <a:p>
            <a:pPr lvl="2">
              <a:buFont typeface="Wingdings,Sans-Serif" pitchFamily="34" charset="0"/>
              <a:buChar char="§"/>
            </a:pPr>
            <a:r>
              <a:rPr lang="en-US" sz="2000" b="1" dirty="0">
                <a:ea typeface="+mn-lt"/>
                <a:cs typeface="+mn-lt"/>
              </a:rPr>
              <a:t>1 in 4 Hoosiers aged 65+</a:t>
            </a:r>
            <a:r>
              <a:rPr lang="en-US" sz="2000" dirty="0">
                <a:ea typeface="+mn-lt"/>
                <a:cs typeface="+mn-lt"/>
              </a:rPr>
              <a:t> experiences a fall each year.</a:t>
            </a:r>
          </a:p>
          <a:p>
            <a:pPr lvl="2">
              <a:buFont typeface="Wingdings,Sans-Serif" pitchFamily="34" charset="0"/>
              <a:buChar char="§"/>
            </a:pPr>
            <a:r>
              <a:rPr lang="en-US" sz="2000" dirty="0">
                <a:ea typeface="+mn-lt"/>
                <a:cs typeface="+mn-lt"/>
              </a:rPr>
              <a:t>Risk factors include:</a:t>
            </a:r>
          </a:p>
          <a:p>
            <a:pPr lvl="3">
              <a:buFont typeface="Wingdings" pitchFamily="34" charset="0"/>
              <a:buChar char="§"/>
            </a:pPr>
            <a:r>
              <a:rPr lang="en-US" dirty="0">
                <a:ea typeface="+mn-lt"/>
                <a:cs typeface="+mn-lt"/>
              </a:rPr>
              <a:t>Low staff-to-resident ratios</a:t>
            </a:r>
          </a:p>
          <a:p>
            <a:pPr lvl="3">
              <a:buFont typeface="Wingdings" pitchFamily="34" charset="0"/>
              <a:buChar char="§"/>
            </a:pPr>
            <a:r>
              <a:rPr lang="en-US" dirty="0">
                <a:ea typeface="+mn-lt"/>
                <a:cs typeface="+mn-lt"/>
              </a:rPr>
              <a:t>Inadequate supervision during high-risk hours (e.g., early mornings)</a:t>
            </a:r>
            <a:endParaRPr lang="en-US" dirty="0">
              <a:ea typeface="Calibri"/>
              <a:cs typeface="Calibri"/>
            </a:endParaRPr>
          </a:p>
          <a:p>
            <a:pPr lvl="3">
              <a:buFont typeface="Wingdings" pitchFamily="34" charset="0"/>
              <a:buChar char="§"/>
            </a:pPr>
            <a:r>
              <a:rPr lang="en-US" dirty="0">
                <a:ea typeface="+mn-lt"/>
                <a:cs typeface="+mn-lt"/>
              </a:rPr>
              <a:t>Poor </a:t>
            </a:r>
            <a:r>
              <a:rPr lang="en-US" dirty="0" err="1">
                <a:ea typeface="+mn-lt"/>
                <a:cs typeface="+mn-lt"/>
              </a:rPr>
              <a:t>enviornment</a:t>
            </a:r>
            <a:r>
              <a:rPr lang="en-US" dirty="0">
                <a:ea typeface="+mn-lt"/>
                <a:cs typeface="+mn-lt"/>
              </a:rPr>
              <a:t> safety measures</a:t>
            </a:r>
          </a:p>
          <a:p>
            <a:pPr marL="514350" indent="-514350">
              <a:buAutoNum type="arabicPeriod"/>
            </a:pPr>
            <a:r>
              <a:rPr lang="en-US" sz="3600" b="1" dirty="0">
                <a:ea typeface="+mn-lt"/>
                <a:cs typeface="+mn-lt"/>
              </a:rPr>
              <a:t>Infections &amp; Safety Incidents</a:t>
            </a:r>
          </a:p>
          <a:p>
            <a:pPr lvl="2">
              <a:buFont typeface="Wingdings,Sans-Serif" pitchFamily="34" charset="0"/>
              <a:buChar char="§"/>
            </a:pPr>
            <a:r>
              <a:rPr lang="en-US" sz="2000" dirty="0">
                <a:ea typeface="+mn-lt"/>
                <a:cs typeface="+mn-lt"/>
              </a:rPr>
              <a:t>The Indiana Department of Health (IDOH) tracks incidents such as:</a:t>
            </a:r>
          </a:p>
          <a:p>
            <a:pPr lvl="3">
              <a:buFont typeface="Wingdings" pitchFamily="34" charset="0"/>
              <a:buChar char="§"/>
            </a:pPr>
            <a:r>
              <a:rPr lang="en-US" b="1" dirty="0">
                <a:ea typeface="+mn-lt"/>
                <a:cs typeface="+mn-lt"/>
              </a:rPr>
              <a:t>Pressure ulcers</a:t>
            </a:r>
            <a:endParaRPr lang="en-US">
              <a:ea typeface="+mn-lt"/>
              <a:cs typeface="+mn-lt"/>
            </a:endParaRPr>
          </a:p>
          <a:p>
            <a:pPr lvl="3">
              <a:buFont typeface="Wingdings" pitchFamily="34" charset="0"/>
              <a:buChar char="§"/>
            </a:pPr>
            <a:r>
              <a:rPr lang="en-US" b="1" dirty="0">
                <a:ea typeface="+mn-lt"/>
                <a:cs typeface="+mn-lt"/>
              </a:rPr>
              <a:t>Urinary tract infections</a:t>
            </a:r>
            <a:endParaRPr lang="en-US">
              <a:ea typeface="+mn-lt"/>
              <a:cs typeface="+mn-lt"/>
            </a:endParaRPr>
          </a:p>
          <a:p>
            <a:pPr lvl="3">
              <a:buFont typeface="Wingdings" pitchFamily="34" charset="0"/>
              <a:buChar char="§"/>
            </a:pPr>
            <a:r>
              <a:rPr lang="en-US" b="1" dirty="0">
                <a:ea typeface="+mn-lt"/>
                <a:cs typeface="+mn-lt"/>
              </a:rPr>
              <a:t>Medication errors</a:t>
            </a:r>
            <a:endParaRPr lang="en-US">
              <a:ea typeface="+mn-lt"/>
              <a:cs typeface="+mn-lt"/>
            </a:endParaRPr>
          </a:p>
          <a:p>
            <a:pPr lvl="3">
              <a:buFont typeface="Wingdings" pitchFamily="34" charset="0"/>
              <a:buChar char="§"/>
            </a:pPr>
            <a:r>
              <a:rPr lang="en-US" b="1" dirty="0">
                <a:ea typeface="+mn-lt"/>
                <a:cs typeface="+mn-lt"/>
              </a:rPr>
              <a:t>Neglect or abuse reports</a:t>
            </a:r>
            <a:endParaRPr lang="en-US">
              <a:ea typeface="+mn-lt"/>
              <a:cs typeface="+mn-lt"/>
            </a:endParaRPr>
          </a:p>
          <a:p>
            <a:pPr marL="1371600" indent="0">
              <a:buNone/>
            </a:pPr>
            <a:r>
              <a:rPr lang="en-US" sz="2800" dirty="0">
                <a:ea typeface="+mn-lt"/>
                <a:cs typeface="+mn-lt"/>
              </a:rPr>
              <a:t>***Facilities must report these incidents to IDOH, and many are linked to staffing deficiencies 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ea typeface="+mn-lt"/>
                <a:cs typeface="+mn-lt"/>
              </a:rPr>
              <a:t>3. Quality of Care</a:t>
            </a:r>
          </a:p>
          <a:p>
            <a:pPr lvl="2">
              <a:buFont typeface="Wingdings,Sans-Serif"/>
              <a:buChar char="§"/>
            </a:pPr>
            <a:r>
              <a:rPr lang="en-US" sz="2000" dirty="0">
                <a:ea typeface="+mn-lt"/>
                <a:cs typeface="+mn-lt"/>
              </a:rPr>
              <a:t>Understaffed facilities often struggle with:</a:t>
            </a:r>
          </a:p>
          <a:p>
            <a:pPr lvl="3">
              <a:buFont typeface="Wingdings" pitchFamily="34" charset="0"/>
              <a:buChar char="§"/>
            </a:pPr>
            <a:r>
              <a:rPr lang="en-US" dirty="0">
                <a:ea typeface="+mn-lt"/>
                <a:cs typeface="+mn-lt"/>
              </a:rPr>
              <a:t>Timely medication administration</a:t>
            </a:r>
          </a:p>
          <a:p>
            <a:pPr lvl="3">
              <a:buFont typeface="Wingdings" pitchFamily="34" charset="0"/>
              <a:buChar char="§"/>
            </a:pPr>
            <a:r>
              <a:rPr lang="en-US" dirty="0">
                <a:ea typeface="+mn-lt"/>
                <a:cs typeface="+mn-lt"/>
              </a:rPr>
              <a:t>Hygiene and mobility assistance</a:t>
            </a:r>
          </a:p>
          <a:p>
            <a:pPr lvl="3">
              <a:buFont typeface="Wingdings" pitchFamily="34" charset="0"/>
              <a:buChar char="§"/>
            </a:pPr>
            <a:r>
              <a:rPr lang="en-US" dirty="0">
                <a:ea typeface="+mn-lt"/>
                <a:cs typeface="+mn-lt"/>
              </a:rPr>
              <a:t>Emotional and psychological support</a:t>
            </a:r>
          </a:p>
          <a:p>
            <a:pPr lvl="2">
              <a:buFont typeface="Wingdings,Sans-Serif" pitchFamily="34" charset="0"/>
              <a:buChar char="§"/>
            </a:pPr>
            <a:r>
              <a:rPr lang="en-US" sz="2000" dirty="0">
                <a:ea typeface="+mn-lt"/>
                <a:cs typeface="+mn-lt"/>
              </a:rPr>
              <a:t>These gaps contribute to </a:t>
            </a:r>
            <a:r>
              <a:rPr lang="en-US" sz="2000" b="1" dirty="0">
                <a:ea typeface="+mn-lt"/>
                <a:cs typeface="+mn-lt"/>
              </a:rPr>
              <a:t>functional decline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b="1" dirty="0">
                <a:ea typeface="+mn-lt"/>
                <a:cs typeface="+mn-lt"/>
              </a:rPr>
              <a:t>hospital transfers</a:t>
            </a:r>
            <a:r>
              <a:rPr lang="en-US" sz="2000" dirty="0">
                <a:ea typeface="+mn-lt"/>
                <a:cs typeface="+mn-lt"/>
              </a:rPr>
              <a:t>, and </a:t>
            </a:r>
            <a:r>
              <a:rPr lang="en-US" sz="2000" b="1" dirty="0">
                <a:ea typeface="+mn-lt"/>
                <a:cs typeface="+mn-lt"/>
              </a:rPr>
              <a:t>lower resident satisfaction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dirty="0"/>
          </a:p>
          <a:p>
            <a:pPr lvl="2">
              <a:buFont typeface="Wingdings,Sans-Serif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0" lvl="1" indent="0">
              <a:buNone/>
            </a:pPr>
            <a:endParaRPr lang="en-US" sz="32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46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F470-F902-E9A6-65AA-8DCDCD24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7BC68D-C106-0963-8CA1-847B3D3C97DD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1B82920-FB96-2E87-4FA6-6A7D5D50B2AE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0BCD101-0D60-693A-65BA-48AA2C1BE1FD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C579D0-D5BE-BC05-B3B3-05E97433F452}"/>
              </a:ext>
            </a:extLst>
          </p:cNvPr>
          <p:cNvSpPr>
            <a:spLocks noGrp="1"/>
          </p:cNvSpPr>
          <p:nvPr/>
        </p:nvSpPr>
        <p:spPr>
          <a:xfrm>
            <a:off x="795020" y="1915922"/>
            <a:ext cx="3542919" cy="290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"/>
                <a:cs typeface="Calibri"/>
              </a:rPr>
              <a:t>Solutions </a:t>
            </a:r>
          </a:p>
          <a:p>
            <a:r>
              <a:rPr lang="en-US" dirty="0">
                <a:ea typeface="Calibri"/>
                <a:cs typeface="Calibri"/>
              </a:rPr>
              <a:t>to Staffing Shortages 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7A3D54-7A18-5D16-075D-E062E2BA3228}"/>
              </a:ext>
            </a:extLst>
          </p:cNvPr>
          <p:cNvGrpSpPr/>
          <p:nvPr/>
        </p:nvGrpSpPr>
        <p:grpSpPr>
          <a:xfrm>
            <a:off x="4908550" y="1552575"/>
            <a:ext cx="6350889" cy="1296770"/>
            <a:chOff x="7543800" y="457200"/>
            <a:chExt cx="6350889" cy="1296770"/>
          </a:xfrm>
        </p:grpSpPr>
        <p:sp>
          <p:nvSpPr>
            <p:cNvPr id="8" name="Text Placeholder 7">
              <a:extLst>
                <a:ext uri="{FF2B5EF4-FFF2-40B4-BE49-F238E27FC236}">
                  <a16:creationId xmlns:a16="http://schemas.microsoft.com/office/drawing/2014/main" id="{A166C0EF-C5A6-69F2-BCD5-6F3E10322961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457200"/>
              <a:ext cx="3840480" cy="338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Recruitment &amp; Onboarding</a:t>
              </a:r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57A2B835-2EB4-13B7-BE89-EDFBC68B96C3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796517"/>
              <a:ext cx="5029200" cy="95745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/>
                <a:t>Streamline the Hiring Process</a:t>
              </a:r>
              <a:endParaRPr lang="zh-CN" altLang="en-US" dirty="0">
                <a:ea typeface="宋体"/>
              </a:endParaRP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Develop Robust Onboarding Programs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Partner with Local Nursing Schools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endParaRPr lang="en-US" dirty="0">
                <a:ea typeface="Calibri"/>
                <a:cs typeface="Calibri"/>
              </a:endParaRPr>
            </a:p>
            <a:p>
              <a:endParaRPr lang="en-US" dirty="0">
                <a:ea typeface="Calibri"/>
                <a:cs typeface="Calibri"/>
              </a:endParaRPr>
            </a:p>
          </p:txBody>
        </p:sp>
        <p:pic>
          <p:nvPicPr>
            <p:cNvPr id="22" name="Graphic 21" descr="Speaker phone with solid fill">
              <a:extLst>
                <a:ext uri="{FF2B5EF4-FFF2-40B4-BE49-F238E27FC236}">
                  <a16:creationId xmlns:a16="http://schemas.microsoft.com/office/drawing/2014/main" id="{6965674B-86AA-FC93-D6F7-68F8787DE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43800" y="479425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3F147D-AD45-978F-ED28-3DDC2E1A7898}"/>
              </a:ext>
            </a:extLst>
          </p:cNvPr>
          <p:cNvGrpSpPr/>
          <p:nvPr/>
        </p:nvGrpSpPr>
        <p:grpSpPr>
          <a:xfrm>
            <a:off x="11671300" y="1556004"/>
            <a:ext cx="6176264" cy="1280895"/>
            <a:chOff x="7718425" y="1746504"/>
            <a:chExt cx="6176264" cy="1280895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8A268DA4-D5BC-38AA-54EB-D10668305C7E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1746504"/>
              <a:ext cx="3840480" cy="338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ea typeface="Calibri"/>
                  <a:cs typeface="Calibri"/>
                </a:rPr>
                <a:t>Workforce Expansion Strategies</a:t>
              </a:r>
            </a:p>
          </p:txBody>
        </p:sp>
        <p:sp>
          <p:nvSpPr>
            <p:cNvPr id="12" name="Text Placeholder 13">
              <a:extLst>
                <a:ext uri="{FF2B5EF4-FFF2-40B4-BE49-F238E27FC236}">
                  <a16:creationId xmlns:a16="http://schemas.microsoft.com/office/drawing/2014/main" id="{E798351D-2881-C0EE-6D6D-424E1230A6D4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2085821"/>
              <a:ext cx="5029200" cy="9415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Temporary Nurse Assistant Programs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Create New Roles – Hallway Ambassadors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Utilize Retired or Semi-Retired Professionals</a:t>
              </a:r>
            </a:p>
            <a:p>
              <a:endParaRPr lang="en-US" dirty="0"/>
            </a:p>
          </p:txBody>
        </p:sp>
        <p:pic>
          <p:nvPicPr>
            <p:cNvPr id="23" name="Graphic 22" descr="Group with solid fill">
              <a:extLst>
                <a:ext uri="{FF2B5EF4-FFF2-40B4-BE49-F238E27FC236}">
                  <a16:creationId xmlns:a16="http://schemas.microsoft.com/office/drawing/2014/main" id="{9CB9C050-297B-FEC8-6BC9-E4DE2469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18425" y="1749425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B9A210-5EE1-CBBF-AEA9-D6DE0D68B15B}"/>
              </a:ext>
            </a:extLst>
          </p:cNvPr>
          <p:cNvGrpSpPr/>
          <p:nvPr/>
        </p:nvGrpSpPr>
        <p:grpSpPr>
          <a:xfrm>
            <a:off x="4987925" y="3495675"/>
            <a:ext cx="6176264" cy="932153"/>
            <a:chOff x="7718425" y="3035300"/>
            <a:chExt cx="6176264" cy="932153"/>
          </a:xfrm>
        </p:grpSpPr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D5589FD6-C049-67E3-0386-55C9E18A5B7F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3035808"/>
              <a:ext cx="3840480" cy="338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ea typeface="Calibri"/>
                  <a:cs typeface="Calibri"/>
                </a:rPr>
                <a:t>Scheduling Flexibility</a:t>
              </a:r>
              <a:endParaRPr lang="en-US" dirty="0"/>
            </a:p>
          </p:txBody>
        </p:sp>
        <p:sp>
          <p:nvSpPr>
            <p:cNvPr id="15" name="Text Placeholder 14">
              <a:extLst>
                <a:ext uri="{FF2B5EF4-FFF2-40B4-BE49-F238E27FC236}">
                  <a16:creationId xmlns:a16="http://schemas.microsoft.com/office/drawing/2014/main" id="{A0AE4BAA-4471-F175-A91F-AF7D4D9694F3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3375125"/>
              <a:ext cx="5029200" cy="592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/>
                <a:t>Staggered Shifts and Flexible Scheduling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Alternative Care Models</a:t>
              </a:r>
            </a:p>
          </p:txBody>
        </p:sp>
        <p:pic>
          <p:nvPicPr>
            <p:cNvPr id="24" name="Graphic 23" descr="Monthly calendar with solid fill">
              <a:extLst>
                <a:ext uri="{FF2B5EF4-FFF2-40B4-BE49-F238E27FC236}">
                  <a16:creationId xmlns:a16="http://schemas.microsoft.com/office/drawing/2014/main" id="{28D1DCE9-6577-5741-511D-84492A45F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18425" y="3035300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705CCE-0015-FE4F-4673-2555EF9BDDBD}"/>
              </a:ext>
            </a:extLst>
          </p:cNvPr>
          <p:cNvGrpSpPr/>
          <p:nvPr/>
        </p:nvGrpSpPr>
        <p:grpSpPr>
          <a:xfrm>
            <a:off x="11671300" y="3309112"/>
            <a:ext cx="6176264" cy="1296770"/>
            <a:chOff x="7718425" y="4325112"/>
            <a:chExt cx="6176264" cy="1296770"/>
          </a:xfrm>
        </p:grpSpPr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ABEE4168-3FE3-7D58-F903-91FC215BAE4D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4325112"/>
              <a:ext cx="3840480" cy="338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Retention &amp; Culture Building </a:t>
              </a:r>
            </a:p>
          </p:txBody>
        </p:sp>
        <p:sp>
          <p:nvSpPr>
            <p:cNvPr id="18" name="Text Placeholder 15">
              <a:extLst>
                <a:ext uri="{FF2B5EF4-FFF2-40B4-BE49-F238E27FC236}">
                  <a16:creationId xmlns:a16="http://schemas.microsoft.com/office/drawing/2014/main" id="{A6C25713-E18A-8B65-C9FA-9A00A9CBBA6B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4680304"/>
              <a:ext cx="5029200" cy="9415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Mentorship Programs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Recognitions and Appreciation Initiatives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Empathetic Leadership and Team-Building</a:t>
              </a:r>
            </a:p>
            <a:p>
              <a:endParaRPr lang="en-US" dirty="0"/>
            </a:p>
          </p:txBody>
        </p:sp>
        <p:pic>
          <p:nvPicPr>
            <p:cNvPr id="25" name="Graphic 24" descr="Modern architecture with solid fill">
              <a:extLst>
                <a:ext uri="{FF2B5EF4-FFF2-40B4-BE49-F238E27FC236}">
                  <a16:creationId xmlns:a16="http://schemas.microsoft.com/office/drawing/2014/main" id="{49F7E2EA-FE22-84FC-7620-FEE74F8B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18425" y="4352925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A59A37-3E40-7AEB-87C0-5D748F9C13DE}"/>
              </a:ext>
            </a:extLst>
          </p:cNvPr>
          <p:cNvGrpSpPr/>
          <p:nvPr/>
        </p:nvGrpSpPr>
        <p:grpSpPr>
          <a:xfrm>
            <a:off x="4908550" y="5122291"/>
            <a:ext cx="6176264" cy="1249145"/>
            <a:chOff x="7718425" y="5614416"/>
            <a:chExt cx="6176264" cy="1249145"/>
          </a:xfrm>
        </p:grpSpPr>
        <p:sp>
          <p:nvSpPr>
            <p:cNvPr id="20" name="Text Placeholder 11">
              <a:extLst>
                <a:ext uri="{FF2B5EF4-FFF2-40B4-BE49-F238E27FC236}">
                  <a16:creationId xmlns:a16="http://schemas.microsoft.com/office/drawing/2014/main" id="{BC99BB05-2464-9628-4AF6-F75298B4B89E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5614416"/>
              <a:ext cx="3840480" cy="338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Compensation &amp; Benefits</a:t>
              </a:r>
            </a:p>
          </p:txBody>
        </p:sp>
        <p:sp>
          <p:nvSpPr>
            <p:cNvPr id="21" name="Text Placeholder 16">
              <a:extLst>
                <a:ext uri="{FF2B5EF4-FFF2-40B4-BE49-F238E27FC236}">
                  <a16:creationId xmlns:a16="http://schemas.microsoft.com/office/drawing/2014/main" id="{2EB94B1B-FC15-3A7B-A562-06B6F366B340}"/>
                </a:ext>
              </a:extLst>
            </p:cNvPr>
            <p:cNvSpPr>
              <a:spLocks noGrp="1"/>
            </p:cNvSpPr>
            <p:nvPr/>
          </p:nvSpPr>
          <p:spPr>
            <a:xfrm>
              <a:off x="8865489" y="5953733"/>
              <a:ext cx="5029200" cy="9098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Offer Competitive Wages and Shift Differentials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Provide Meaningful Benefits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Implement Incentive Programs</a:t>
              </a:r>
            </a:p>
            <a:p>
              <a:endParaRPr lang="en-US" dirty="0">
                <a:ea typeface="Calibri"/>
                <a:cs typeface="Calibri"/>
              </a:endParaRPr>
            </a:p>
          </p:txBody>
        </p:sp>
        <p:pic>
          <p:nvPicPr>
            <p:cNvPr id="26" name="Graphic 25" descr="Coins with solid fill">
              <a:extLst>
                <a:ext uri="{FF2B5EF4-FFF2-40B4-BE49-F238E27FC236}">
                  <a16:creationId xmlns:a16="http://schemas.microsoft.com/office/drawing/2014/main" id="{4B721DAD-3927-8BE7-DF99-177D1B00C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18425" y="5718175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A19632-7807-AF1C-1E6F-FAE9931101CF}"/>
              </a:ext>
            </a:extLst>
          </p:cNvPr>
          <p:cNvGrpSpPr/>
          <p:nvPr/>
        </p:nvGrpSpPr>
        <p:grpSpPr>
          <a:xfrm>
            <a:off x="11671300" y="5146675"/>
            <a:ext cx="6096888" cy="914400"/>
            <a:chOff x="7940675" y="7004050"/>
            <a:chExt cx="6096888" cy="914400"/>
          </a:xfrm>
        </p:grpSpPr>
        <p:sp>
          <p:nvSpPr>
            <p:cNvPr id="27" name="Text Placeholder 11">
              <a:extLst>
                <a:ext uri="{FF2B5EF4-FFF2-40B4-BE49-F238E27FC236}">
                  <a16:creationId xmlns:a16="http://schemas.microsoft.com/office/drawing/2014/main" id="{28DC0F9B-3676-11AF-F3B1-3FCCB35EDD56}"/>
                </a:ext>
              </a:extLst>
            </p:cNvPr>
            <p:cNvSpPr>
              <a:spLocks noGrp="1"/>
            </p:cNvSpPr>
            <p:nvPr/>
          </p:nvSpPr>
          <p:spPr>
            <a:xfrm>
              <a:off x="9008363" y="7011416"/>
              <a:ext cx="3840480" cy="338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ea typeface="Calibri"/>
                  <a:cs typeface="Calibri"/>
                </a:rPr>
                <a:t>Technology &amp; Innovation</a:t>
              </a:r>
              <a:endParaRPr lang="en-US" dirty="0"/>
            </a:p>
          </p:txBody>
        </p:sp>
        <p:sp>
          <p:nvSpPr>
            <p:cNvPr id="28" name="Text Placeholder 16">
              <a:extLst>
                <a:ext uri="{FF2B5EF4-FFF2-40B4-BE49-F238E27FC236}">
                  <a16:creationId xmlns:a16="http://schemas.microsoft.com/office/drawing/2014/main" id="{B3A7BA72-D518-4F78-9409-0DEEA9ABF3AD}"/>
                </a:ext>
              </a:extLst>
            </p:cNvPr>
            <p:cNvSpPr>
              <a:spLocks noGrp="1"/>
            </p:cNvSpPr>
            <p:nvPr/>
          </p:nvSpPr>
          <p:spPr>
            <a:xfrm>
              <a:off x="9008363" y="7350733"/>
              <a:ext cx="5029200" cy="5605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 err="1">
                  <a:ea typeface="Calibri"/>
                  <a:cs typeface="Calibri"/>
                </a:rPr>
                <a:t>Utlilize</a:t>
              </a:r>
              <a:r>
                <a:rPr lang="en-US" dirty="0">
                  <a:ea typeface="Calibri"/>
                  <a:cs typeface="Calibri"/>
                </a:rPr>
                <a:t> Scheduling and Staffing Software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Explore Telehealth and Remote Monitoring</a:t>
              </a:r>
            </a:p>
            <a:p>
              <a:endParaRPr lang="en-US" dirty="0">
                <a:ea typeface="Calibri"/>
                <a:cs typeface="Calibri"/>
              </a:endParaRPr>
            </a:p>
          </p:txBody>
        </p:sp>
        <p:pic>
          <p:nvPicPr>
            <p:cNvPr id="33" name="Graphic 32" descr="Cloud Computing with solid fill">
              <a:extLst>
                <a:ext uri="{FF2B5EF4-FFF2-40B4-BE49-F238E27FC236}">
                  <a16:creationId xmlns:a16="http://schemas.microsoft.com/office/drawing/2014/main" id="{6454CD9B-4E84-E428-90C0-4B282C334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940675" y="7004050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3E29EC-0AFF-8320-E083-398BDB87F4F8}"/>
              </a:ext>
            </a:extLst>
          </p:cNvPr>
          <p:cNvGrpSpPr/>
          <p:nvPr/>
        </p:nvGrpSpPr>
        <p:grpSpPr>
          <a:xfrm>
            <a:off x="4908550" y="6836791"/>
            <a:ext cx="6096889" cy="1455520"/>
            <a:chOff x="8083550" y="8392541"/>
            <a:chExt cx="6096889" cy="1455520"/>
          </a:xfrm>
        </p:grpSpPr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00249BCC-A490-0C76-77A3-04892B99A776}"/>
                </a:ext>
              </a:extLst>
            </p:cNvPr>
            <p:cNvSpPr>
              <a:spLocks noGrp="1"/>
            </p:cNvSpPr>
            <p:nvPr/>
          </p:nvSpPr>
          <p:spPr>
            <a:xfrm>
              <a:off x="9151239" y="8392541"/>
              <a:ext cx="3840480" cy="33832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ea typeface="Calibri"/>
                  <a:cs typeface="Calibri"/>
                </a:rPr>
                <a:t>Training &amp; Career Development</a:t>
              </a:r>
              <a:endParaRPr lang="en-US" dirty="0"/>
            </a:p>
          </p:txBody>
        </p:sp>
        <p:sp>
          <p:nvSpPr>
            <p:cNvPr id="31" name="Text Placeholder 16">
              <a:extLst>
                <a:ext uri="{FF2B5EF4-FFF2-40B4-BE49-F238E27FC236}">
                  <a16:creationId xmlns:a16="http://schemas.microsoft.com/office/drawing/2014/main" id="{630A7B22-E93B-15A7-EC61-C441BB18086A}"/>
                </a:ext>
              </a:extLst>
            </p:cNvPr>
            <p:cNvSpPr>
              <a:spLocks noGrp="1"/>
            </p:cNvSpPr>
            <p:nvPr/>
          </p:nvSpPr>
          <p:spPr>
            <a:xfrm>
              <a:off x="9151239" y="8731858"/>
              <a:ext cx="5029200" cy="11162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Continuing Education and Leadership Development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Real-World Scenario Training</a:t>
              </a:r>
            </a:p>
            <a:p>
              <a:pPr marL="285750" indent="-285750">
                <a:buFont typeface="Calibri" panose="020B0604020202020204" pitchFamily="34" charset="0"/>
                <a:buChar char="-"/>
              </a:pPr>
              <a:r>
                <a:rPr lang="en-US" dirty="0">
                  <a:ea typeface="Calibri"/>
                  <a:cs typeface="Calibri"/>
                </a:rPr>
                <a:t>Clear Career Advancement Pathways</a:t>
              </a:r>
            </a:p>
            <a:p>
              <a:endParaRPr lang="en-US" dirty="0">
                <a:ea typeface="Calibri"/>
                <a:cs typeface="Calibri"/>
              </a:endParaRPr>
            </a:p>
          </p:txBody>
        </p:sp>
        <p:pic>
          <p:nvPicPr>
            <p:cNvPr id="34" name="Graphic 33" descr="Business Growth with solid fill">
              <a:extLst>
                <a:ext uri="{FF2B5EF4-FFF2-40B4-BE49-F238E27FC236}">
                  <a16:creationId xmlns:a16="http://schemas.microsoft.com/office/drawing/2014/main" id="{718CDF09-8473-3F47-751E-173A95DE2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083550" y="841692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01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F0A82-634C-15F4-1440-3FD29F1B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974421-8B5D-5FCE-6A7E-8FFDA495F86A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EF1AD3B-A53F-D20C-8F66-66C731078965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79EBB4F-3032-928F-42C9-B789F2B6C052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385755-24B7-57C4-F11C-F2E5952D9459}"/>
              </a:ext>
            </a:extLst>
          </p:cNvPr>
          <p:cNvSpPr txBox="1">
            <a:spLocks/>
          </p:cNvSpPr>
          <p:nvPr/>
        </p:nvSpPr>
        <p:spPr>
          <a:xfrm>
            <a:off x="797294" y="274637"/>
            <a:ext cx="16576306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Amergis</a:t>
            </a:r>
            <a:r>
              <a:rPr lang="en-US" dirty="0"/>
              <a:t> Solutions to Staffing Shortages</a:t>
            </a:r>
          </a:p>
        </p:txBody>
      </p:sp>
      <p:pic>
        <p:nvPicPr>
          <p:cNvPr id="7" name="Picture 6" descr="A blue and green logo&#10;&#10;AI-generated content may be incorrect.">
            <a:extLst>
              <a:ext uri="{FF2B5EF4-FFF2-40B4-BE49-F238E27FC236}">
                <a16:creationId xmlns:a16="http://schemas.microsoft.com/office/drawing/2014/main" id="{A573B9DD-28CB-E13C-A4CF-67443280C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3" y="8366125"/>
            <a:ext cx="2943225" cy="1714500"/>
          </a:xfrm>
          <a:prstGeom prst="rect">
            <a:avLst/>
          </a:pr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60BFA37-C304-9B41-6469-F84260DCA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988642"/>
              </p:ext>
            </p:extLst>
          </p:nvPr>
        </p:nvGraphicFramePr>
        <p:xfrm>
          <a:off x="1352919" y="1885950"/>
          <a:ext cx="16576306" cy="650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6583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4490-6000-3B26-0182-AB95FCC1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EFCF1C-B4F2-14E7-160F-1527CEB8C628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E3D1F7D-5E61-23FE-8A27-249AD9054AAB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0DDD0D9-1959-4ED3-CD3B-803CEE4D2F17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7B7A7-5A67-4E59-F819-6F4B4AA96B33}"/>
              </a:ext>
            </a:extLst>
          </p:cNvPr>
          <p:cNvSpPr txBox="1">
            <a:spLocks/>
          </p:cNvSpPr>
          <p:nvPr/>
        </p:nvSpPr>
        <p:spPr>
          <a:xfrm>
            <a:off x="797294" y="2211387"/>
            <a:ext cx="16576306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"/>
                <a:cs typeface="Calibri"/>
              </a:rPr>
              <a:t>Open Discussion</a:t>
            </a:r>
          </a:p>
        </p:txBody>
      </p:sp>
      <p:pic>
        <p:nvPicPr>
          <p:cNvPr id="7" name="Picture 6" descr="A blue and green logo&#10;&#10;AI-generated content may be incorrect.">
            <a:extLst>
              <a:ext uri="{FF2B5EF4-FFF2-40B4-BE49-F238E27FC236}">
                <a16:creationId xmlns:a16="http://schemas.microsoft.com/office/drawing/2014/main" id="{3103B5B2-B38A-30B0-D3F7-C665163A2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3" y="8366125"/>
            <a:ext cx="29432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23657"/>
            <a:ext cx="18288000" cy="1263343"/>
            <a:chOff x="0" y="0"/>
            <a:chExt cx="4816593" cy="332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32732"/>
            </a:xfrm>
            <a:custGeom>
              <a:avLst/>
              <a:gdLst/>
              <a:ahLst/>
              <a:cxnLst/>
              <a:rect l="l" t="t" r="r" b="b"/>
              <a:pathLst>
                <a:path w="4816592" h="332732">
                  <a:moveTo>
                    <a:pt x="0" y="0"/>
                  </a:moveTo>
                  <a:lnTo>
                    <a:pt x="4816592" y="0"/>
                  </a:lnTo>
                  <a:lnTo>
                    <a:pt x="4816592" y="332732"/>
                  </a:lnTo>
                  <a:lnTo>
                    <a:pt x="0" y="332732"/>
                  </a:lnTo>
                  <a:close/>
                </a:path>
              </a:pathLst>
            </a:custGeom>
            <a:solidFill>
              <a:srgbClr val="78CF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323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6257" y="9270337"/>
            <a:ext cx="1877426" cy="769982"/>
          </a:xfrm>
          <a:custGeom>
            <a:avLst/>
            <a:gdLst/>
            <a:ahLst/>
            <a:cxnLst/>
            <a:rect l="l" t="t" r="r" b="b"/>
            <a:pathLst>
              <a:path w="1877426" h="769982">
                <a:moveTo>
                  <a:pt x="0" y="0"/>
                </a:moveTo>
                <a:lnTo>
                  <a:pt x="1877426" y="0"/>
                </a:lnTo>
                <a:lnTo>
                  <a:pt x="1877426" y="769983"/>
                </a:lnTo>
                <a:lnTo>
                  <a:pt x="0" y="769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990108" y="9057943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715BA-6820-8120-1EA9-68A5AA46E46D}"/>
              </a:ext>
            </a:extLst>
          </p:cNvPr>
          <p:cNvSpPr txBox="1"/>
          <p:nvPr/>
        </p:nvSpPr>
        <p:spPr>
          <a:xfrm>
            <a:off x="1143000" y="633527"/>
            <a:ext cx="16154400" cy="5447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424242"/>
                </a:solidFill>
                <a:latin typeface="Segoe Sans"/>
                <a:hlinkClick r:id="rId3"/>
              </a:rPr>
              <a:t>https://www.ahcancal.org/News-and-Communications/Press-Releases/Pages/Staffing-Challenges-In-Long-Term-Care-Facilities-Continue-To-Threaten-Access-to-Care-for-Residents.aspx</a:t>
            </a:r>
            <a:endParaRPr lang="en-US" dirty="0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424242"/>
                </a:solidFill>
                <a:latin typeface="Segoe Sans"/>
                <a:hlinkClick r:id="rId4"/>
              </a:rPr>
              <a:t>https://www.careerstaff.com/healthcare-staffing-blog/biggest-challenges-of-long-term-care/</a:t>
            </a:r>
            <a:endParaRPr lang="en-US" dirty="0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424242"/>
                </a:solidFill>
                <a:latin typeface="Segoe Sans"/>
                <a:hlinkClick r:id="rId5"/>
              </a:rPr>
              <a:t>https://www.olooptech.com/post/long-term-care-facilities-suffering-severe-staffing-shortages-staffing-providers-can-help-them-overcome-this-crisis</a:t>
            </a:r>
            <a:endParaRPr lang="en-US" dirty="0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424242"/>
                </a:solidFill>
                <a:latin typeface="Segoe Sans"/>
                <a:hlinkClick r:id="rId6"/>
              </a:rPr>
              <a:t>https://www.qualityinsights.org/nursing-home-insights/tackling-the-long-term-care-workforce-crisis-lessons-from-the-staffing-solutions-for-nursing-homes-program#gsc.tab=0</a:t>
            </a:r>
            <a:endParaRPr lang="en-US" dirty="0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424242"/>
                </a:solidFill>
                <a:latin typeface="Segoe Sans"/>
                <a:hlinkClick r:id="rId3"/>
              </a:rPr>
              <a:t>https://www.ahcancal.org/News-and-Communications/Press-Releases/Pages/Staffing-Challenges-In-Long-Term-Care-Facilities-Continue-To-Threaten-Access-to-Care-for-Residents.aspx</a:t>
            </a:r>
            <a:endParaRPr lang="en-US" dirty="0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b="0" i="0">
              <a:solidFill>
                <a:srgbClr val="424242"/>
              </a:solidFill>
              <a:effectLst/>
              <a:latin typeface="Segoe Sans"/>
            </a:endParaRPr>
          </a:p>
        </p:txBody>
      </p:sp>
      <p:pic>
        <p:nvPicPr>
          <p:cNvPr id="61" name="Picture 60" descr="A close up of a business card&#10;&#10;AI-generated content may be incorrect.">
            <a:extLst>
              <a:ext uri="{FF2B5EF4-FFF2-40B4-BE49-F238E27FC236}">
                <a16:creationId xmlns:a16="http://schemas.microsoft.com/office/drawing/2014/main" id="{9DC627BC-7954-3D30-E4C3-1F2D374D7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188" y="5395913"/>
            <a:ext cx="5413375" cy="2924175"/>
          </a:xfrm>
          <a:prstGeom prst="rect">
            <a:avLst/>
          </a:prstGeom>
        </p:spPr>
      </p:pic>
      <p:pic>
        <p:nvPicPr>
          <p:cNvPr id="62" name="Picture 61" descr="A close up of a business card&#10;&#10;AI-generated content may be incorrect.">
            <a:extLst>
              <a:ext uri="{FF2B5EF4-FFF2-40B4-BE49-F238E27FC236}">
                <a16:creationId xmlns:a16="http://schemas.microsoft.com/office/drawing/2014/main" id="{769EEF3A-EF6F-2284-BFFA-A5265D1D4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5563" y="5394325"/>
            <a:ext cx="5413375" cy="2927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89961B-A703-1A41-C9CE-99908D61692B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63830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8D8F5-97FF-F762-6519-952D5FE70681}"/>
              </a:ext>
            </a:extLst>
          </p:cNvPr>
          <p:cNvSpPr txBox="1">
            <a:spLocks/>
          </p:cNvSpPr>
          <p:nvPr/>
        </p:nvSpPr>
        <p:spPr>
          <a:xfrm>
            <a:off x="917030" y="1419726"/>
            <a:ext cx="16383000" cy="64934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>
                <a:ea typeface="Calibri"/>
                <a:cs typeface="Calibri"/>
              </a:rPr>
              <a:t>Introductions</a:t>
            </a:r>
          </a:p>
          <a:p>
            <a:pPr>
              <a:lnSpc>
                <a:spcPct val="200000"/>
              </a:lnSpc>
            </a:pPr>
            <a:r>
              <a:rPr lang="en-US" b="1">
                <a:ea typeface="Calibri"/>
                <a:cs typeface="Calibri"/>
              </a:rPr>
              <a:t>Survey</a:t>
            </a:r>
          </a:p>
          <a:p>
            <a:pPr>
              <a:lnSpc>
                <a:spcPct val="200000"/>
              </a:lnSpc>
            </a:pPr>
            <a:r>
              <a:rPr lang="en-US" b="1">
                <a:ea typeface="Calibri"/>
                <a:cs typeface="Calibri"/>
              </a:rPr>
              <a:t>Overview of Current Staffing Challenges</a:t>
            </a:r>
          </a:p>
          <a:p>
            <a:pPr>
              <a:lnSpc>
                <a:spcPct val="200000"/>
              </a:lnSpc>
            </a:pPr>
            <a:r>
              <a:rPr lang="en-US" b="1">
                <a:ea typeface="Calibri"/>
                <a:cs typeface="Calibri"/>
              </a:rPr>
              <a:t>Key Contributing Factors</a:t>
            </a:r>
          </a:p>
          <a:p>
            <a:pPr>
              <a:lnSpc>
                <a:spcPct val="200000"/>
              </a:lnSpc>
            </a:pPr>
            <a:r>
              <a:rPr lang="en-US" b="1">
                <a:ea typeface="Calibri"/>
                <a:cs typeface="Calibri"/>
              </a:rPr>
              <a:t>Impacts on Patient Care</a:t>
            </a:r>
          </a:p>
          <a:p>
            <a:pPr>
              <a:lnSpc>
                <a:spcPct val="200000"/>
              </a:lnSpc>
            </a:pPr>
            <a:r>
              <a:rPr lang="en-US" b="1">
                <a:ea typeface="Calibri"/>
                <a:cs typeface="Calibri"/>
              </a:rPr>
              <a:t>Proposed Solutions</a:t>
            </a:r>
          </a:p>
          <a:p>
            <a:pPr>
              <a:lnSpc>
                <a:spcPct val="200000"/>
              </a:lnSpc>
            </a:pPr>
            <a:endParaRPr lang="en-US">
              <a:ea typeface="Calibri"/>
              <a:cs typeface="Calibri"/>
            </a:endParaRPr>
          </a:p>
          <a:p>
            <a:pPr marL="457200" lvl="1" indent="0">
              <a:lnSpc>
                <a:spcPct val="200000"/>
              </a:lnSpc>
              <a:buNone/>
            </a:pPr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AF499-A3A2-295F-7EEA-FFB5FE635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A5F7C2-426A-A194-DF86-E4C3C4316FE6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B452AB-0E7B-2707-8AD0-69678F68833B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C9549DD-A8A3-9673-AF62-50D25EBAA48B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8F7D06-9D1E-D110-7228-CAB4DC63C705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6383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C2ED48-FBA6-3B14-2544-0B8D332F19AD}"/>
              </a:ext>
            </a:extLst>
          </p:cNvPr>
          <p:cNvSpPr txBox="1">
            <a:spLocks/>
          </p:cNvSpPr>
          <p:nvPr/>
        </p:nvSpPr>
        <p:spPr>
          <a:xfrm>
            <a:off x="906880" y="1118936"/>
            <a:ext cx="109220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a typeface="Calibri"/>
                <a:cs typeface="Calibri"/>
              </a:rPr>
              <a:t>Amergis</a:t>
            </a:r>
            <a:r>
              <a:rPr lang="en-US" dirty="0">
                <a:ea typeface="Calibri"/>
                <a:cs typeface="Calibri"/>
              </a:rPr>
              <a:t> Healthcare Staffing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Why Us?</a:t>
            </a:r>
          </a:p>
          <a:p>
            <a:pPr marL="457200" lvl="1" indent="0">
              <a:buNone/>
            </a:pPr>
            <a:r>
              <a:rPr lang="en-US" sz="3200" dirty="0">
                <a:ea typeface="Calibri"/>
                <a:cs typeface="Calibri"/>
              </a:rPr>
              <a:t>Long-term care and assisted living facilities are facing a critical staffing crisis. This presentation outlines the causes, impacts, and potential solutions to this issue.</a:t>
            </a:r>
          </a:p>
        </p:txBody>
      </p:sp>
      <p:pic>
        <p:nvPicPr>
          <p:cNvPr id="7" name="Picture 6" descr="profile image">
            <a:extLst>
              <a:ext uri="{FF2B5EF4-FFF2-40B4-BE49-F238E27FC236}">
                <a16:creationId xmlns:a16="http://schemas.microsoft.com/office/drawing/2014/main" id="{26B9949A-32F7-5191-0DC3-F91E0C973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5791200"/>
            <a:ext cx="3905250" cy="4165600"/>
          </a:xfrm>
          <a:prstGeom prst="rect">
            <a:avLst/>
          </a:prstGeom>
        </p:spPr>
      </p:pic>
      <p:pic>
        <p:nvPicPr>
          <p:cNvPr id="8" name="Picture 7" descr="Profile photo of Clark Green">
            <a:extLst>
              <a:ext uri="{FF2B5EF4-FFF2-40B4-BE49-F238E27FC236}">
                <a16:creationId xmlns:a16="http://schemas.microsoft.com/office/drawing/2014/main" id="{AB956B1A-46FA-9E59-1F1C-A88B81F83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3875" y="841375"/>
            <a:ext cx="4270375" cy="4159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E2E9D-8C15-6565-6F74-9B49F612EE7A}"/>
              </a:ext>
            </a:extLst>
          </p:cNvPr>
          <p:cNvSpPr txBox="1"/>
          <p:nvPr/>
        </p:nvSpPr>
        <p:spPr>
          <a:xfrm>
            <a:off x="11953875" y="5143500"/>
            <a:ext cx="4267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Clark Green</a:t>
            </a:r>
          </a:p>
          <a:p>
            <a:r>
              <a:rPr lang="en-US" b="1" dirty="0">
                <a:ea typeface="Calibri"/>
                <a:cs typeface="Calibri"/>
              </a:rPr>
              <a:t>Director of Business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B47EA-BABF-6566-0877-023982818721}"/>
              </a:ext>
            </a:extLst>
          </p:cNvPr>
          <p:cNvSpPr txBox="1"/>
          <p:nvPr/>
        </p:nvSpPr>
        <p:spPr>
          <a:xfrm>
            <a:off x="5556249" y="9302750"/>
            <a:ext cx="4267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Jeremy Richey</a:t>
            </a:r>
          </a:p>
          <a:p>
            <a:r>
              <a:rPr lang="en-US" b="1" dirty="0">
                <a:ea typeface="Calibri"/>
                <a:cs typeface="Calibri"/>
              </a:rPr>
              <a:t>Business Development Manager</a:t>
            </a:r>
          </a:p>
        </p:txBody>
      </p:sp>
      <p:pic>
        <p:nvPicPr>
          <p:cNvPr id="13" name="Picture 12" descr="A blue and green logo&#10;&#10;AI-generated content may be incorrect.">
            <a:extLst>
              <a:ext uri="{FF2B5EF4-FFF2-40B4-BE49-F238E27FC236}">
                <a16:creationId xmlns:a16="http://schemas.microsoft.com/office/drawing/2014/main" id="{A75AEA0A-AF94-EDD3-5A94-5CC386508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600" y="4681538"/>
            <a:ext cx="3384550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8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528A9-8EE4-BDD2-F6E0-CC0F327E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F8668-AB4A-EF2B-0ADB-92D80D265597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B0E941F-83E1-9F65-9360-004487140CC6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D47A6CB-A3C0-2BFA-95D3-B88DE1425F04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E4FE79-B909-6FBB-E302-BF7CF326E87D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63830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a typeface="Calibri"/>
                <a:cs typeface="Calibri"/>
              </a:rPr>
              <a:t>Use of Contingency Labor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F0E1748-5A63-CCAD-65B2-FB5DB78846F2}"/>
              </a:ext>
            </a:extLst>
          </p:cNvPr>
          <p:cNvSpPr>
            <a:spLocks noGrp="1"/>
          </p:cNvSpPr>
          <p:nvPr/>
        </p:nvSpPr>
        <p:spPr>
          <a:xfrm>
            <a:off x="1341814" y="1415856"/>
            <a:ext cx="14723751" cy="659803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4020202020204" pitchFamily="34" charset="0"/>
              <a:buChar char="-"/>
            </a:pPr>
            <a:r>
              <a:rPr lang="en-US" sz="3600" b="1" dirty="0"/>
              <a:t>How many facilities are fully staffed?</a:t>
            </a:r>
            <a:endParaRPr lang="en-US" sz="3600" b="1" dirty="0">
              <a:ea typeface="Calibri"/>
              <a:cs typeface="Calibri"/>
            </a:endParaRPr>
          </a:p>
          <a:p>
            <a:pPr lvl="1"/>
            <a:r>
              <a:rPr lang="en-US" sz="2400" b="1" dirty="0">
                <a:ea typeface="Calibri"/>
                <a:cs typeface="Calibri"/>
              </a:rPr>
              <a:t>Only 59% of U.S. Nursing Homes met or exceeded staffing minimums (3.48 Hours per resident day (HPRD)</a:t>
            </a:r>
          </a:p>
          <a:p>
            <a:pPr lvl="1"/>
            <a:r>
              <a:rPr lang="en-US" sz="2400" b="1" dirty="0">
                <a:ea typeface="Calibri"/>
                <a:cs typeface="Calibri"/>
              </a:rPr>
              <a:t>Only 30% of U.S. Nursing Homes met the Certified Nurse Aide minimum (2.45 HPRD)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3600" b="1" dirty="0"/>
              <a:t>When was the last time you worked with a Labor Partner?</a:t>
            </a:r>
            <a:endParaRPr lang="en-US" sz="3600" b="1" dirty="0">
              <a:ea typeface="Calibri"/>
              <a:cs typeface="Calibri"/>
            </a:endParaRPr>
          </a:p>
          <a:p>
            <a:pPr lvl="1"/>
            <a:r>
              <a:rPr lang="en-US" sz="2800" b="1" dirty="0">
                <a:ea typeface="Calibri"/>
                <a:cs typeface="Calibri"/>
              </a:rPr>
              <a:t>50% of Nursing Homes in the U.S. used agency care in 2022</a:t>
            </a:r>
          </a:p>
          <a:p>
            <a:pPr lvl="1"/>
            <a:r>
              <a:rPr lang="en-US" sz="2800" b="1" dirty="0">
                <a:ea typeface="Calibri"/>
                <a:cs typeface="Calibri"/>
              </a:rPr>
              <a:t>96% of Assisted Living and 99% of Nursing Homes report experiencing staffing shortages in some capacity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3600" b="1" dirty="0"/>
              <a:t>How did you utilize your Labor Partners?</a:t>
            </a:r>
            <a:endParaRPr lang="en-US" sz="3600" b="1" dirty="0">
              <a:ea typeface="Calibri"/>
              <a:cs typeface="Calibri"/>
            </a:endParaRPr>
          </a:p>
          <a:p>
            <a:pPr lvl="1"/>
            <a:r>
              <a:rPr lang="en-US" sz="2800" b="1" dirty="0">
                <a:ea typeface="Calibri"/>
                <a:cs typeface="Calibri"/>
              </a:rPr>
              <a:t>Contract</a:t>
            </a:r>
          </a:p>
          <a:p>
            <a:pPr lvl="1"/>
            <a:r>
              <a:rPr lang="en-US" sz="2800" b="1" dirty="0"/>
              <a:t>Per Diem</a:t>
            </a:r>
            <a:endParaRPr lang="en-US" sz="2800" b="1" dirty="0">
              <a:ea typeface="Calibri"/>
              <a:cs typeface="Calibri"/>
            </a:endParaRPr>
          </a:p>
          <a:p>
            <a:pPr lvl="1"/>
            <a:r>
              <a:rPr lang="en-US" sz="2800" b="1" dirty="0">
                <a:ea typeface="Calibri"/>
                <a:cs typeface="Calibri"/>
              </a:rPr>
              <a:t>Online or Direct Relationship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3600" b="1" dirty="0">
                <a:ea typeface="Calibri"/>
                <a:cs typeface="Calibri"/>
              </a:rPr>
              <a:t>How many Labor Partners do you use?</a:t>
            </a:r>
          </a:p>
        </p:txBody>
      </p:sp>
    </p:spTree>
    <p:extLst>
      <p:ext uri="{BB962C8B-B14F-4D97-AF65-F5344CB8AC3E}">
        <p14:creationId xmlns:p14="http://schemas.microsoft.com/office/powerpoint/2010/main" val="263765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AB29-4E1E-4322-407D-C3290170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FF8BBD9-CEA2-2D86-45C2-D25A80A043E5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D209797-7A95-E21E-EA94-60246618A064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DBC5540B-EE54-D469-3CED-77F797E92180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50CB0-83D7-02F2-B8CD-8276AC3E2C6C}"/>
              </a:ext>
            </a:extLst>
          </p:cNvPr>
          <p:cNvSpPr txBox="1"/>
          <p:nvPr/>
        </p:nvSpPr>
        <p:spPr>
          <a:xfrm>
            <a:off x="1782234" y="4364567"/>
            <a:ext cx="1573953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/>
              <a:t>Causes of Staffing Challenges</a:t>
            </a:r>
            <a:r>
              <a:rPr lang="en-US" sz="9600">
                <a:ea typeface="Calibri"/>
                <a:cs typeface="Calibri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38B28-4A57-C9C8-5D88-5E912A7A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2692298-73BA-F3ED-8F90-0EFB31A0F69B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8D46AC4-EA0E-1C36-1392-69900DA8A462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22D7B8-AE09-8E73-D942-2405CF7DEFCE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D736DD-C01F-23D2-C39B-57602198FA2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16383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Causes of Staffing Challenges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5D141-C65E-C123-FD8E-FD90EAB05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213" y="1956310"/>
            <a:ext cx="9059539" cy="524900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D28B14-FF47-E3B7-8FF2-77DC26C4968E}"/>
              </a:ext>
            </a:extLst>
          </p:cNvPr>
          <p:cNvSpPr txBox="1">
            <a:spLocks/>
          </p:cNvSpPr>
          <p:nvPr/>
        </p:nvSpPr>
        <p:spPr>
          <a:xfrm>
            <a:off x="748258" y="1291027"/>
            <a:ext cx="8078451" cy="74323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b="1" dirty="0">
                <a:ea typeface="Calibri"/>
                <a:cs typeface="Calibri"/>
              </a:rPr>
              <a:t>Burnout and Emotional Toll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3600" b="1" dirty="0">
                <a:ea typeface="Calibri"/>
                <a:cs typeface="Calibri"/>
              </a:rPr>
              <a:t>Competitive Job Markets with Better Wages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ea typeface="Calibri"/>
                <a:cs typeface="Calibri"/>
              </a:rPr>
              <a:t>Aging Population Increasing Demand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Pandemic-related Evaluations of Work-Life Balance</a:t>
            </a:r>
            <a:endParaRPr lang="en-US" sz="3600" b="1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ea typeface="Calibri"/>
                <a:cs typeface="Calibri"/>
              </a:rPr>
              <a:t>Limited Internal Resources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ea typeface="Calibri"/>
                <a:cs typeface="Calibri"/>
              </a:rPr>
              <a:t>Negative Perception of LTC Work</a:t>
            </a:r>
          </a:p>
        </p:txBody>
      </p:sp>
    </p:spTree>
    <p:extLst>
      <p:ext uri="{BB962C8B-B14F-4D97-AF65-F5344CB8AC3E}">
        <p14:creationId xmlns:p14="http://schemas.microsoft.com/office/powerpoint/2010/main" val="300752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CA1E0-662C-7D75-49CB-7C65D357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E4E950-2684-141B-0D04-EDD435F00C87}"/>
              </a:ext>
            </a:extLst>
          </p:cNvPr>
          <p:cNvSpPr/>
          <p:nvPr/>
        </p:nvSpPr>
        <p:spPr>
          <a:xfrm>
            <a:off x="0" y="149902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9EAE425-AB1C-E113-F345-8AD3845762E3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C84329B-6E74-3884-45C3-947EACAB94B8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640665-0EE5-C406-0CBC-8A9402DAF314}"/>
              </a:ext>
            </a:extLst>
          </p:cNvPr>
          <p:cNvSpPr txBox="1">
            <a:spLocks/>
          </p:cNvSpPr>
          <p:nvPr/>
        </p:nvSpPr>
        <p:spPr>
          <a:xfrm>
            <a:off x="914400" y="963119"/>
            <a:ext cx="16383000" cy="16432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swald"/>
                <a:ea typeface="Calibri"/>
                <a:cs typeface="Calibri"/>
              </a:rPr>
              <a:t>The Indiana Hospital Association projects that by 2031, the state will require an additional 5,000 nurses to meet the healthcare demands of its aging population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dirty="0">
                <a:ea typeface="+mn-lt"/>
                <a:cs typeface="+mn-lt"/>
                <a:hlinkClick r:id="rId5"/>
              </a:rPr>
              <a:t>https://wjts.tv/2025/05/indianas-nursing-shortage-prompts-statewide-response-and-legislative-reform/</a:t>
            </a:r>
            <a:endParaRPr lang="en-US" sz="1800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B21D1F-62E3-4F3B-011C-A4392EBA05B2}"/>
              </a:ext>
            </a:extLst>
          </p:cNvPr>
          <p:cNvSpPr txBox="1">
            <a:spLocks/>
          </p:cNvSpPr>
          <p:nvPr/>
        </p:nvSpPr>
        <p:spPr>
          <a:xfrm>
            <a:off x="914400" y="7577528"/>
            <a:ext cx="16383000" cy="16620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03C"/>
                </a:solidFill>
                <a:latin typeface="Oswald"/>
                <a:ea typeface="+mn-lt"/>
                <a:cs typeface="+mn-lt"/>
              </a:rPr>
              <a:t>Staggering mean turnover rates included 140.7% among registered nurses, 129.1%  for certified nursing aides and 114.1% among licensed practical nurses.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dirty="0">
                <a:solidFill>
                  <a:srgbClr val="00303C"/>
                </a:solidFill>
                <a:ea typeface="+mn-lt"/>
                <a:cs typeface="+mn-lt"/>
                <a:hlinkClick r:id="rId6"/>
              </a:rPr>
              <a:t>https://www.mcknights.com/news/cms-going-public-with-facility-turnover-weekend-staffing-data/</a:t>
            </a:r>
            <a:endParaRPr lang="en-US" sz="1800" dirty="0">
              <a:solidFill>
                <a:srgbClr val="00303C"/>
              </a:solidFill>
              <a:latin typeface="Oswald"/>
              <a:ea typeface="+mn-lt"/>
              <a:cs typeface="+mn-lt"/>
            </a:endParaRPr>
          </a:p>
          <a:p>
            <a:pPr lvl="1">
              <a:buFont typeface="Courier New" pitchFamily="34" charset="0"/>
              <a:buChar char="o"/>
            </a:pPr>
            <a:endParaRPr lang="en-US">
              <a:solidFill>
                <a:srgbClr val="00303C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21002A-443A-64A8-1675-3C00F245AF32}"/>
              </a:ext>
            </a:extLst>
          </p:cNvPr>
          <p:cNvSpPr txBox="1">
            <a:spLocks/>
          </p:cNvSpPr>
          <p:nvPr/>
        </p:nvSpPr>
        <p:spPr>
          <a:xfrm>
            <a:off x="914399" y="5310266"/>
            <a:ext cx="16383000" cy="22803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swald"/>
                <a:ea typeface="+mn-lt"/>
                <a:cs typeface="+mn-lt"/>
              </a:rPr>
              <a:t>The workforce shortages in long-term care are also hurting the quality of care. When facilities are short-staffed, workers may have to work longer hours and take on more responsibilities, leading to burnout and decreased quality of care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dirty="0">
                <a:solidFill>
                  <a:srgbClr val="475569"/>
                </a:solidFill>
                <a:ea typeface="+mn-lt"/>
                <a:cs typeface="+mn-lt"/>
                <a:hlinkClick r:id="rId7"/>
              </a:rPr>
              <a:t>https://www.ltcnews.com/articles/workforce-shortages-long-term-care-driving-up-costs-delaying-care</a:t>
            </a:r>
            <a:endParaRPr lang="en-US" sz="1800">
              <a:solidFill>
                <a:srgbClr val="000000"/>
              </a:solidFill>
              <a:latin typeface="Oswald"/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solidFill>
                <a:srgbClr val="000000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C0AD8A-FE22-BDA2-345A-0AE9EB2D0A4E}"/>
              </a:ext>
            </a:extLst>
          </p:cNvPr>
          <p:cNvSpPr txBox="1">
            <a:spLocks/>
          </p:cNvSpPr>
          <p:nvPr/>
        </p:nvSpPr>
        <p:spPr>
          <a:xfrm>
            <a:off x="914399" y="2968054"/>
            <a:ext cx="16383000" cy="22803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03133"/>
                </a:solidFill>
                <a:latin typeface="Oswald"/>
                <a:ea typeface="+mn-lt"/>
                <a:cs typeface="Helvetica"/>
              </a:rPr>
              <a:t>“Long-term care facilities continue to grapple with staffing problems, which limits the available spots for a hospital to discharge to.”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dirty="0">
                <a:solidFill>
                  <a:srgbClr val="303133"/>
                </a:solidFill>
                <a:ea typeface="+mn-lt"/>
                <a:cs typeface="+mn-lt"/>
                <a:hlinkClick r:id="rId8"/>
              </a:rPr>
              <a:t>https://www.ahcancal.org/News-and-Communications/Press-Releases/Pages/ICYMI-Nursing-Home-Staffing-Shortages-Cause-Ripple-Effects-in-Rural-Communities,-Throughout-Health-Care-Industry.aspx</a:t>
            </a:r>
            <a:endParaRPr lang="en-US" sz="1800" dirty="0">
              <a:solidFill>
                <a:srgbClr val="303133"/>
              </a:solidFill>
              <a:latin typeface="Oswald"/>
              <a:ea typeface="+mn-lt"/>
              <a:cs typeface="Helvetica"/>
            </a:endParaRPr>
          </a:p>
          <a:p>
            <a:pPr marL="457200" lvl="1" indent="0">
              <a:buNone/>
            </a:pPr>
            <a:endParaRPr lang="en-US">
              <a:solidFill>
                <a:srgbClr val="303133"/>
              </a:solidFill>
              <a:ea typeface="+mn-lt"/>
              <a:cs typeface="+mn-lt"/>
            </a:endParaRPr>
          </a:p>
          <a:p>
            <a:pPr lvl="1">
              <a:buFont typeface="Courier New" pitchFamily="34" charset="0"/>
              <a:buChar char="o"/>
            </a:pPr>
            <a:endParaRPr lang="en-US">
              <a:solidFill>
                <a:srgbClr val="303133"/>
              </a:solidFill>
              <a:latin typeface="Oswald"/>
              <a:ea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266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40CF7-4A5C-C845-C2A9-CFE52E32F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F7E21B-DD9B-4EC2-2B20-EDAADB237F3A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9BBE017-A2D6-84B1-D1BD-05561C7E91E6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24E50C3-0AF0-D022-C639-FDCC35B7906C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D11092-CE03-269E-F274-D04F87F1B7FF}"/>
              </a:ext>
            </a:extLst>
          </p:cNvPr>
          <p:cNvSpPr txBox="1">
            <a:spLocks/>
          </p:cNvSpPr>
          <p:nvPr/>
        </p:nvSpPr>
        <p:spPr>
          <a:xfrm>
            <a:off x="681567" y="8395482"/>
            <a:ext cx="163830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Oswald"/>
                <a:ea typeface="+mj-lt"/>
                <a:cs typeface="+mj-lt"/>
                <a:hlinkClick r:id="rId5"/>
              </a:rPr>
              <a:t>http://efaidnbmnnnibpcajpcglclefindmkaj/https://www.in.gov/fssa/ompp/files/2022DSWReport_FINAL.pdf</a:t>
            </a:r>
            <a:endParaRPr lang="en-US" sz="1800" dirty="0">
              <a:latin typeface="Oswald"/>
              <a:ea typeface="+mj-lt"/>
              <a:cs typeface="+mj-lt"/>
            </a:endParaRPr>
          </a:p>
          <a:p>
            <a:pPr algn="l"/>
            <a:endParaRPr lang="en-US" sz="3200">
              <a:latin typeface="Oswald"/>
              <a:ea typeface="Calibri"/>
              <a:cs typeface="Calibri"/>
            </a:endParaRPr>
          </a:p>
          <a:p>
            <a:pPr algn="l"/>
            <a:endParaRPr lang="en-US" sz="3200">
              <a:latin typeface="Oswald"/>
              <a:ea typeface="Calibri"/>
              <a:cs typeface="Calibri"/>
            </a:endParaRPr>
          </a:p>
          <a:p>
            <a:pPr algn="l"/>
            <a:endParaRPr lang="en-US" sz="9600">
              <a:ea typeface="Calibri"/>
              <a:cs typeface="Calibri"/>
            </a:endParaRPr>
          </a:p>
        </p:txBody>
      </p:sp>
      <p:pic>
        <p:nvPicPr>
          <p:cNvPr id="7" name="Picture 6" descr="A graph of a number of patients infected with a number of patients infected with a number of patients infected with a number of patients infected with a number of patients infected with a number of patients infected with&#10;&#10;AI-generated content may be incorrect.">
            <a:extLst>
              <a:ext uri="{FF2B5EF4-FFF2-40B4-BE49-F238E27FC236}">
                <a16:creationId xmlns:a16="http://schemas.microsoft.com/office/drawing/2014/main" id="{5F4A7608-F857-8CC3-17EA-D80070E03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280" y="1272930"/>
            <a:ext cx="14831766" cy="67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8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78DCE-BE27-1547-1E5F-2AE990E5F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6802E-0AAF-B8FF-F90B-B0A336E6F416}"/>
              </a:ext>
            </a:extLst>
          </p:cNvPr>
          <p:cNvSpPr/>
          <p:nvPr/>
        </p:nvSpPr>
        <p:spPr>
          <a:xfrm>
            <a:off x="0" y="0"/>
            <a:ext cx="10608517" cy="10608517"/>
          </a:xfrm>
          <a:custGeom>
            <a:avLst/>
            <a:gdLst/>
            <a:ahLst/>
            <a:cxnLst/>
            <a:rect l="l" t="t" r="r" b="b"/>
            <a:pathLst>
              <a:path w="10608517" h="10608517">
                <a:moveTo>
                  <a:pt x="0" y="0"/>
                </a:moveTo>
                <a:lnTo>
                  <a:pt x="10608517" y="0"/>
                </a:lnTo>
                <a:lnTo>
                  <a:pt x="10608517" y="10608517"/>
                </a:lnTo>
                <a:lnTo>
                  <a:pt x="0" y="10608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56F30EE-2C85-9BFA-6711-060739138D21}"/>
              </a:ext>
            </a:extLst>
          </p:cNvPr>
          <p:cNvSpPr txBox="1"/>
          <p:nvPr/>
        </p:nvSpPr>
        <p:spPr>
          <a:xfrm>
            <a:off x="16060882" y="9004705"/>
            <a:ext cx="2021168" cy="95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04"/>
              </a:lnSpc>
            </a:pPr>
            <a:r>
              <a:rPr lang="en-US" sz="5431">
                <a:solidFill>
                  <a:srgbClr val="4CC3E6"/>
                </a:solidFill>
                <a:latin typeface="Jakob"/>
                <a:ea typeface="Jakob"/>
                <a:cs typeface="Jakob"/>
                <a:sym typeface="Jakob"/>
              </a:rPr>
              <a:t>WAVES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84A0857-AE07-0543-3E06-671DBA3FF4BD}"/>
              </a:ext>
            </a:extLst>
          </p:cNvPr>
          <p:cNvSpPr txBox="1"/>
          <p:nvPr/>
        </p:nvSpPr>
        <p:spPr>
          <a:xfrm>
            <a:off x="16223437" y="9838314"/>
            <a:ext cx="1696060" cy="24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7"/>
              </a:lnSpc>
            </a:pPr>
            <a:r>
              <a:rPr lang="en-US" sz="1699">
                <a:solidFill>
                  <a:srgbClr val="276189"/>
                </a:solidFill>
                <a:latin typeface="Montserrat"/>
                <a:ea typeface="Montserrat"/>
                <a:cs typeface="Montserrat"/>
                <a:sym typeface="Montserrat"/>
              </a:rPr>
              <a:t>Fall Conference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34C026-85C4-76A4-724F-3C89C6D17C35}"/>
              </a:ext>
            </a:extLst>
          </p:cNvPr>
          <p:cNvSpPr txBox="1">
            <a:spLocks/>
          </p:cNvSpPr>
          <p:nvPr/>
        </p:nvSpPr>
        <p:spPr>
          <a:xfrm>
            <a:off x="681567" y="4338637"/>
            <a:ext cx="163830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/>
              <a:t>Impacts of Staffing Challenges</a:t>
            </a:r>
          </a:p>
        </p:txBody>
      </p:sp>
    </p:spTree>
    <p:extLst>
      <p:ext uri="{BB962C8B-B14F-4D97-AF65-F5344CB8AC3E}">
        <p14:creationId xmlns:p14="http://schemas.microsoft.com/office/powerpoint/2010/main" val="16273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Custom</PresentationFormat>
  <Paragraphs>244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Wingdings,Sans-Serif</vt:lpstr>
      <vt:lpstr>Arial</vt:lpstr>
      <vt:lpstr>Wingdings</vt:lpstr>
      <vt:lpstr>Segoe Sans</vt:lpstr>
      <vt:lpstr>Oswald</vt:lpstr>
      <vt:lpstr>Segoe UI</vt:lpstr>
      <vt:lpstr>Calibri</vt:lpstr>
      <vt:lpstr>Jakob</vt:lpstr>
      <vt:lpstr>Montserrat Heavy</vt:lpstr>
      <vt:lpstr>宋体</vt:lpstr>
      <vt:lpstr>Courier New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Photos</dc:title>
  <dc:creator>Jeremy Richey</dc:creator>
  <cp:lastModifiedBy>Jeremy Richey</cp:lastModifiedBy>
  <cp:revision>460</cp:revision>
  <dcterms:created xsi:type="dcterms:W3CDTF">2006-08-16T00:00:00Z</dcterms:created>
  <dcterms:modified xsi:type="dcterms:W3CDTF">2025-08-29T12:54:20Z</dcterms:modified>
  <dc:identifier>DAGsxocnpX8</dc:identifier>
</cp:coreProperties>
</file>