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263" r:id="rId6"/>
    <p:sldId id="258" r:id="rId7"/>
    <p:sldId id="264" r:id="rId8"/>
    <p:sldId id="257" r:id="rId9"/>
    <p:sldId id="260" r:id="rId10"/>
    <p:sldId id="265" r:id="rId11"/>
    <p:sldId id="259" r:id="rId12"/>
    <p:sldId id="266" r:id="rId13"/>
    <p:sldId id="267" r:id="rId14"/>
  </p:sldIdLst>
  <p:sldSz cx="18288000" cy="10287000"/>
  <p:notesSz cx="7010400" cy="9296400"/>
  <p:embeddedFontLst>
    <p:embeddedFont>
      <p:font typeface="Jakob" panose="020B0604020202020204" charset="0"/>
      <p:regular r:id="rId16"/>
    </p:embeddedFont>
    <p:embeddedFont>
      <p:font typeface="Montserrat" panose="00000500000000000000" pitchFamily="2" charset="0"/>
      <p:regular r:id="rId17"/>
    </p:embeddedFont>
    <p:embeddedFont>
      <p:font typeface="Montserrat Heavy" panose="020B0604020202020204" charset="0"/>
      <p:regular r:id="rId18"/>
    </p:embeddedFont>
    <p:embeddedFont>
      <p:font typeface="Segoe Script" panose="030B0504020000000003" pitchFamily="66" charset="0"/>
      <p:regular r:id="rId19"/>
      <p:bold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6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AC978F-44F9-4A06-8C28-58C8B6CC3D0E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049316-B7AC-4190-BC78-35A8C28E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0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49316-B7AC-4190-BC78-35A8C28EF9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8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5B6E3-3C8A-5384-E40C-C0810E45B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CE4BB4-4035-2ED5-3A80-596D8B033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D10882-1C3A-FA80-EF03-6181289E8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1CCAF-0F68-1C89-D32C-59042C90BA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49316-B7AC-4190-BC78-35A8C28EF9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16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49316-B7AC-4190-BC78-35A8C28EF9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6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reneec@accesselite.com" TargetMode="External"/><Relationship Id="rId5" Type="http://schemas.openxmlformats.org/officeDocument/2006/relationships/hyperlink" Target="mailto:bryceh@accesselite.com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ms.gov/priorities/innovation/overview#:~:text=What%20D" TargetMode="External"/><Relationship Id="rId5" Type="http://schemas.openxmlformats.org/officeDocument/2006/relationships/hyperlink" Target="https://www.qualityinsights.org/nursing-home-insights/cms-5-star-rating-" TargetMode="External"/><Relationship Id="rId4" Type="http://schemas.openxmlformats.org/officeDocument/2006/relationships/hyperlink" Target="https://resources.cotiviti.com/quality-measurement-and-reporting/cms-star-ratings-a-guide-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cms.gov/priorities/innovation/innovation-models/team-mode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353" y="16835"/>
            <a:ext cx="7820247" cy="7602229"/>
          </a:xfrm>
          <a:custGeom>
            <a:avLst/>
            <a:gdLst/>
            <a:ahLst/>
            <a:cxnLst/>
            <a:rect l="l" t="t" r="r" b="b"/>
            <a:pathLst>
              <a:path w="7602229" h="7602229">
                <a:moveTo>
                  <a:pt x="0" y="0"/>
                </a:moveTo>
                <a:lnTo>
                  <a:pt x="7602229" y="0"/>
                </a:lnTo>
                <a:lnTo>
                  <a:pt x="7602229" y="7602229"/>
                </a:lnTo>
                <a:lnTo>
                  <a:pt x="0" y="7602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5816711" y="7902454"/>
            <a:ext cx="1020335" cy="418466"/>
          </a:xfrm>
          <a:custGeom>
            <a:avLst/>
            <a:gdLst/>
            <a:ahLst/>
            <a:cxnLst/>
            <a:rect l="l" t="t" r="r" b="b"/>
            <a:pathLst>
              <a:path w="1020335" h="418466">
                <a:moveTo>
                  <a:pt x="0" y="0"/>
                </a:moveTo>
                <a:lnTo>
                  <a:pt x="1020334" y="0"/>
                </a:lnTo>
                <a:lnTo>
                  <a:pt x="1020334" y="418467"/>
                </a:lnTo>
                <a:lnTo>
                  <a:pt x="0" y="4184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290961" y="8177808"/>
            <a:ext cx="2199745" cy="1227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618"/>
              </a:lnSpc>
            </a:pPr>
            <a:r>
              <a:rPr lang="en-US" sz="5400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979689" y="9537144"/>
            <a:ext cx="2932924" cy="272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9"/>
              </a:lnSpc>
            </a:pPr>
            <a:r>
              <a:rPr lang="en-US" sz="1911" b="1">
                <a:solidFill>
                  <a:srgbClr val="276189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September 9-10,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542804" y="9282515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547445" y="9875422"/>
            <a:ext cx="3558868" cy="17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8"/>
              </a:lnSpc>
            </a:pPr>
            <a:r>
              <a:rPr lang="en-US" sz="1243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Embassy Suites Noblesville | Indianapolis, IN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36697-932A-09C6-C08C-8CA6D8B9E87A}"/>
              </a:ext>
            </a:extLst>
          </p:cNvPr>
          <p:cNvSpPr txBox="1"/>
          <p:nvPr/>
        </p:nvSpPr>
        <p:spPr>
          <a:xfrm>
            <a:off x="3733800" y="5168494"/>
            <a:ext cx="139659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+mj-lt"/>
              </a:rPr>
              <a:t>Thriving at Managed Care</a:t>
            </a:r>
          </a:p>
          <a:p>
            <a:r>
              <a:rPr lang="en-US" sz="6600" b="1" dirty="0">
                <a:latin typeface="+mj-lt"/>
              </a:rPr>
              <a:t>						</a:t>
            </a:r>
            <a:r>
              <a:rPr lang="en-US" sz="5400" b="1" dirty="0">
                <a:latin typeface="Segoe Script" panose="030B0504020000000003" pitchFamily="66" charset="0"/>
              </a:rPr>
              <a:t> </a:t>
            </a:r>
            <a:endParaRPr lang="en-US" sz="5400" i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428B58-6B4F-790E-EE4F-D9F4907DA72B}"/>
              </a:ext>
            </a:extLst>
          </p:cNvPr>
          <p:cNvSpPr txBox="1"/>
          <p:nvPr/>
        </p:nvSpPr>
        <p:spPr>
          <a:xfrm>
            <a:off x="3962400" y="6542027"/>
            <a:ext cx="112006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Renee Cummings, CEO</a:t>
            </a:r>
          </a:p>
          <a:p>
            <a:r>
              <a:rPr lang="en-US" sz="4000" dirty="0"/>
              <a:t>Bryce Henson, Chief Business Development Officer</a:t>
            </a:r>
          </a:p>
          <a:p>
            <a:endParaRPr lang="en-US" sz="4000" dirty="0"/>
          </a:p>
          <a:p>
            <a:r>
              <a:rPr lang="en-US" sz="3200" dirty="0"/>
              <a:t> www.accesselite.com</a:t>
            </a:r>
          </a:p>
        </p:txBody>
      </p:sp>
      <p:pic>
        <p:nvPicPr>
          <p:cNvPr id="17" name="Picture 1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7A1FD24-D6E3-F36E-5CD1-1D6669F9E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13538"/>
            <a:ext cx="4419600" cy="1107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C47E1B-04F9-C86E-679B-121D7E09F6DD}"/>
              </a:ext>
            </a:extLst>
          </p:cNvPr>
          <p:cNvSpPr txBox="1"/>
          <p:nvPr/>
        </p:nvSpPr>
        <p:spPr>
          <a:xfrm>
            <a:off x="3444949" y="2191262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Segoe Script" panose="030B0504020000000003" pitchFamily="66" charset="0"/>
              </a:rPr>
              <a:t>Managed care solutions that work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E7C57-2AE9-6220-F756-AE1AC6B4E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3882D31-736F-4AA2-5019-166D175D033B}"/>
              </a:ext>
            </a:extLst>
          </p:cNvPr>
          <p:cNvSpPr/>
          <p:nvPr/>
        </p:nvSpPr>
        <p:spPr>
          <a:xfrm>
            <a:off x="14177" y="0"/>
            <a:ext cx="17462297" cy="10688262"/>
          </a:xfrm>
          <a:custGeom>
            <a:avLst/>
            <a:gdLst/>
            <a:ahLst/>
            <a:cxnLst/>
            <a:rect l="l" t="t" r="r" b="b"/>
            <a:pathLst>
              <a:path w="10608517" h="10608517">
                <a:moveTo>
                  <a:pt x="0" y="0"/>
                </a:moveTo>
                <a:lnTo>
                  <a:pt x="10608517" y="0"/>
                </a:lnTo>
                <a:lnTo>
                  <a:pt x="10608517" y="10608517"/>
                </a:lnTo>
                <a:lnTo>
                  <a:pt x="0" y="10608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61247BC-EED2-37D7-03ED-61AC862B8F60}"/>
              </a:ext>
            </a:extLst>
          </p:cNvPr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B95E4CE-1E92-4ADF-084F-66146572F5D0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1A36A2-51BB-1412-B87D-54C1F6B9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624850" cy="1143000"/>
          </a:xfrm>
        </p:spPr>
        <p:txBody>
          <a:bodyPr>
            <a:normAutofit fontScale="90000"/>
          </a:bodyPr>
          <a:lstStyle/>
          <a:p>
            <a:br>
              <a:rPr lang="en-US" b="1" i="1" dirty="0">
                <a:solidFill>
                  <a:srgbClr val="C00000"/>
                </a:solidFill>
                <a:latin typeface="Segoe Script" panose="030B0504020000000003" pitchFamily="66" charset="0"/>
              </a:rPr>
            </a:br>
            <a:br>
              <a:rPr lang="en-US" b="1" i="1" dirty="0">
                <a:solidFill>
                  <a:srgbClr val="C00000"/>
                </a:solidFill>
                <a:latin typeface="Segoe Script" panose="030B0504020000000003" pitchFamily="66" charset="0"/>
              </a:rPr>
            </a:br>
            <a:br>
              <a:rPr lang="en-US" b="1" i="1" dirty="0">
                <a:solidFill>
                  <a:srgbClr val="C00000"/>
                </a:solidFill>
                <a:latin typeface="Segoe Script" panose="030B0504020000000003" pitchFamily="66" charset="0"/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E13C9C9E-C0DB-A304-81DE-11A6E85416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5" y="342901"/>
            <a:ext cx="3201325" cy="838199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1AFB84-AE58-79CE-538D-E76169BBC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3636005"/>
            <a:ext cx="17462297" cy="62023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Segoe Script" panose="030B0504020000000003" pitchFamily="66" charset="0"/>
              </a:rPr>
              <a:t>Thank you!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C00000"/>
                </a:solidFill>
                <a:latin typeface="Segoe Script" panose="030B0504020000000003" pitchFamily="66" charset="0"/>
              </a:rPr>
              <a:t>	</a:t>
            </a:r>
            <a:r>
              <a:rPr lang="en-US" sz="4000" b="1" i="1" dirty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en-US" sz="3200" b="1" i="1" dirty="0">
                <a:solidFill>
                  <a:srgbClr val="C00000"/>
                </a:solidFill>
                <a:latin typeface="Segoe Script" panose="030B0504020000000003" pitchFamily="66" charset="0"/>
              </a:rPr>
              <a:t>Managed care solutions that work </a:t>
            </a:r>
            <a:r>
              <a:rPr lang="en-US" sz="4000" dirty="0"/>
              <a:t>	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				Bryce Henson				Renee Cummings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			</a:t>
            </a:r>
            <a:r>
              <a:rPr lang="en-US" sz="400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bryceh@accesselite.com</a:t>
            </a:r>
            <a:r>
              <a:rPr lang="en-US" sz="4000" dirty="0"/>
              <a:t>		</a:t>
            </a:r>
            <a:r>
              <a:rPr lang="en-US" sz="4000" dirty="0">
                <a:hlinkClick r:id="rId6"/>
              </a:rPr>
              <a:t>reneec@accesselite.com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				937-422-2323 M				614-203-0817 M</a:t>
            </a:r>
          </a:p>
        </p:txBody>
      </p:sp>
    </p:spTree>
    <p:extLst>
      <p:ext uri="{BB962C8B-B14F-4D97-AF65-F5344CB8AC3E}">
        <p14:creationId xmlns:p14="http://schemas.microsoft.com/office/powerpoint/2010/main" val="16137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591B8-EDF3-A24D-021E-EDCD131CF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8F4BDD-0C84-7268-2B27-93D57FB6D9EB}"/>
              </a:ext>
            </a:extLst>
          </p:cNvPr>
          <p:cNvSpPr/>
          <p:nvPr/>
        </p:nvSpPr>
        <p:spPr>
          <a:xfrm>
            <a:off x="0" y="0"/>
            <a:ext cx="4458241" cy="4458241"/>
          </a:xfrm>
          <a:custGeom>
            <a:avLst/>
            <a:gdLst/>
            <a:ahLst/>
            <a:cxnLst/>
            <a:rect l="l" t="t" r="r" b="b"/>
            <a:pathLst>
              <a:path w="4458241" h="4458241">
                <a:moveTo>
                  <a:pt x="0" y="0"/>
                </a:moveTo>
                <a:lnTo>
                  <a:pt x="4458241" y="0"/>
                </a:lnTo>
                <a:lnTo>
                  <a:pt x="4458241" y="4458241"/>
                </a:lnTo>
                <a:lnTo>
                  <a:pt x="0" y="44582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8C430C7-98F3-936E-FA6E-109F1055C19D}"/>
              </a:ext>
            </a:extLst>
          </p:cNvPr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6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31" b="0" i="0" u="none" strike="noStrike" kern="1200" cap="none" spc="0" normalizeH="0" baseline="0" noProof="0">
                <a:ln>
                  <a:noFill/>
                </a:ln>
                <a:solidFill>
                  <a:srgbClr val="4CC3E6"/>
                </a:solidFill>
                <a:effectLst/>
                <a:uLnTx/>
                <a:uFillTx/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6C4218D-192F-315B-2EF7-BD22E2E1CF02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9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99" b="0" i="0" u="none" strike="noStrike" kern="1200" cap="none" spc="0" normalizeH="0" baseline="0" noProof="0">
                <a:ln>
                  <a:noFill/>
                </a:ln>
                <a:solidFill>
                  <a:srgbClr val="27618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35522DB-E5C9-9897-F51C-865D229E9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459200" cy="7658100"/>
          </a:xfrm>
        </p:spPr>
        <p:txBody>
          <a:bodyPr>
            <a:normAutofit fontScale="92500" lnSpcReduction="2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3900" dirty="0">
              <a:cs typeface="Segoe UI" panose="020B0502040204020203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3900" b="1" dirty="0">
              <a:solidFill>
                <a:srgbClr val="C00000"/>
              </a:solidFill>
              <a:cs typeface="Segoe UI" panose="020B0502040204020203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4600" b="1" dirty="0">
                <a:cs typeface="Segoe UI" panose="020B0502040204020203" pitchFamily="34" charset="0"/>
              </a:rPr>
              <a:t>What we do?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4600" dirty="0">
                <a:cs typeface="Segoe UI" panose="020B0502040204020203" pitchFamily="34" charset="0"/>
              </a:rPr>
              <a:t>We bring managed care solutions that work.</a:t>
            </a:r>
            <a:r>
              <a:rPr lang="en-US" sz="4600" dirty="0"/>
              <a:t> 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>
                <a:ea typeface="Calibri" panose="020F0502020204030204" pitchFamily="34" charset="0"/>
                <a:cs typeface="Times New Roman" panose="02020603050405020304" pitchFamily="18" charset="0"/>
              </a:rPr>
              <a:t>AccessElite </a:t>
            </a:r>
            <a:r>
              <a:rPr lang="en-US" sz="4600" dirty="0">
                <a:ea typeface="Calibri" panose="020F0502020204030204" pitchFamily="34" charset="0"/>
                <a:cs typeface="Times New Roman" panose="02020603050405020304" pitchFamily="18" charset="0"/>
              </a:rPr>
              <a:t>(2007) Our consulting group for individualized provider engagements.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600" b="1" dirty="0">
                <a:ea typeface="Calibri" panose="020F0502020204030204" pitchFamily="34" charset="0"/>
                <a:cs typeface="Times New Roman" panose="02020603050405020304" pitchFamily="18" charset="0"/>
              </a:rPr>
              <a:t>Access Innovations </a:t>
            </a:r>
            <a:r>
              <a:rPr lang="en-US" sz="4600" dirty="0"/>
              <a:t>(2015) CMS BPCI Model 3 (SNF) Convener with 18 Ohio SNFs, partnered with MCG.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>
                <a:ea typeface="Calibri" panose="020F0502020204030204" pitchFamily="34" charset="0"/>
                <a:cs typeface="Times New Roman" panose="02020603050405020304" pitchFamily="18" charset="0"/>
              </a:rPr>
              <a:t>Access Advantage Provider Network </a:t>
            </a:r>
            <a:r>
              <a:rPr lang="en-US" sz="4600" dirty="0">
                <a:ea typeface="Calibri" panose="020F0502020204030204" pitchFamily="34" charset="0"/>
                <a:cs typeface="Times New Roman" panose="02020603050405020304" pitchFamily="18" charset="0"/>
              </a:rPr>
              <a:t>(2009)</a:t>
            </a:r>
            <a:r>
              <a:rPr lang="en-US" sz="4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>
                <a:ea typeface="Calibri" panose="020F0502020204030204" pitchFamily="34" charset="0"/>
                <a:cs typeface="Times New Roman" panose="02020603050405020304" pitchFamily="18" charset="0"/>
              </a:rPr>
              <a:t>Our Ohio and Indiana, FOUR Star SNF Network provides a consolidated framework of services for individualized, hands on service.</a:t>
            </a:r>
            <a:endParaRPr lang="en-US" sz="4600" dirty="0"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173F3D2-1782-D9DF-D1A2-5E7DC34F0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1" y="571500"/>
            <a:ext cx="3695159" cy="82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1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23657"/>
            <a:ext cx="18288000" cy="1263343"/>
            <a:chOff x="0" y="0"/>
            <a:chExt cx="4816593" cy="332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32732"/>
            </a:xfrm>
            <a:custGeom>
              <a:avLst/>
              <a:gdLst/>
              <a:ahLst/>
              <a:cxnLst/>
              <a:rect l="l" t="t" r="r" b="b"/>
              <a:pathLst>
                <a:path w="4816592" h="332732">
                  <a:moveTo>
                    <a:pt x="0" y="0"/>
                  </a:moveTo>
                  <a:lnTo>
                    <a:pt x="4816592" y="0"/>
                  </a:lnTo>
                  <a:lnTo>
                    <a:pt x="4816592" y="332732"/>
                  </a:lnTo>
                  <a:lnTo>
                    <a:pt x="0" y="332732"/>
                  </a:lnTo>
                  <a:close/>
                </a:path>
              </a:pathLst>
            </a:custGeom>
            <a:solidFill>
              <a:srgbClr val="2761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4816593" cy="323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06257" y="9149426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2"/>
                </a:lnTo>
                <a:lnTo>
                  <a:pt x="0" y="7699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1B7A872-5B04-6FEE-0ECF-D82719E95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373600" cy="1592262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 </a:t>
            </a:r>
            <a:r>
              <a:rPr lang="en-US" b="1" dirty="0"/>
              <a:t>Know the Payers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AB659D-ED07-D2F1-57ED-AD3A657C5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00200"/>
            <a:ext cx="16078198" cy="71718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Payers -Who are they and what are they doing?</a:t>
            </a:r>
          </a:p>
          <a:p>
            <a:pPr marL="0" indent="0">
              <a:buNone/>
            </a:pPr>
            <a:r>
              <a:rPr lang="en-US" sz="4400" dirty="0"/>
              <a:t>	- Payer strategies, CMS filed markets and approved products.</a:t>
            </a:r>
          </a:p>
          <a:p>
            <a:pPr marL="0" indent="0">
              <a:buNone/>
            </a:pPr>
            <a:r>
              <a:rPr lang="en-US" sz="4400" dirty="0"/>
              <a:t>	- Enrollees by state/county.</a:t>
            </a:r>
          </a:p>
          <a:p>
            <a:pPr marL="0" indent="0">
              <a:buNone/>
            </a:pPr>
            <a:r>
              <a:rPr lang="en-US" sz="4400" dirty="0"/>
              <a:t>	- Existing SNFs, market adequacy and potential for addition.</a:t>
            </a:r>
          </a:p>
          <a:p>
            <a:pPr marL="0" indent="0">
              <a:buNone/>
            </a:pPr>
            <a:r>
              <a:rPr lang="en-US" sz="4400" dirty="0"/>
              <a:t>	- Contracting mechanisms and timelines and systems.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" name="Picture 9" descr="A black and grey text&#10;&#10;AI-generated content may be incorrect.">
            <a:extLst>
              <a:ext uri="{FF2B5EF4-FFF2-40B4-BE49-F238E27FC236}">
                <a16:creationId xmlns:a16="http://schemas.microsoft.com/office/drawing/2014/main" id="{833A4A25-C613-2F5E-615E-6076E2DD1F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4" y="480218"/>
            <a:ext cx="2871716" cy="6858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5481F-F304-15E5-A7E5-F1BD626D7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E1CC8B2-F958-06A0-B6B4-BA1DF84EE9E6}"/>
              </a:ext>
            </a:extLst>
          </p:cNvPr>
          <p:cNvGrpSpPr/>
          <p:nvPr/>
        </p:nvGrpSpPr>
        <p:grpSpPr>
          <a:xfrm>
            <a:off x="0" y="9023657"/>
            <a:ext cx="18288000" cy="1263343"/>
            <a:chOff x="0" y="0"/>
            <a:chExt cx="4816593" cy="33273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253982D-9530-1B86-060C-E20CF809B9C9}"/>
                </a:ext>
              </a:extLst>
            </p:cNvPr>
            <p:cNvSpPr/>
            <p:nvPr/>
          </p:nvSpPr>
          <p:spPr>
            <a:xfrm>
              <a:off x="0" y="0"/>
              <a:ext cx="4816592" cy="332732"/>
            </a:xfrm>
            <a:custGeom>
              <a:avLst/>
              <a:gdLst/>
              <a:ahLst/>
              <a:cxnLst/>
              <a:rect l="l" t="t" r="r" b="b"/>
              <a:pathLst>
                <a:path w="4816592" h="332732">
                  <a:moveTo>
                    <a:pt x="0" y="0"/>
                  </a:moveTo>
                  <a:lnTo>
                    <a:pt x="4816592" y="0"/>
                  </a:lnTo>
                  <a:lnTo>
                    <a:pt x="4816592" y="332732"/>
                  </a:lnTo>
                  <a:lnTo>
                    <a:pt x="0" y="332732"/>
                  </a:lnTo>
                  <a:close/>
                </a:path>
              </a:pathLst>
            </a:custGeom>
            <a:solidFill>
              <a:srgbClr val="2761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D11D0CF-B978-47ED-CA0B-1EF611C75E09}"/>
                </a:ext>
              </a:extLst>
            </p:cNvPr>
            <p:cNvSpPr txBox="1"/>
            <p:nvPr/>
          </p:nvSpPr>
          <p:spPr>
            <a:xfrm>
              <a:off x="0" y="9525"/>
              <a:ext cx="4816593" cy="323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2BAE0A95-E2E9-0702-68DD-19A3EF0385FA}"/>
              </a:ext>
            </a:extLst>
          </p:cNvPr>
          <p:cNvSpPr/>
          <p:nvPr/>
        </p:nvSpPr>
        <p:spPr>
          <a:xfrm>
            <a:off x="306257" y="9149426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2"/>
                </a:lnTo>
                <a:lnTo>
                  <a:pt x="0" y="7699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7BDE14E-AB91-13E1-84D0-ABD76B3A32E5}"/>
              </a:ext>
            </a:extLst>
          </p:cNvPr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60FAE6A-19DA-9F04-9B71-60E932A8F468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CE0024A-CC4B-9183-69EC-0A76F2DE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373600" cy="1592262"/>
          </a:xfrm>
        </p:spPr>
        <p:txBody>
          <a:bodyPr/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- Know Your Organization</a:t>
            </a:r>
            <a:br>
              <a:rPr lang="en-US" b="1" dirty="0"/>
            </a:br>
            <a:r>
              <a:rPr lang="en-US" sz="3200" b="1" dirty="0">
                <a:latin typeface="Segoe Script" panose="030B0504020000000003" pitchFamily="66" charset="0"/>
              </a:rPr>
              <a:t>To Thine </a:t>
            </a:r>
            <a:r>
              <a:rPr lang="en-US" sz="3200" b="1" dirty="0" err="1">
                <a:latin typeface="Segoe Script" panose="030B0504020000000003" pitchFamily="66" charset="0"/>
              </a:rPr>
              <a:t>Ownself</a:t>
            </a:r>
            <a:r>
              <a:rPr lang="en-US" sz="3200" b="1" dirty="0">
                <a:latin typeface="Segoe Script" panose="030B0504020000000003" pitchFamily="66" charset="0"/>
              </a:rPr>
              <a:t> Be True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31492A-A393-E0A1-B9E1-01A4C8C63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00200"/>
            <a:ext cx="16078198" cy="71718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Providers- Who are you and what are you doing?</a:t>
            </a:r>
          </a:p>
          <a:p>
            <a:pPr marL="0" indent="0">
              <a:buNone/>
            </a:pPr>
            <a:r>
              <a:rPr lang="en-US" sz="4400" dirty="0"/>
              <a:t>	- CMS STAR profile.</a:t>
            </a:r>
          </a:p>
          <a:p>
            <a:pPr marL="0" indent="0">
              <a:buNone/>
            </a:pPr>
            <a:r>
              <a:rPr lang="en-US" sz="4400" dirty="0"/>
              <a:t>	- Census mix, admissions, payer/product/services capabilities.</a:t>
            </a:r>
          </a:p>
          <a:p>
            <a:pPr marL="0" indent="0">
              <a:buNone/>
            </a:pPr>
            <a:r>
              <a:rPr lang="en-US" sz="4400" dirty="0"/>
              <a:t>	- Hospital alignments, MD, therapy, pharmacy, transportation services.</a:t>
            </a:r>
          </a:p>
          <a:p>
            <a:pPr marL="0" indent="0">
              <a:buNone/>
            </a:pPr>
            <a:r>
              <a:rPr lang="en-US" sz="4400" dirty="0"/>
              <a:t>	- Payer enrollees by state/county.</a:t>
            </a:r>
          </a:p>
          <a:p>
            <a:pPr marL="0" indent="0">
              <a:buNone/>
            </a:pPr>
            <a:r>
              <a:rPr lang="en-US" sz="4400" dirty="0"/>
              <a:t>	- Existing contracts, success/challenges.</a:t>
            </a:r>
          </a:p>
          <a:p>
            <a:pPr marL="0" indent="0">
              <a:buNone/>
            </a:pPr>
            <a:r>
              <a:rPr lang="en-US" sz="4400" dirty="0"/>
              <a:t>	- What are your contracting goals and what does success look like?</a:t>
            </a:r>
            <a:r>
              <a:rPr lang="en-US" dirty="0"/>
              <a:t> </a:t>
            </a:r>
          </a:p>
        </p:txBody>
      </p:sp>
      <p:pic>
        <p:nvPicPr>
          <p:cNvPr id="10" name="Picture 9" descr="A black and grey text&#10;&#10;AI-generated content may be incorrect.">
            <a:extLst>
              <a:ext uri="{FF2B5EF4-FFF2-40B4-BE49-F238E27FC236}">
                <a16:creationId xmlns:a16="http://schemas.microsoft.com/office/drawing/2014/main" id="{CBBDD786-653F-DF39-298A-628988067F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05680"/>
            <a:ext cx="2871716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9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23657"/>
            <a:ext cx="18288000" cy="1263343"/>
            <a:chOff x="0" y="0"/>
            <a:chExt cx="4816593" cy="332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32732"/>
            </a:xfrm>
            <a:custGeom>
              <a:avLst/>
              <a:gdLst/>
              <a:ahLst/>
              <a:cxnLst/>
              <a:rect l="l" t="t" r="r" b="b"/>
              <a:pathLst>
                <a:path w="4816592" h="332732">
                  <a:moveTo>
                    <a:pt x="0" y="0"/>
                  </a:moveTo>
                  <a:lnTo>
                    <a:pt x="4816592" y="0"/>
                  </a:lnTo>
                  <a:lnTo>
                    <a:pt x="4816592" y="332732"/>
                  </a:lnTo>
                  <a:lnTo>
                    <a:pt x="0" y="332732"/>
                  </a:lnTo>
                  <a:close/>
                </a:path>
              </a:pathLst>
            </a:custGeom>
            <a:solidFill>
              <a:srgbClr val="78CF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4816593" cy="323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06257" y="9270337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3"/>
                </a:lnTo>
                <a:lnTo>
                  <a:pt x="0" y="769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71D7958-0545-7FD1-8B68-7E9919C96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1450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Make A Plan</a:t>
            </a:r>
            <a:br>
              <a:rPr lang="en-US" b="1" i="1" dirty="0">
                <a:latin typeface="Segoe Script" panose="030B0504020000000003" pitchFamily="66" charset="0"/>
              </a:rPr>
            </a:b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532298A-F314-3808-DAE5-1C350623A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412" y="2364616"/>
            <a:ext cx="14709696" cy="58268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/>
              <a:t>Identify your needs, resources available and ID a Quarterback.</a:t>
            </a:r>
          </a:p>
          <a:p>
            <a:pPr marL="0" indent="0">
              <a:buNone/>
            </a:pPr>
            <a:r>
              <a:rPr lang="en-US" sz="4000" b="1" dirty="0"/>
              <a:t>	-</a:t>
            </a:r>
            <a:r>
              <a:rPr lang="en-US" sz="4000" dirty="0"/>
              <a:t>	Key staff</a:t>
            </a:r>
          </a:p>
          <a:p>
            <a:pPr marL="0" indent="0">
              <a:buNone/>
            </a:pPr>
            <a:r>
              <a:rPr lang="en-US" sz="4000" dirty="0"/>
              <a:t>	-	Attorneys</a:t>
            </a:r>
          </a:p>
          <a:p>
            <a:pPr marL="0" indent="0">
              <a:buNone/>
            </a:pPr>
            <a:r>
              <a:rPr lang="en-US" sz="4000" dirty="0"/>
              <a:t>	-	Hospital Partners</a:t>
            </a:r>
          </a:p>
          <a:p>
            <a:pPr marL="0" indent="0">
              <a:buNone/>
            </a:pPr>
            <a:r>
              <a:rPr lang="en-US" sz="4000" dirty="0"/>
              <a:t>	-	Consultants</a:t>
            </a:r>
          </a:p>
          <a:p>
            <a:pPr marL="0" indent="0">
              <a:buNone/>
            </a:pPr>
            <a:r>
              <a:rPr lang="en-US" sz="4000" dirty="0"/>
              <a:t>	-	Dedicated Networks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Plan an annual timeline and goals. Be Payer flexible.</a:t>
            </a:r>
            <a:r>
              <a:rPr lang="en-US" sz="4000" dirty="0"/>
              <a:t>		</a:t>
            </a:r>
          </a:p>
        </p:txBody>
      </p:sp>
      <p:pic>
        <p:nvPicPr>
          <p:cNvPr id="17" name="Picture 16" descr="A black and grey text&#10;&#10;AI-generated content may be incorrect.">
            <a:extLst>
              <a:ext uri="{FF2B5EF4-FFF2-40B4-BE49-F238E27FC236}">
                <a16:creationId xmlns:a16="http://schemas.microsoft.com/office/drawing/2014/main" id="{B75D388E-631D-172E-91DB-22EBE9D728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5" y="649271"/>
            <a:ext cx="3201325" cy="8366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77" y="79744"/>
            <a:ext cx="10608517" cy="10608517"/>
          </a:xfrm>
          <a:custGeom>
            <a:avLst/>
            <a:gdLst/>
            <a:ahLst/>
            <a:cxnLst/>
            <a:rect l="l" t="t" r="r" b="b"/>
            <a:pathLst>
              <a:path w="10608517" h="10608517">
                <a:moveTo>
                  <a:pt x="0" y="0"/>
                </a:moveTo>
                <a:lnTo>
                  <a:pt x="10608517" y="0"/>
                </a:lnTo>
                <a:lnTo>
                  <a:pt x="10608517" y="10608517"/>
                </a:lnTo>
                <a:lnTo>
                  <a:pt x="0" y="10608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19A4A2-C415-95C2-CD17-50F87DCE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624850" cy="1143000"/>
          </a:xfrm>
        </p:spPr>
        <p:txBody>
          <a:bodyPr>
            <a:normAutofit/>
          </a:bodyPr>
          <a:lstStyle/>
          <a:p>
            <a:r>
              <a:rPr lang="en-US" b="1" dirty="0"/>
              <a:t>Managed Care Driven Resources/Service Needs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A39A80-D716-50CC-FB8E-92A657CCC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0" y="1600200"/>
            <a:ext cx="8153400" cy="77343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99BAFDF6-1D46-2AD2-83DB-00C8314FB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5" y="649271"/>
            <a:ext cx="3201325" cy="836629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9DAFE11-E593-8293-F872-B9F817456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60532"/>
            <a:ext cx="7902150" cy="8095573"/>
          </a:xfrm>
        </p:spPr>
        <p:txBody>
          <a:bodyPr>
            <a:normAutofit/>
          </a:bodyPr>
          <a:lstStyle/>
          <a:p>
            <a:r>
              <a:rPr lang="en-US" sz="4000" dirty="0"/>
              <a:t>Individualized Market Assessments</a:t>
            </a:r>
          </a:p>
          <a:p>
            <a:r>
              <a:rPr lang="en-US" sz="4000" dirty="0"/>
              <a:t>Contracting Language- Indiana Law </a:t>
            </a:r>
          </a:p>
          <a:p>
            <a:r>
              <a:rPr lang="en-US" sz="4000" dirty="0"/>
              <a:t>NCQA Credentialing Requirements</a:t>
            </a:r>
          </a:p>
          <a:p>
            <a:r>
              <a:rPr lang="en-US" sz="4000" dirty="0"/>
              <a:t>CMS Performance Profiling</a:t>
            </a:r>
          </a:p>
          <a:p>
            <a:r>
              <a:rPr lang="en-US" sz="4000" dirty="0"/>
              <a:t>Auth/Precert Services Electronic Skills/Staffing</a:t>
            </a:r>
          </a:p>
          <a:p>
            <a:r>
              <a:rPr lang="en-US" sz="4000" dirty="0"/>
              <a:t>Electronic Claims Clearinghouse Skills</a:t>
            </a:r>
          </a:p>
          <a:p>
            <a:r>
              <a:rPr lang="en-US" sz="4000" dirty="0"/>
              <a:t>Electronic Banking Platforms</a:t>
            </a:r>
          </a:p>
          <a:p>
            <a:r>
              <a:rPr lang="en-US" sz="4000" dirty="0"/>
              <a:t>Appeals, Recoupments Expertise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F0D37F4-A395-3D1B-C6C4-DBD703BEAE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335671"/>
              </p:ext>
            </p:extLst>
          </p:nvPr>
        </p:nvGraphicFramePr>
        <p:xfrm>
          <a:off x="9395250" y="1197606"/>
          <a:ext cx="7902150" cy="7807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829257" imgH="7543568" progId="Acrobat.Document.DC">
                  <p:embed/>
                </p:oleObj>
              </mc:Choice>
              <mc:Fallback>
                <p:oleObj name="Acrobat Document" r:id="rId5" imgW="5829257" imgH="754356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95250" y="1197606"/>
                        <a:ext cx="7902150" cy="7807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6B8F5-338A-9B7E-FF88-53C98DE7C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A69F23E-C4EA-2E7E-2402-A49A69754022}"/>
              </a:ext>
            </a:extLst>
          </p:cNvPr>
          <p:cNvGrpSpPr/>
          <p:nvPr/>
        </p:nvGrpSpPr>
        <p:grpSpPr>
          <a:xfrm>
            <a:off x="0" y="9023657"/>
            <a:ext cx="18288000" cy="1263343"/>
            <a:chOff x="0" y="0"/>
            <a:chExt cx="4816593" cy="33273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E78D72E-6A5B-2341-C07C-D656506D6813}"/>
                </a:ext>
              </a:extLst>
            </p:cNvPr>
            <p:cNvSpPr/>
            <p:nvPr/>
          </p:nvSpPr>
          <p:spPr>
            <a:xfrm>
              <a:off x="0" y="0"/>
              <a:ext cx="4816592" cy="332732"/>
            </a:xfrm>
            <a:custGeom>
              <a:avLst/>
              <a:gdLst/>
              <a:ahLst/>
              <a:cxnLst/>
              <a:rect l="l" t="t" r="r" b="b"/>
              <a:pathLst>
                <a:path w="4816592" h="332732">
                  <a:moveTo>
                    <a:pt x="0" y="0"/>
                  </a:moveTo>
                  <a:lnTo>
                    <a:pt x="4816592" y="0"/>
                  </a:lnTo>
                  <a:lnTo>
                    <a:pt x="4816592" y="332732"/>
                  </a:lnTo>
                  <a:lnTo>
                    <a:pt x="0" y="332732"/>
                  </a:lnTo>
                  <a:close/>
                </a:path>
              </a:pathLst>
            </a:custGeom>
            <a:solidFill>
              <a:srgbClr val="2761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010A6A0-4421-A8A3-01CE-649D55F597D2}"/>
                </a:ext>
              </a:extLst>
            </p:cNvPr>
            <p:cNvSpPr txBox="1"/>
            <p:nvPr/>
          </p:nvSpPr>
          <p:spPr>
            <a:xfrm>
              <a:off x="0" y="9525"/>
              <a:ext cx="4816593" cy="323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D94B526D-FDC6-FDDB-33B8-AADD61FB450F}"/>
              </a:ext>
            </a:extLst>
          </p:cNvPr>
          <p:cNvSpPr/>
          <p:nvPr/>
        </p:nvSpPr>
        <p:spPr>
          <a:xfrm>
            <a:off x="306257" y="9149426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2"/>
                </a:lnTo>
                <a:lnTo>
                  <a:pt x="0" y="7699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9DA212B-D90C-C5C3-EA8B-C3D9E2C708D1}"/>
              </a:ext>
            </a:extLst>
          </p:cNvPr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95814B4-3203-E6C6-8274-BF172A68736E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91967DA-05FC-B863-54AA-B3F70E3C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373600" cy="15922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Payer Decisioning</a:t>
            </a:r>
            <a:br>
              <a:rPr lang="en-US" b="1" dirty="0"/>
            </a:br>
            <a:r>
              <a:rPr lang="en-US" b="1" dirty="0"/>
              <a:t>Big Data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14146A-C265-71DB-6643-BA4D3F0E4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84" y="1600200"/>
            <a:ext cx="17349714" cy="86868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8000" b="1" dirty="0"/>
          </a:p>
          <a:p>
            <a:pPr marL="0" indent="0">
              <a:buNone/>
            </a:pPr>
            <a:r>
              <a:rPr lang="en-US" sz="9800" b="1" dirty="0"/>
              <a:t>STARS:</a:t>
            </a:r>
            <a:r>
              <a:rPr lang="en-US" sz="9800" dirty="0"/>
              <a:t> Publicly reported data such as CMS nursing home compare (star ratings, staffing hours, quality, overall, readmits, etc.)</a:t>
            </a:r>
          </a:p>
          <a:p>
            <a:pPr marL="0" indent="0">
              <a:buNone/>
            </a:pPr>
            <a:endParaRPr lang="en-US" sz="9800" b="1" dirty="0"/>
          </a:p>
          <a:p>
            <a:pPr marL="0" indent="0">
              <a:buNone/>
            </a:pPr>
            <a:r>
              <a:rPr lang="en-US" sz="9800" b="1" dirty="0"/>
              <a:t>Internal Metrics: </a:t>
            </a:r>
            <a:r>
              <a:rPr lang="en-US" sz="9800" dirty="0"/>
              <a:t>ALOS, Transfers, Readmit, all cause readmits, efficiency scores</a:t>
            </a:r>
          </a:p>
          <a:p>
            <a:pPr marL="0" indent="0">
              <a:buNone/>
            </a:pPr>
            <a:endParaRPr lang="en-US" sz="9800" b="1" dirty="0"/>
          </a:p>
          <a:p>
            <a:pPr marL="0" indent="0">
              <a:buNone/>
            </a:pPr>
            <a:r>
              <a:rPr lang="en-US" sz="9800" b="1" dirty="0"/>
              <a:t>Specialty Services: </a:t>
            </a:r>
            <a:r>
              <a:rPr lang="en-US" sz="9800" dirty="0" err="1"/>
              <a:t>trachs</a:t>
            </a:r>
            <a:r>
              <a:rPr lang="en-US" sz="9800" dirty="0"/>
              <a:t>, bariatrics, vents, dialysis, etc.</a:t>
            </a:r>
          </a:p>
          <a:p>
            <a:pPr marL="0" indent="0">
              <a:buNone/>
            </a:pPr>
            <a:endParaRPr lang="en-US" sz="9800" b="1" dirty="0"/>
          </a:p>
          <a:p>
            <a:pPr marL="0" indent="0">
              <a:buNone/>
            </a:pPr>
            <a:r>
              <a:rPr lang="en-US" sz="9800" b="1" dirty="0"/>
              <a:t>CMS Market Adequacy Requirements: </a:t>
            </a:r>
            <a:r>
              <a:rPr lang="en-US" sz="9800" dirty="0"/>
              <a:t>Network need and utilization based on geography</a:t>
            </a:r>
          </a:p>
          <a:p>
            <a:pPr marL="0" indent="0">
              <a:buNone/>
            </a:pPr>
            <a:endParaRPr lang="en-US" sz="9800" b="1" dirty="0"/>
          </a:p>
          <a:p>
            <a:pPr marL="0" indent="0">
              <a:buNone/>
            </a:pPr>
            <a:r>
              <a:rPr lang="en-US" sz="9800" b="1" dirty="0"/>
              <a:t>Third Party Data: </a:t>
            </a:r>
            <a:r>
              <a:rPr lang="en-US" sz="9800" dirty="0"/>
              <a:t>Financial, clinical quality, or service metrics. (</a:t>
            </a:r>
            <a:r>
              <a:rPr lang="en-US" sz="9800" dirty="0" err="1"/>
              <a:t>e.g</a:t>
            </a:r>
            <a:r>
              <a:rPr lang="en-US" sz="9800" dirty="0"/>
              <a:t> MCG)</a:t>
            </a:r>
          </a:p>
          <a:p>
            <a:pPr marL="0" indent="0">
              <a:buNone/>
            </a:pPr>
            <a:endParaRPr lang="en-US" sz="9800" b="1" dirty="0"/>
          </a:p>
          <a:p>
            <a:pPr marL="0" indent="0">
              <a:buNone/>
            </a:pPr>
            <a:r>
              <a:rPr lang="en-US" sz="9800" b="1" dirty="0"/>
              <a:t>CMS/Health Department Data: </a:t>
            </a:r>
            <a:r>
              <a:rPr lang="en-US" sz="9800" dirty="0"/>
              <a:t>Violations or other factors not listed (e.g., special focus facility, abuse)</a:t>
            </a:r>
          </a:p>
          <a:p>
            <a:pPr marL="0" indent="0">
              <a:buNone/>
            </a:pPr>
            <a:endParaRPr lang="en-US" sz="9800" b="1" dirty="0"/>
          </a:p>
          <a:p>
            <a:pPr marL="0" indent="0">
              <a:buNone/>
            </a:pPr>
            <a:r>
              <a:rPr lang="en-US" sz="9800" dirty="0"/>
              <a:t> </a:t>
            </a:r>
          </a:p>
        </p:txBody>
      </p:sp>
      <p:pic>
        <p:nvPicPr>
          <p:cNvPr id="10" name="Picture 9" descr="A black and grey text&#10;&#10;AI-generated content may be incorrect.">
            <a:extLst>
              <a:ext uri="{FF2B5EF4-FFF2-40B4-BE49-F238E27FC236}">
                <a16:creationId xmlns:a16="http://schemas.microsoft.com/office/drawing/2014/main" id="{54A0D03F-765C-6CB3-A3E9-3D51C6345D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4" y="480218"/>
            <a:ext cx="2871716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1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458241" cy="4458241"/>
          </a:xfrm>
          <a:custGeom>
            <a:avLst/>
            <a:gdLst/>
            <a:ahLst/>
            <a:cxnLst/>
            <a:rect l="l" t="t" r="r" b="b"/>
            <a:pathLst>
              <a:path w="4458241" h="4458241">
                <a:moveTo>
                  <a:pt x="0" y="0"/>
                </a:moveTo>
                <a:lnTo>
                  <a:pt x="4458241" y="0"/>
                </a:lnTo>
                <a:lnTo>
                  <a:pt x="4458241" y="4458241"/>
                </a:lnTo>
                <a:lnTo>
                  <a:pt x="0" y="44582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E05F94-22D5-EAFB-C726-EDFD7D67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230600" cy="1143000"/>
          </a:xfrm>
        </p:spPr>
        <p:txBody>
          <a:bodyPr/>
          <a:lstStyle/>
          <a:p>
            <a:r>
              <a:rPr lang="en-US" b="1" dirty="0"/>
              <a:t>Market Expectation- Performance Rules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6CF23B-6B31-C99C-C183-ACBE9701D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3218"/>
            <a:ext cx="16840200" cy="80877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4000" b="1" dirty="0"/>
              <a:t>CMS STARS for Payers in 2007:</a:t>
            </a:r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https://resources.cotiviti.com/quality-measurement-and-reporting/cms-</a:t>
            </a:r>
            <a:r>
              <a:rPr lang="en-US" sz="4000" b="1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.</a:t>
            </a:r>
          </a:p>
          <a:p>
            <a:pPr marL="0" indent="0">
              <a:buNone/>
            </a:pPr>
            <a:r>
              <a:rPr lang="en-US" sz="4000" b="1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en-US" sz="4000" b="1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star-ratings-a-guide-</a:t>
            </a:r>
            <a:r>
              <a:rPr lang="en-US" sz="4000" b="1" u="sng" dirty="0">
                <a:solidFill>
                  <a:srgbClr val="0070C0"/>
                </a:solidFill>
              </a:rPr>
              <a:t>to-quality-improvement</a:t>
            </a:r>
          </a:p>
          <a:p>
            <a:pPr marL="0" indent="0">
              <a:buNone/>
            </a:pPr>
            <a:endParaRPr lang="en-US" sz="4000" b="1" u="sng" dirty="0"/>
          </a:p>
          <a:p>
            <a:pPr marL="0" indent="0">
              <a:buNone/>
            </a:pPr>
            <a:r>
              <a:rPr lang="en-US" sz="4000" b="1" dirty="0"/>
              <a:t>	CMS STARS for Nursing Homes in 2008:</a:t>
            </a:r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https://www.qualityinsights.org/nursing-home-insights/cms-5-star-rating-</a:t>
            </a:r>
            <a:r>
              <a:rPr lang="en-US" sz="4000" b="1" dirty="0">
                <a:solidFill>
                  <a:srgbClr val="0070C0"/>
                </a:solidFill>
              </a:rPr>
              <a:t>	system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70C0"/>
                </a:solidFill>
              </a:rPr>
              <a:t>	</a:t>
            </a:r>
            <a:r>
              <a:rPr lang="en-US" sz="4000" b="1" dirty="0"/>
              <a:t>CMS Alternative Payment Models (APMs) Bundled Payment: Pilots, ACOs</a:t>
            </a:r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b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https://www.cms.gov/priorities/innovation/overview#:~:text=What%20D</a:t>
            </a:r>
            <a:r>
              <a:rPr lang="en-US" sz="4000" b="1" dirty="0">
                <a:solidFill>
                  <a:srgbClr val="0070C0"/>
                </a:solidFill>
              </a:rPr>
              <a:t>	oes%20the%20Center%20Do,Learn%20more</a:t>
            </a:r>
          </a:p>
        </p:txBody>
      </p:sp>
      <p:pic>
        <p:nvPicPr>
          <p:cNvPr id="8" name="Picture 7" descr="A black and grey text&#10;&#10;AI-generated content may be incorrect.">
            <a:extLst>
              <a:ext uri="{FF2B5EF4-FFF2-40B4-BE49-F238E27FC236}">
                <a16:creationId xmlns:a16="http://schemas.microsoft.com/office/drawing/2014/main" id="{7F895F02-2BFD-EE67-847C-71DD199900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4" y="480218"/>
            <a:ext cx="2871716" cy="6858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0C7BD-A7E5-45F9-0115-7693511EB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19754EA-D95E-9634-2C32-20A01FE8144E}"/>
              </a:ext>
            </a:extLst>
          </p:cNvPr>
          <p:cNvGrpSpPr/>
          <p:nvPr/>
        </p:nvGrpSpPr>
        <p:grpSpPr>
          <a:xfrm>
            <a:off x="0" y="9023657"/>
            <a:ext cx="18288000" cy="1263343"/>
            <a:chOff x="0" y="0"/>
            <a:chExt cx="4816593" cy="33273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42AC746-D595-C732-23B6-2507270B1E7F}"/>
                </a:ext>
              </a:extLst>
            </p:cNvPr>
            <p:cNvSpPr/>
            <p:nvPr/>
          </p:nvSpPr>
          <p:spPr>
            <a:xfrm>
              <a:off x="0" y="0"/>
              <a:ext cx="4816592" cy="332732"/>
            </a:xfrm>
            <a:custGeom>
              <a:avLst/>
              <a:gdLst/>
              <a:ahLst/>
              <a:cxnLst/>
              <a:rect l="l" t="t" r="r" b="b"/>
              <a:pathLst>
                <a:path w="4816592" h="332732">
                  <a:moveTo>
                    <a:pt x="0" y="0"/>
                  </a:moveTo>
                  <a:lnTo>
                    <a:pt x="4816592" y="0"/>
                  </a:lnTo>
                  <a:lnTo>
                    <a:pt x="4816592" y="332732"/>
                  </a:lnTo>
                  <a:lnTo>
                    <a:pt x="0" y="332732"/>
                  </a:lnTo>
                  <a:close/>
                </a:path>
              </a:pathLst>
            </a:custGeom>
            <a:solidFill>
              <a:srgbClr val="78CF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4EB2A5C-9BBB-C88A-1144-E1E2BE7B79C2}"/>
                </a:ext>
              </a:extLst>
            </p:cNvPr>
            <p:cNvSpPr txBox="1"/>
            <p:nvPr/>
          </p:nvSpPr>
          <p:spPr>
            <a:xfrm>
              <a:off x="0" y="9525"/>
              <a:ext cx="4816593" cy="323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960B7D31-720A-3E79-F2FD-9ED0442A8AEE}"/>
              </a:ext>
            </a:extLst>
          </p:cNvPr>
          <p:cNvSpPr/>
          <p:nvPr/>
        </p:nvSpPr>
        <p:spPr>
          <a:xfrm>
            <a:off x="306257" y="9270337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3"/>
                </a:lnTo>
                <a:lnTo>
                  <a:pt x="0" y="7699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046262C-AF50-8F1D-881C-57FC994BAE3B}"/>
              </a:ext>
            </a:extLst>
          </p:cNvPr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7ACD54A-49D1-1906-EC91-73764169001F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D358B91-884D-0D7A-3230-377352E1E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1450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CMS Transforming Episode Accountability Model- TEAMS</a:t>
            </a:r>
            <a:br>
              <a:rPr lang="en-US" b="1" dirty="0"/>
            </a:br>
            <a:r>
              <a:rPr lang="en-US" b="1" dirty="0"/>
              <a:t>January 2026</a:t>
            </a:r>
            <a:br>
              <a:rPr lang="en-US" b="1" i="1" dirty="0">
                <a:latin typeface="Segoe Script" panose="030B0504020000000003" pitchFamily="66" charset="0"/>
              </a:rPr>
            </a:b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DD9115F-2182-10AD-8ADF-9ACD9738C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28153"/>
            <a:ext cx="14770908" cy="74098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Mandatory hospital model running five (5) years advancing the Bundled Payment Improvement and Comprehensive Care for Joint Replacement Models.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Purpose is to establish accountable care relationships for selected surgical procedures: lower extremity </a:t>
            </a:r>
            <a:r>
              <a:rPr lang="en-US" dirty="0" err="1"/>
              <a:t>joing</a:t>
            </a:r>
            <a:r>
              <a:rPr lang="en-US" dirty="0"/>
              <a:t> replacement, hip </a:t>
            </a:r>
            <a:r>
              <a:rPr lang="en-US" dirty="0" err="1"/>
              <a:t>femer</a:t>
            </a:r>
            <a:r>
              <a:rPr lang="en-US" dirty="0"/>
              <a:t> fractures, spinal fusion, coronary artery bypass graft, major bowel procedures. Goal is patient care experience across care settings, reductions in readmissions and ER and positive long term health outcomes.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Northwest Health-La Porte			Reaid Health</a:t>
            </a:r>
          </a:p>
          <a:p>
            <a:pPr marL="0" indent="0">
              <a:buNone/>
            </a:pPr>
            <a:r>
              <a:rPr lang="en-US" dirty="0"/>
              <a:t>Franciscan health Michigan City		Norton-King’s Daughters’ Health</a:t>
            </a:r>
          </a:p>
          <a:p>
            <a:pPr marL="0" indent="0">
              <a:buNone/>
            </a:pPr>
            <a:r>
              <a:rPr lang="en-US" dirty="0"/>
              <a:t>Parkview Dekalb Hospital			Columbus Regional Hospital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4"/>
              </a:rPr>
              <a:t>https://www.cms.gov/priorities/innovation/innovation-models/team-model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 descr="A black and grey text&#10;&#10;AI-generated content may be incorrect.">
            <a:extLst>
              <a:ext uri="{FF2B5EF4-FFF2-40B4-BE49-F238E27FC236}">
                <a16:creationId xmlns:a16="http://schemas.microsoft.com/office/drawing/2014/main" id="{8968ABE1-30FD-B5B5-6374-13FC558232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5" y="649271"/>
            <a:ext cx="3201325" cy="83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23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3503f6-3963-4746-b24e-180ca1e1ef64">
      <Terms xmlns="http://schemas.microsoft.com/office/infopath/2007/PartnerControls"/>
    </lcf76f155ced4ddcb4097134ff3c332f>
    <TaxCatchAll xmlns="a87c4a58-a841-4e63-b424-aee554824d0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586993DE248D46B6808C4F049728B7" ma:contentTypeVersion="17" ma:contentTypeDescription="Create a new document." ma:contentTypeScope="" ma:versionID="88823c03670181fe0b795bd5710b928c">
  <xsd:schema xmlns:xsd="http://www.w3.org/2001/XMLSchema" xmlns:xs="http://www.w3.org/2001/XMLSchema" xmlns:p="http://schemas.microsoft.com/office/2006/metadata/properties" xmlns:ns2="5e3503f6-3963-4746-b24e-180ca1e1ef64" xmlns:ns3="a87c4a58-a841-4e63-b424-aee554824d0d" targetNamespace="http://schemas.microsoft.com/office/2006/metadata/properties" ma:root="true" ma:fieldsID="9eca6fb11c6a538f16d4955781de908c" ns2:_="" ns3:_="">
    <xsd:import namespace="5e3503f6-3963-4746-b24e-180ca1e1ef64"/>
    <xsd:import namespace="a87c4a58-a841-4e63-b424-aee554824d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503f6-3963-4746-b24e-180ca1e1ef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42a0e36-48e7-4368-8ca8-f5b7e39951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c4a58-a841-4e63-b424-aee554824d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3c0dab0-ab26-4da0-8cb3-4754234987e8}" ma:internalName="TaxCatchAll" ma:showField="CatchAllData" ma:web="a87c4a58-a841-4e63-b424-aee554824d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4EA4E6-5F54-42A6-A799-20DE0B7AB82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a87c4a58-a841-4e63-b424-aee554824d0d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5e3503f6-3963-4746-b24e-180ca1e1ef6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8917DFF-0B0F-46B1-80FE-614E8D7AAB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2D964D-DA9D-4C49-9E2E-D2BFBB40CD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3503f6-3963-4746-b24e-180ca1e1ef64"/>
    <ds:schemaRef ds:uri="a87c4a58-a841-4e63-b424-aee554824d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782</Words>
  <Application>Microsoft Office PowerPoint</Application>
  <PresentationFormat>Custom</PresentationFormat>
  <Paragraphs>124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Segoe Script</vt:lpstr>
      <vt:lpstr>Aptos</vt:lpstr>
      <vt:lpstr>Montserrat</vt:lpstr>
      <vt:lpstr>Jakob</vt:lpstr>
      <vt:lpstr>Segoe UI</vt:lpstr>
      <vt:lpstr>Montserrat Heavy</vt:lpstr>
      <vt:lpstr>Calibri</vt:lpstr>
      <vt:lpstr>Arial</vt:lpstr>
      <vt:lpstr>Office Theme</vt:lpstr>
      <vt:lpstr>Acrobat Document</vt:lpstr>
      <vt:lpstr>PowerPoint Presentation</vt:lpstr>
      <vt:lpstr>PowerPoint Presentation</vt:lpstr>
      <vt:lpstr>1st Know the Payers</vt:lpstr>
      <vt:lpstr>2nd- Know Your Organization To Thine Ownself Be True</vt:lpstr>
      <vt:lpstr> Make A Plan </vt:lpstr>
      <vt:lpstr>Managed Care Driven Resources/Service Needs</vt:lpstr>
      <vt:lpstr>Payer Decisioning Big Data </vt:lpstr>
      <vt:lpstr>Market Expectation- Performance Rules</vt:lpstr>
      <vt:lpstr> CMS Transforming Episode Accountability Model- TEAMS January 2026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Photos</dc:title>
  <dc:creator>Renee Cummings</dc:creator>
  <cp:lastModifiedBy>Renee Cummings</cp:lastModifiedBy>
  <cp:revision>12</cp:revision>
  <cp:lastPrinted>2025-09-02T19:03:40Z</cp:lastPrinted>
  <dcterms:created xsi:type="dcterms:W3CDTF">2006-08-16T00:00:00Z</dcterms:created>
  <dcterms:modified xsi:type="dcterms:W3CDTF">2025-09-02T19:28:24Z</dcterms:modified>
  <dc:identifier>DAGsxocnpX8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0x0101000F586993DE248D46B6808C4F049728B7</vt:lpwstr>
  </property>
  <property fmtid="{D5CDD505-2E9C-101B-9397-08002B2CF9AE}" pid="3" name="MSIP_Label_8275ab79-f905-408e-8036-c663f507ea87_Enabled">
    <vt:lpwstr>true</vt:lpwstr>
  </property>
  <property fmtid="{D5CDD505-2E9C-101B-9397-08002B2CF9AE}" pid="4" name="MSIP_Label_8275ab79-f905-408e-8036-c663f507ea87_SetDate">
    <vt:lpwstr>2025-08-29T19:37:57Z</vt:lpwstr>
  </property>
  <property fmtid="{D5CDD505-2E9C-101B-9397-08002B2CF9AE}" pid="5" name="MSIP_Label_8275ab79-f905-408e-8036-c663f507ea87_Method">
    <vt:lpwstr>Standard</vt:lpwstr>
  </property>
  <property fmtid="{D5CDD505-2E9C-101B-9397-08002B2CF9AE}" pid="6" name="MSIP_Label_8275ab79-f905-408e-8036-c663f507ea87_Name">
    <vt:lpwstr>Default</vt:lpwstr>
  </property>
  <property fmtid="{D5CDD505-2E9C-101B-9397-08002B2CF9AE}" pid="7" name="MSIP_Label_8275ab79-f905-408e-8036-c663f507ea87_SiteId">
    <vt:lpwstr>2639960a-b405-4c97-8f1d-ecf1469f3e23</vt:lpwstr>
  </property>
  <property fmtid="{D5CDD505-2E9C-101B-9397-08002B2CF9AE}" pid="8" name="MSIP_Label_8275ab79-f905-408e-8036-c663f507ea87_ActionId">
    <vt:lpwstr>0dd1e878-c5bf-42ef-abbc-da41461b66a5</vt:lpwstr>
  </property>
  <property fmtid="{D5CDD505-2E9C-101B-9397-08002B2CF9AE}" pid="9" name="MSIP_Label_8275ab79-f905-408e-8036-c663f507ea87_ContentBits">
    <vt:lpwstr>0</vt:lpwstr>
  </property>
  <property fmtid="{D5CDD505-2E9C-101B-9397-08002B2CF9AE}" pid="10" name="MSIP_Label_8275ab79-f905-408e-8036-c663f507ea87_Tag">
    <vt:lpwstr>10, 3, 0, 1</vt:lpwstr>
  </property>
</Properties>
</file>