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347" r:id="rId2"/>
    <p:sldId id="459" r:id="rId3"/>
    <p:sldId id="267" r:id="rId4"/>
    <p:sldId id="338" r:id="rId5"/>
    <p:sldId id="380" r:id="rId6"/>
    <p:sldId id="450" r:id="rId7"/>
    <p:sldId id="381" r:id="rId8"/>
    <p:sldId id="451" r:id="rId9"/>
    <p:sldId id="388" r:id="rId10"/>
    <p:sldId id="452" r:id="rId11"/>
    <p:sldId id="339" r:id="rId12"/>
    <p:sldId id="398" r:id="rId13"/>
    <p:sldId id="399" r:id="rId14"/>
    <p:sldId id="397" r:id="rId15"/>
    <p:sldId id="403" r:id="rId16"/>
    <p:sldId id="453" r:id="rId17"/>
    <p:sldId id="454" r:id="rId18"/>
    <p:sldId id="455" r:id="rId19"/>
    <p:sldId id="456" r:id="rId20"/>
    <p:sldId id="458" r:id="rId21"/>
    <p:sldId id="476" r:id="rId22"/>
    <p:sldId id="394" r:id="rId23"/>
    <p:sldId id="383" r:id="rId24"/>
    <p:sldId id="382" r:id="rId25"/>
    <p:sldId id="460" r:id="rId26"/>
    <p:sldId id="392" r:id="rId27"/>
    <p:sldId id="410" r:id="rId28"/>
    <p:sldId id="436" r:id="rId29"/>
    <p:sldId id="439" r:id="rId30"/>
    <p:sldId id="438" r:id="rId31"/>
    <p:sldId id="461" r:id="rId32"/>
    <p:sldId id="464" r:id="rId33"/>
    <p:sldId id="465" r:id="rId34"/>
    <p:sldId id="466" r:id="rId35"/>
    <p:sldId id="467" r:id="rId36"/>
    <p:sldId id="462" r:id="rId37"/>
    <p:sldId id="393" r:id="rId38"/>
    <p:sldId id="468" r:id="rId39"/>
    <p:sldId id="414" r:id="rId40"/>
    <p:sldId id="424" r:id="rId41"/>
    <p:sldId id="404" r:id="rId42"/>
    <p:sldId id="469" r:id="rId43"/>
    <p:sldId id="425" r:id="rId44"/>
    <p:sldId id="427" r:id="rId45"/>
    <p:sldId id="470" r:id="rId46"/>
    <p:sldId id="471" r:id="rId47"/>
    <p:sldId id="472" r:id="rId48"/>
    <p:sldId id="473" r:id="rId49"/>
    <p:sldId id="474" r:id="rId50"/>
    <p:sldId id="475" r:id="rId51"/>
    <p:sldId id="412" r:id="rId52"/>
    <p:sldId id="445" r:id="rId53"/>
    <p:sldId id="443" r:id="rId54"/>
    <p:sldId id="447" r:id="rId55"/>
    <p:sldId id="448" r:id="rId56"/>
    <p:sldId id="449" r:id="rId57"/>
    <p:sldId id="346" r:id="rId58"/>
    <p:sldId id="263" r:id="rId5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C74D"/>
    <a:srgbClr val="3C9E76"/>
    <a:srgbClr val="205F88"/>
    <a:srgbClr val="71AD5C"/>
    <a:srgbClr val="5D9A67"/>
    <a:srgbClr val="7CB855"/>
    <a:srgbClr val="3F7D77"/>
    <a:srgbClr val="256485"/>
    <a:srgbClr val="82BD53"/>
    <a:srgbClr val="3775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2000" autoAdjust="0"/>
  </p:normalViewPr>
  <p:slideViewPr>
    <p:cSldViewPr snapToGrid="0">
      <p:cViewPr varScale="1">
        <p:scale>
          <a:sx n="76" d="100"/>
          <a:sy n="76" d="100"/>
        </p:scale>
        <p:origin x="917" y="53"/>
      </p:cViewPr>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688129-97C8-408C-AFBA-4138D796FBEB}"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n-US"/>
        </a:p>
      </dgm:t>
    </dgm:pt>
    <dgm:pt modelId="{DBCFD7AF-7DC7-4D8B-BB77-245C96F822A4}">
      <dgm:prSet/>
      <dgm:spPr/>
      <dgm:t>
        <a:bodyPr/>
        <a:lstStyle/>
        <a:p>
          <a:pPr>
            <a:lnSpc>
              <a:spcPct val="100000"/>
            </a:lnSpc>
          </a:pPr>
          <a:r>
            <a:rPr lang="en-US" dirty="0"/>
            <a:t>Identify current citation trends and high-risk focus areas</a:t>
          </a:r>
        </a:p>
      </dgm:t>
    </dgm:pt>
    <dgm:pt modelId="{1A59DA15-1DFA-4181-BDF8-2E04F7F169CB}" type="parTrans" cxnId="{3B16BBAF-56D3-47D7-B0C7-EE5F10CF0636}">
      <dgm:prSet/>
      <dgm:spPr/>
      <dgm:t>
        <a:bodyPr/>
        <a:lstStyle/>
        <a:p>
          <a:endParaRPr lang="en-US"/>
        </a:p>
      </dgm:t>
    </dgm:pt>
    <dgm:pt modelId="{E2DFA2D8-C636-4662-B681-56F7B1DDAE34}" type="sibTrans" cxnId="{3B16BBAF-56D3-47D7-B0C7-EE5F10CF0636}">
      <dgm:prSet/>
      <dgm:spPr/>
      <dgm:t>
        <a:bodyPr/>
        <a:lstStyle/>
        <a:p>
          <a:endParaRPr lang="en-US"/>
        </a:p>
      </dgm:t>
    </dgm:pt>
    <dgm:pt modelId="{B3EB9E05-2DBE-472A-B570-7E89B5FB12E7}">
      <dgm:prSet/>
      <dgm:spPr/>
      <dgm:t>
        <a:bodyPr/>
        <a:lstStyle/>
        <a:p>
          <a:pPr>
            <a:lnSpc>
              <a:spcPct val="100000"/>
            </a:lnSpc>
          </a:pPr>
          <a:r>
            <a:rPr lang="en-US"/>
            <a:t>Recognize the most frequently citated deficiencies at the state and federal level</a:t>
          </a:r>
        </a:p>
      </dgm:t>
    </dgm:pt>
    <dgm:pt modelId="{E484B608-6D24-4191-AB14-25671133BCCC}" type="parTrans" cxnId="{891880E3-7EB3-4281-9658-6639A5BD3886}">
      <dgm:prSet/>
      <dgm:spPr/>
      <dgm:t>
        <a:bodyPr/>
        <a:lstStyle/>
        <a:p>
          <a:endParaRPr lang="en-US"/>
        </a:p>
      </dgm:t>
    </dgm:pt>
    <dgm:pt modelId="{649FB0F3-F787-4A43-8433-B0F3A21C976C}" type="sibTrans" cxnId="{891880E3-7EB3-4281-9658-6639A5BD3886}">
      <dgm:prSet/>
      <dgm:spPr/>
      <dgm:t>
        <a:bodyPr/>
        <a:lstStyle/>
        <a:p>
          <a:endParaRPr lang="en-US"/>
        </a:p>
      </dgm:t>
    </dgm:pt>
    <dgm:pt modelId="{F931B0A2-52EF-4F16-AAA5-DC24BE3D7592}">
      <dgm:prSet/>
      <dgm:spPr/>
      <dgm:t>
        <a:bodyPr/>
        <a:lstStyle/>
        <a:p>
          <a:pPr>
            <a:lnSpc>
              <a:spcPct val="100000"/>
            </a:lnSpc>
          </a:pPr>
          <a:r>
            <a:rPr lang="en-US"/>
            <a:t>Explore proactive strategies for survey preparedness and compliance success</a:t>
          </a:r>
        </a:p>
      </dgm:t>
    </dgm:pt>
    <dgm:pt modelId="{2FE76DF3-24F6-471E-ABEE-C170D524017D}" type="parTrans" cxnId="{746616D4-142F-477F-ABE5-C334495A3ECC}">
      <dgm:prSet/>
      <dgm:spPr/>
      <dgm:t>
        <a:bodyPr/>
        <a:lstStyle/>
        <a:p>
          <a:endParaRPr lang="en-US"/>
        </a:p>
      </dgm:t>
    </dgm:pt>
    <dgm:pt modelId="{3CDF6583-FA0B-4811-8ABD-7F25B377D760}" type="sibTrans" cxnId="{746616D4-142F-477F-ABE5-C334495A3ECC}">
      <dgm:prSet/>
      <dgm:spPr/>
      <dgm:t>
        <a:bodyPr/>
        <a:lstStyle/>
        <a:p>
          <a:endParaRPr lang="en-US"/>
        </a:p>
      </dgm:t>
    </dgm:pt>
    <dgm:pt modelId="{9C4D58AE-E088-475A-8AE0-67152AA07158}">
      <dgm:prSet/>
      <dgm:spPr/>
      <dgm:t>
        <a:bodyPr/>
        <a:lstStyle/>
        <a:p>
          <a:pPr>
            <a:lnSpc>
              <a:spcPct val="100000"/>
            </a:lnSpc>
          </a:pPr>
          <a:r>
            <a:rPr lang="en-US"/>
            <a:t>Learn practical tips to strengthen staff readiness and QAPI integration</a:t>
          </a:r>
        </a:p>
      </dgm:t>
    </dgm:pt>
    <dgm:pt modelId="{DA5EB0A2-9C62-46FD-966B-15006F450AA3}" type="parTrans" cxnId="{247057CF-8E66-4117-8898-B15E41775895}">
      <dgm:prSet/>
      <dgm:spPr/>
      <dgm:t>
        <a:bodyPr/>
        <a:lstStyle/>
        <a:p>
          <a:endParaRPr lang="en-US"/>
        </a:p>
      </dgm:t>
    </dgm:pt>
    <dgm:pt modelId="{EB94CC49-6BBD-4030-9CA8-19371500A61C}" type="sibTrans" cxnId="{247057CF-8E66-4117-8898-B15E41775895}">
      <dgm:prSet/>
      <dgm:spPr/>
      <dgm:t>
        <a:bodyPr/>
        <a:lstStyle/>
        <a:p>
          <a:endParaRPr lang="en-US"/>
        </a:p>
      </dgm:t>
    </dgm:pt>
    <dgm:pt modelId="{F63AEEB0-07F3-4413-AE3B-A07703CADCEF}" type="pres">
      <dgm:prSet presAssocID="{B5688129-97C8-408C-AFBA-4138D796FBEB}" presName="root" presStyleCnt="0">
        <dgm:presLayoutVars>
          <dgm:dir/>
          <dgm:resizeHandles val="exact"/>
        </dgm:presLayoutVars>
      </dgm:prSet>
      <dgm:spPr/>
    </dgm:pt>
    <dgm:pt modelId="{7AE01666-1A5B-4B00-86AA-AD68DCDA68AE}" type="pres">
      <dgm:prSet presAssocID="{DBCFD7AF-7DC7-4D8B-BB77-245C96F822A4}" presName="compNode" presStyleCnt="0"/>
      <dgm:spPr/>
    </dgm:pt>
    <dgm:pt modelId="{51372DA1-7550-486A-BE9A-C0FE179D7840}" type="pres">
      <dgm:prSet presAssocID="{DBCFD7AF-7DC7-4D8B-BB77-245C96F822A4}" presName="bgRect" presStyleLbl="bgShp" presStyleIdx="0" presStyleCnt="4"/>
      <dgm:spPr/>
    </dgm:pt>
    <dgm:pt modelId="{D27CF23A-11B6-468F-A49F-D8140E9EB364}" type="pres">
      <dgm:prSet presAssocID="{DBCFD7AF-7DC7-4D8B-BB77-245C96F822A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32690C8A-86F4-4835-BC02-09CD072B1519}" type="pres">
      <dgm:prSet presAssocID="{DBCFD7AF-7DC7-4D8B-BB77-245C96F822A4}" presName="spaceRect" presStyleCnt="0"/>
      <dgm:spPr/>
    </dgm:pt>
    <dgm:pt modelId="{C974E5FB-79EE-477C-A0AE-BAE8066E1D43}" type="pres">
      <dgm:prSet presAssocID="{DBCFD7AF-7DC7-4D8B-BB77-245C96F822A4}" presName="parTx" presStyleLbl="revTx" presStyleIdx="0" presStyleCnt="4">
        <dgm:presLayoutVars>
          <dgm:chMax val="0"/>
          <dgm:chPref val="0"/>
        </dgm:presLayoutVars>
      </dgm:prSet>
      <dgm:spPr/>
    </dgm:pt>
    <dgm:pt modelId="{B5BCBBCE-F273-4A02-8910-3C0AC0312FC9}" type="pres">
      <dgm:prSet presAssocID="{E2DFA2D8-C636-4662-B681-56F7B1DDAE34}" presName="sibTrans" presStyleCnt="0"/>
      <dgm:spPr/>
    </dgm:pt>
    <dgm:pt modelId="{5646406F-50CF-4D3F-BEC1-939A7C6AF6F8}" type="pres">
      <dgm:prSet presAssocID="{B3EB9E05-2DBE-472A-B570-7E89B5FB12E7}" presName="compNode" presStyleCnt="0"/>
      <dgm:spPr/>
    </dgm:pt>
    <dgm:pt modelId="{142917CB-5D58-4017-8FA4-A7CF1EBF5CEC}" type="pres">
      <dgm:prSet presAssocID="{B3EB9E05-2DBE-472A-B570-7E89B5FB12E7}" presName="bgRect" presStyleLbl="bgShp" presStyleIdx="1" presStyleCnt="4"/>
      <dgm:spPr/>
    </dgm:pt>
    <dgm:pt modelId="{8A4115D8-8AE9-4362-889F-0693B74767A7}" type="pres">
      <dgm:prSet presAssocID="{B3EB9E05-2DBE-472A-B570-7E89B5FB12E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20C86B94-3008-43C1-A5F6-18974AFBC28D}" type="pres">
      <dgm:prSet presAssocID="{B3EB9E05-2DBE-472A-B570-7E89B5FB12E7}" presName="spaceRect" presStyleCnt="0"/>
      <dgm:spPr/>
    </dgm:pt>
    <dgm:pt modelId="{75A32570-F838-4B44-96D6-E17669149D4D}" type="pres">
      <dgm:prSet presAssocID="{B3EB9E05-2DBE-472A-B570-7E89B5FB12E7}" presName="parTx" presStyleLbl="revTx" presStyleIdx="1" presStyleCnt="4">
        <dgm:presLayoutVars>
          <dgm:chMax val="0"/>
          <dgm:chPref val="0"/>
        </dgm:presLayoutVars>
      </dgm:prSet>
      <dgm:spPr/>
    </dgm:pt>
    <dgm:pt modelId="{52288F9A-DA14-4B37-9C1E-D4066B4339D9}" type="pres">
      <dgm:prSet presAssocID="{649FB0F3-F787-4A43-8433-B0F3A21C976C}" presName="sibTrans" presStyleCnt="0"/>
      <dgm:spPr/>
    </dgm:pt>
    <dgm:pt modelId="{9D563EE0-2E4B-40E9-A649-6BC7D0272935}" type="pres">
      <dgm:prSet presAssocID="{F931B0A2-52EF-4F16-AAA5-DC24BE3D7592}" presName="compNode" presStyleCnt="0"/>
      <dgm:spPr/>
    </dgm:pt>
    <dgm:pt modelId="{917E99B7-431C-4265-816A-DA390F62EFB6}" type="pres">
      <dgm:prSet presAssocID="{F931B0A2-52EF-4F16-AAA5-DC24BE3D7592}" presName="bgRect" presStyleLbl="bgShp" presStyleIdx="2" presStyleCnt="4"/>
      <dgm:spPr/>
    </dgm:pt>
    <dgm:pt modelId="{0B96869A-22E4-4560-BBBA-AD1FEB3D990C}" type="pres">
      <dgm:prSet presAssocID="{F931B0A2-52EF-4F16-AAA5-DC24BE3D759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CF4F04EA-3E22-4492-B878-6755B9D4728E}" type="pres">
      <dgm:prSet presAssocID="{F931B0A2-52EF-4F16-AAA5-DC24BE3D7592}" presName="spaceRect" presStyleCnt="0"/>
      <dgm:spPr/>
    </dgm:pt>
    <dgm:pt modelId="{3153869B-B881-4E34-BEFE-D446D434C96E}" type="pres">
      <dgm:prSet presAssocID="{F931B0A2-52EF-4F16-AAA5-DC24BE3D7592}" presName="parTx" presStyleLbl="revTx" presStyleIdx="2" presStyleCnt="4">
        <dgm:presLayoutVars>
          <dgm:chMax val="0"/>
          <dgm:chPref val="0"/>
        </dgm:presLayoutVars>
      </dgm:prSet>
      <dgm:spPr/>
    </dgm:pt>
    <dgm:pt modelId="{8B7AB5D8-C7FB-4E3C-9E95-CDD181D9E2A5}" type="pres">
      <dgm:prSet presAssocID="{3CDF6583-FA0B-4811-8ABD-7F25B377D760}" presName="sibTrans" presStyleCnt="0"/>
      <dgm:spPr/>
    </dgm:pt>
    <dgm:pt modelId="{12C6E498-25A6-4232-8202-1F64AF466515}" type="pres">
      <dgm:prSet presAssocID="{9C4D58AE-E088-475A-8AE0-67152AA07158}" presName="compNode" presStyleCnt="0"/>
      <dgm:spPr/>
    </dgm:pt>
    <dgm:pt modelId="{3B754ECB-4ADC-45B6-8A8F-62D8F7B47151}" type="pres">
      <dgm:prSet presAssocID="{9C4D58AE-E088-475A-8AE0-67152AA07158}" presName="bgRect" presStyleLbl="bgShp" presStyleIdx="3" presStyleCnt="4"/>
      <dgm:spPr/>
    </dgm:pt>
    <dgm:pt modelId="{E43C6D58-CE52-4915-8D0C-5DB684FE6E33}" type="pres">
      <dgm:prSet presAssocID="{9C4D58AE-E088-475A-8AE0-67152AA0715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eacher"/>
        </a:ext>
      </dgm:extLst>
    </dgm:pt>
    <dgm:pt modelId="{9A3ED914-9130-45CE-9833-EC188532D975}" type="pres">
      <dgm:prSet presAssocID="{9C4D58AE-E088-475A-8AE0-67152AA07158}" presName="spaceRect" presStyleCnt="0"/>
      <dgm:spPr/>
    </dgm:pt>
    <dgm:pt modelId="{E60B640A-11F4-4A22-8C1F-0B92A107769A}" type="pres">
      <dgm:prSet presAssocID="{9C4D58AE-E088-475A-8AE0-67152AA07158}" presName="parTx" presStyleLbl="revTx" presStyleIdx="3" presStyleCnt="4">
        <dgm:presLayoutVars>
          <dgm:chMax val="0"/>
          <dgm:chPref val="0"/>
        </dgm:presLayoutVars>
      </dgm:prSet>
      <dgm:spPr/>
    </dgm:pt>
  </dgm:ptLst>
  <dgm:cxnLst>
    <dgm:cxn modelId="{A653FE60-795F-4B20-A8AD-D870EFBF519F}" type="presOf" srcId="{DBCFD7AF-7DC7-4D8B-BB77-245C96F822A4}" destId="{C974E5FB-79EE-477C-A0AE-BAE8066E1D43}" srcOrd="0" destOrd="0" presId="urn:microsoft.com/office/officeart/2018/2/layout/IconVerticalSolidList"/>
    <dgm:cxn modelId="{E065D643-F437-43CD-917C-6E0DD5009345}" type="presOf" srcId="{9C4D58AE-E088-475A-8AE0-67152AA07158}" destId="{E60B640A-11F4-4A22-8C1F-0B92A107769A}" srcOrd="0" destOrd="0" presId="urn:microsoft.com/office/officeart/2018/2/layout/IconVerticalSolidList"/>
    <dgm:cxn modelId="{92B18B4C-B536-4F93-AF08-3097B1959E53}" type="presOf" srcId="{F931B0A2-52EF-4F16-AAA5-DC24BE3D7592}" destId="{3153869B-B881-4E34-BEFE-D446D434C96E}" srcOrd="0" destOrd="0" presId="urn:microsoft.com/office/officeart/2018/2/layout/IconVerticalSolidList"/>
    <dgm:cxn modelId="{3B16BBAF-56D3-47D7-B0C7-EE5F10CF0636}" srcId="{B5688129-97C8-408C-AFBA-4138D796FBEB}" destId="{DBCFD7AF-7DC7-4D8B-BB77-245C96F822A4}" srcOrd="0" destOrd="0" parTransId="{1A59DA15-1DFA-4181-BDF8-2E04F7F169CB}" sibTransId="{E2DFA2D8-C636-4662-B681-56F7B1DDAE34}"/>
    <dgm:cxn modelId="{247057CF-8E66-4117-8898-B15E41775895}" srcId="{B5688129-97C8-408C-AFBA-4138D796FBEB}" destId="{9C4D58AE-E088-475A-8AE0-67152AA07158}" srcOrd="3" destOrd="0" parTransId="{DA5EB0A2-9C62-46FD-966B-15006F450AA3}" sibTransId="{EB94CC49-6BBD-4030-9CA8-19371500A61C}"/>
    <dgm:cxn modelId="{746616D4-142F-477F-ABE5-C334495A3ECC}" srcId="{B5688129-97C8-408C-AFBA-4138D796FBEB}" destId="{F931B0A2-52EF-4F16-AAA5-DC24BE3D7592}" srcOrd="2" destOrd="0" parTransId="{2FE76DF3-24F6-471E-ABEE-C170D524017D}" sibTransId="{3CDF6583-FA0B-4811-8ABD-7F25B377D760}"/>
    <dgm:cxn modelId="{116732DF-4208-43A6-B3AA-C4D45C814D3A}" type="presOf" srcId="{B5688129-97C8-408C-AFBA-4138D796FBEB}" destId="{F63AEEB0-07F3-4413-AE3B-A07703CADCEF}" srcOrd="0" destOrd="0" presId="urn:microsoft.com/office/officeart/2018/2/layout/IconVerticalSolidList"/>
    <dgm:cxn modelId="{891880E3-7EB3-4281-9658-6639A5BD3886}" srcId="{B5688129-97C8-408C-AFBA-4138D796FBEB}" destId="{B3EB9E05-2DBE-472A-B570-7E89B5FB12E7}" srcOrd="1" destOrd="0" parTransId="{E484B608-6D24-4191-AB14-25671133BCCC}" sibTransId="{649FB0F3-F787-4A43-8433-B0F3A21C976C}"/>
    <dgm:cxn modelId="{8536ABE7-361C-4058-BA8A-F9AE5EEBDA9A}" type="presOf" srcId="{B3EB9E05-2DBE-472A-B570-7E89B5FB12E7}" destId="{75A32570-F838-4B44-96D6-E17669149D4D}" srcOrd="0" destOrd="0" presId="urn:microsoft.com/office/officeart/2018/2/layout/IconVerticalSolidList"/>
    <dgm:cxn modelId="{32C88D13-B204-4134-BC5E-A927F5CE55E2}" type="presParOf" srcId="{F63AEEB0-07F3-4413-AE3B-A07703CADCEF}" destId="{7AE01666-1A5B-4B00-86AA-AD68DCDA68AE}" srcOrd="0" destOrd="0" presId="urn:microsoft.com/office/officeart/2018/2/layout/IconVerticalSolidList"/>
    <dgm:cxn modelId="{430B3BCC-579B-4C72-820F-AE2BEB7C0844}" type="presParOf" srcId="{7AE01666-1A5B-4B00-86AA-AD68DCDA68AE}" destId="{51372DA1-7550-486A-BE9A-C0FE179D7840}" srcOrd="0" destOrd="0" presId="urn:microsoft.com/office/officeart/2018/2/layout/IconVerticalSolidList"/>
    <dgm:cxn modelId="{1C5BFCFA-8214-4F72-A6AD-0819C5DD4832}" type="presParOf" srcId="{7AE01666-1A5B-4B00-86AA-AD68DCDA68AE}" destId="{D27CF23A-11B6-468F-A49F-D8140E9EB364}" srcOrd="1" destOrd="0" presId="urn:microsoft.com/office/officeart/2018/2/layout/IconVerticalSolidList"/>
    <dgm:cxn modelId="{C96739C4-A77D-4156-8236-EF1F3BA441EB}" type="presParOf" srcId="{7AE01666-1A5B-4B00-86AA-AD68DCDA68AE}" destId="{32690C8A-86F4-4835-BC02-09CD072B1519}" srcOrd="2" destOrd="0" presId="urn:microsoft.com/office/officeart/2018/2/layout/IconVerticalSolidList"/>
    <dgm:cxn modelId="{0800D71E-4D18-427B-9250-0C2DAF3BB943}" type="presParOf" srcId="{7AE01666-1A5B-4B00-86AA-AD68DCDA68AE}" destId="{C974E5FB-79EE-477C-A0AE-BAE8066E1D43}" srcOrd="3" destOrd="0" presId="urn:microsoft.com/office/officeart/2018/2/layout/IconVerticalSolidList"/>
    <dgm:cxn modelId="{79A0931E-63BB-4F22-ACF7-231644526101}" type="presParOf" srcId="{F63AEEB0-07F3-4413-AE3B-A07703CADCEF}" destId="{B5BCBBCE-F273-4A02-8910-3C0AC0312FC9}" srcOrd="1" destOrd="0" presId="urn:microsoft.com/office/officeart/2018/2/layout/IconVerticalSolidList"/>
    <dgm:cxn modelId="{B0DE2A02-9FCC-439C-BC5C-D167AFF013AB}" type="presParOf" srcId="{F63AEEB0-07F3-4413-AE3B-A07703CADCEF}" destId="{5646406F-50CF-4D3F-BEC1-939A7C6AF6F8}" srcOrd="2" destOrd="0" presId="urn:microsoft.com/office/officeart/2018/2/layout/IconVerticalSolidList"/>
    <dgm:cxn modelId="{2432A40C-0C9B-407A-9408-E4CD96FB695F}" type="presParOf" srcId="{5646406F-50CF-4D3F-BEC1-939A7C6AF6F8}" destId="{142917CB-5D58-4017-8FA4-A7CF1EBF5CEC}" srcOrd="0" destOrd="0" presId="urn:microsoft.com/office/officeart/2018/2/layout/IconVerticalSolidList"/>
    <dgm:cxn modelId="{0261D51F-ADCF-4668-9F86-8B2DE12544FB}" type="presParOf" srcId="{5646406F-50CF-4D3F-BEC1-939A7C6AF6F8}" destId="{8A4115D8-8AE9-4362-889F-0693B74767A7}" srcOrd="1" destOrd="0" presId="urn:microsoft.com/office/officeart/2018/2/layout/IconVerticalSolidList"/>
    <dgm:cxn modelId="{F2B5EA58-96E2-43AF-A730-552122A409C8}" type="presParOf" srcId="{5646406F-50CF-4D3F-BEC1-939A7C6AF6F8}" destId="{20C86B94-3008-43C1-A5F6-18974AFBC28D}" srcOrd="2" destOrd="0" presId="urn:microsoft.com/office/officeart/2018/2/layout/IconVerticalSolidList"/>
    <dgm:cxn modelId="{D39D6B9D-EC98-4F12-82A2-36BB7F031081}" type="presParOf" srcId="{5646406F-50CF-4D3F-BEC1-939A7C6AF6F8}" destId="{75A32570-F838-4B44-96D6-E17669149D4D}" srcOrd="3" destOrd="0" presId="urn:microsoft.com/office/officeart/2018/2/layout/IconVerticalSolidList"/>
    <dgm:cxn modelId="{AD116F00-0F6B-49A6-B6D8-66AA7E6EED80}" type="presParOf" srcId="{F63AEEB0-07F3-4413-AE3B-A07703CADCEF}" destId="{52288F9A-DA14-4B37-9C1E-D4066B4339D9}" srcOrd="3" destOrd="0" presId="urn:microsoft.com/office/officeart/2018/2/layout/IconVerticalSolidList"/>
    <dgm:cxn modelId="{1B5AB659-34CA-496D-B4D8-6C7109FA3890}" type="presParOf" srcId="{F63AEEB0-07F3-4413-AE3B-A07703CADCEF}" destId="{9D563EE0-2E4B-40E9-A649-6BC7D0272935}" srcOrd="4" destOrd="0" presId="urn:microsoft.com/office/officeart/2018/2/layout/IconVerticalSolidList"/>
    <dgm:cxn modelId="{DEA0742E-C9F1-49D5-A7AF-C32734940E5A}" type="presParOf" srcId="{9D563EE0-2E4B-40E9-A649-6BC7D0272935}" destId="{917E99B7-431C-4265-816A-DA390F62EFB6}" srcOrd="0" destOrd="0" presId="urn:microsoft.com/office/officeart/2018/2/layout/IconVerticalSolidList"/>
    <dgm:cxn modelId="{74707EEF-62C3-4939-B545-5ECBDF437AFB}" type="presParOf" srcId="{9D563EE0-2E4B-40E9-A649-6BC7D0272935}" destId="{0B96869A-22E4-4560-BBBA-AD1FEB3D990C}" srcOrd="1" destOrd="0" presId="urn:microsoft.com/office/officeart/2018/2/layout/IconVerticalSolidList"/>
    <dgm:cxn modelId="{847B0ACB-35A4-4DF4-B8F3-693A9E126B7B}" type="presParOf" srcId="{9D563EE0-2E4B-40E9-A649-6BC7D0272935}" destId="{CF4F04EA-3E22-4492-B878-6755B9D4728E}" srcOrd="2" destOrd="0" presId="urn:microsoft.com/office/officeart/2018/2/layout/IconVerticalSolidList"/>
    <dgm:cxn modelId="{0B0B016B-2577-413B-8231-45FC0D9C6DD9}" type="presParOf" srcId="{9D563EE0-2E4B-40E9-A649-6BC7D0272935}" destId="{3153869B-B881-4E34-BEFE-D446D434C96E}" srcOrd="3" destOrd="0" presId="urn:microsoft.com/office/officeart/2018/2/layout/IconVerticalSolidList"/>
    <dgm:cxn modelId="{B80ECBFF-B9B7-48A4-9B66-05E2E1DD7B6A}" type="presParOf" srcId="{F63AEEB0-07F3-4413-AE3B-A07703CADCEF}" destId="{8B7AB5D8-C7FB-4E3C-9E95-CDD181D9E2A5}" srcOrd="5" destOrd="0" presId="urn:microsoft.com/office/officeart/2018/2/layout/IconVerticalSolidList"/>
    <dgm:cxn modelId="{AC0D4542-4661-49B5-915F-6A47D02785E2}" type="presParOf" srcId="{F63AEEB0-07F3-4413-AE3B-A07703CADCEF}" destId="{12C6E498-25A6-4232-8202-1F64AF466515}" srcOrd="6" destOrd="0" presId="urn:microsoft.com/office/officeart/2018/2/layout/IconVerticalSolidList"/>
    <dgm:cxn modelId="{1E669772-64EB-4620-B3AE-02C5A0EBF161}" type="presParOf" srcId="{12C6E498-25A6-4232-8202-1F64AF466515}" destId="{3B754ECB-4ADC-45B6-8A8F-62D8F7B47151}" srcOrd="0" destOrd="0" presId="urn:microsoft.com/office/officeart/2018/2/layout/IconVerticalSolidList"/>
    <dgm:cxn modelId="{D815D052-C6A4-486C-ADE5-9539A380AC40}" type="presParOf" srcId="{12C6E498-25A6-4232-8202-1F64AF466515}" destId="{E43C6D58-CE52-4915-8D0C-5DB684FE6E33}" srcOrd="1" destOrd="0" presId="urn:microsoft.com/office/officeart/2018/2/layout/IconVerticalSolidList"/>
    <dgm:cxn modelId="{902F44A8-E41C-42F2-8440-2DA997691CEA}" type="presParOf" srcId="{12C6E498-25A6-4232-8202-1F64AF466515}" destId="{9A3ED914-9130-45CE-9833-EC188532D975}" srcOrd="2" destOrd="0" presId="urn:microsoft.com/office/officeart/2018/2/layout/IconVerticalSolidList"/>
    <dgm:cxn modelId="{BD4068F1-AF25-431F-BC85-B85DB36B9DFF}" type="presParOf" srcId="{12C6E498-25A6-4232-8202-1F64AF466515}" destId="{E60B640A-11F4-4A22-8C1F-0B92A107769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32F6F1-99A2-44F4-8765-7FED0965F9C4}"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D8095DE4-E784-4CA3-8A9E-CFF3D6106B22}">
      <dgm:prSet/>
      <dgm:spPr/>
      <dgm:t>
        <a:bodyPr/>
        <a:lstStyle/>
        <a:p>
          <a:r>
            <a:rPr lang="en-US" dirty="0"/>
            <a:t>F 880 – Infection Prevention &amp; Control</a:t>
          </a:r>
        </a:p>
      </dgm:t>
    </dgm:pt>
    <dgm:pt modelId="{286562F2-8926-4784-B8CA-E26A30CE10DF}" type="parTrans" cxnId="{DA89B59A-C1F7-4547-812D-FD4866D4F6B5}">
      <dgm:prSet/>
      <dgm:spPr/>
      <dgm:t>
        <a:bodyPr/>
        <a:lstStyle/>
        <a:p>
          <a:endParaRPr lang="en-US"/>
        </a:p>
      </dgm:t>
    </dgm:pt>
    <dgm:pt modelId="{27E7B3B9-1F0D-4471-93AB-A34BAF3D0230}" type="sibTrans" cxnId="{DA89B59A-C1F7-4547-812D-FD4866D4F6B5}">
      <dgm:prSet/>
      <dgm:spPr/>
      <dgm:t>
        <a:bodyPr/>
        <a:lstStyle/>
        <a:p>
          <a:endParaRPr lang="en-US"/>
        </a:p>
      </dgm:t>
    </dgm:pt>
    <dgm:pt modelId="{59B95876-99DF-4AFC-A486-291EBB334EAB}">
      <dgm:prSet/>
      <dgm:spPr/>
      <dgm:t>
        <a:bodyPr/>
        <a:lstStyle/>
        <a:p>
          <a:r>
            <a:rPr lang="en-US" dirty="0"/>
            <a:t>F684 – Quality of Care</a:t>
          </a:r>
        </a:p>
      </dgm:t>
    </dgm:pt>
    <dgm:pt modelId="{E0B8AECE-2486-427C-AABC-0F3401210480}" type="parTrans" cxnId="{BDACD05E-D31B-4619-B061-F6939EF4EFF2}">
      <dgm:prSet/>
      <dgm:spPr/>
      <dgm:t>
        <a:bodyPr/>
        <a:lstStyle/>
        <a:p>
          <a:endParaRPr lang="en-US"/>
        </a:p>
      </dgm:t>
    </dgm:pt>
    <dgm:pt modelId="{EB66A3E9-C432-427D-96B4-AAADF0C3AB97}" type="sibTrans" cxnId="{BDACD05E-D31B-4619-B061-F6939EF4EFF2}">
      <dgm:prSet/>
      <dgm:spPr/>
      <dgm:t>
        <a:bodyPr/>
        <a:lstStyle/>
        <a:p>
          <a:endParaRPr lang="en-US"/>
        </a:p>
      </dgm:t>
    </dgm:pt>
    <dgm:pt modelId="{343176E6-6B82-4038-8EEC-5C234EC552F7}">
      <dgm:prSet/>
      <dgm:spPr/>
      <dgm:t>
        <a:bodyPr/>
        <a:lstStyle/>
        <a:p>
          <a:r>
            <a:rPr lang="en-US" dirty="0"/>
            <a:t>F689 – Free of Accident/Hazards/Supervision/Devices</a:t>
          </a:r>
        </a:p>
      </dgm:t>
    </dgm:pt>
    <dgm:pt modelId="{F214F77F-880D-4D56-9A8C-192B4B7FAE7B}" type="parTrans" cxnId="{3839EE2C-A3EC-4C57-82B0-0F75ACB825F2}">
      <dgm:prSet/>
      <dgm:spPr/>
      <dgm:t>
        <a:bodyPr/>
        <a:lstStyle/>
        <a:p>
          <a:endParaRPr lang="en-US"/>
        </a:p>
      </dgm:t>
    </dgm:pt>
    <dgm:pt modelId="{611AF83B-33B5-4680-8A45-9A521E54FE49}" type="sibTrans" cxnId="{3839EE2C-A3EC-4C57-82B0-0F75ACB825F2}">
      <dgm:prSet/>
      <dgm:spPr/>
      <dgm:t>
        <a:bodyPr/>
        <a:lstStyle/>
        <a:p>
          <a:endParaRPr lang="en-US"/>
        </a:p>
      </dgm:t>
    </dgm:pt>
    <dgm:pt modelId="{E29AC157-7DE2-4EAB-945E-69E3F55B9BC4}">
      <dgm:prSet/>
      <dgm:spPr/>
      <dgm:t>
        <a:bodyPr/>
        <a:lstStyle/>
        <a:p>
          <a:r>
            <a:rPr lang="en-US" dirty="0"/>
            <a:t>F812 – Food Procurement, Store/Prepare/Serve Sanitary</a:t>
          </a:r>
        </a:p>
      </dgm:t>
    </dgm:pt>
    <dgm:pt modelId="{719874F5-C380-4DB9-83CE-98D1A612001D}" type="parTrans" cxnId="{4037F5A1-AA4A-410D-9A33-C962CB223DEC}">
      <dgm:prSet/>
      <dgm:spPr/>
      <dgm:t>
        <a:bodyPr/>
        <a:lstStyle/>
        <a:p>
          <a:endParaRPr lang="en-US"/>
        </a:p>
      </dgm:t>
    </dgm:pt>
    <dgm:pt modelId="{46858775-8FDD-4CE8-8800-704EB0F5378D}" type="sibTrans" cxnId="{4037F5A1-AA4A-410D-9A33-C962CB223DEC}">
      <dgm:prSet/>
      <dgm:spPr/>
      <dgm:t>
        <a:bodyPr/>
        <a:lstStyle/>
        <a:p>
          <a:endParaRPr lang="en-US"/>
        </a:p>
      </dgm:t>
    </dgm:pt>
    <dgm:pt modelId="{000C0B29-E578-4B87-BAB2-4334E84D352A}">
      <dgm:prSet/>
      <dgm:spPr/>
      <dgm:t>
        <a:bodyPr/>
        <a:lstStyle/>
        <a:p>
          <a:r>
            <a:rPr lang="en-US" dirty="0"/>
            <a:t>F 761 – Label/Store Drugs &amp; Biologicals</a:t>
          </a:r>
        </a:p>
      </dgm:t>
    </dgm:pt>
    <dgm:pt modelId="{85FB3AD4-EFE5-4992-9F8C-9ECE1CBF2722}" type="parTrans" cxnId="{CD734AB8-FEA1-417C-BDA0-F45E4AD17556}">
      <dgm:prSet/>
      <dgm:spPr/>
      <dgm:t>
        <a:bodyPr/>
        <a:lstStyle/>
        <a:p>
          <a:endParaRPr lang="en-US"/>
        </a:p>
      </dgm:t>
    </dgm:pt>
    <dgm:pt modelId="{E8700EF8-F81B-4DE3-BBFA-082D60233CDD}" type="sibTrans" cxnId="{CD734AB8-FEA1-417C-BDA0-F45E4AD17556}">
      <dgm:prSet/>
      <dgm:spPr/>
      <dgm:t>
        <a:bodyPr/>
        <a:lstStyle/>
        <a:p>
          <a:endParaRPr lang="en-US"/>
        </a:p>
      </dgm:t>
    </dgm:pt>
    <dgm:pt modelId="{77E14FA5-371A-4ED1-A66D-E735DCB7B5A9}">
      <dgm:prSet/>
      <dgm:spPr/>
      <dgm:t>
        <a:bodyPr/>
        <a:lstStyle/>
        <a:p>
          <a:r>
            <a:rPr lang="en-US" dirty="0"/>
            <a:t>F677 – ADL Care Provided for Dependent Residents</a:t>
          </a:r>
        </a:p>
      </dgm:t>
    </dgm:pt>
    <dgm:pt modelId="{C06A0E92-69AE-477E-95A7-FDDCD1DF05AB}" type="parTrans" cxnId="{26D01FE6-3786-4837-9442-623110595400}">
      <dgm:prSet/>
      <dgm:spPr/>
      <dgm:t>
        <a:bodyPr/>
        <a:lstStyle/>
        <a:p>
          <a:endParaRPr lang="en-US"/>
        </a:p>
      </dgm:t>
    </dgm:pt>
    <dgm:pt modelId="{553242F7-89AA-4166-BB10-71647BA5C2D2}" type="sibTrans" cxnId="{26D01FE6-3786-4837-9442-623110595400}">
      <dgm:prSet/>
      <dgm:spPr/>
      <dgm:t>
        <a:bodyPr/>
        <a:lstStyle/>
        <a:p>
          <a:endParaRPr lang="en-US"/>
        </a:p>
      </dgm:t>
    </dgm:pt>
    <dgm:pt modelId="{A5E502E0-CB01-406E-8DDC-18C259CF4CC8}">
      <dgm:prSet/>
      <dgm:spPr/>
      <dgm:t>
        <a:bodyPr/>
        <a:lstStyle/>
        <a:p>
          <a:r>
            <a:rPr lang="en-US" dirty="0"/>
            <a:t>F755 – Pharmacy Services/Procedures/Pharmacist/Records</a:t>
          </a:r>
        </a:p>
      </dgm:t>
    </dgm:pt>
    <dgm:pt modelId="{1EFA1F9C-3F7C-4C9F-9DF6-985F8E04FD18}" type="parTrans" cxnId="{63A1849E-D891-4665-BEC1-36E10B770DC4}">
      <dgm:prSet/>
      <dgm:spPr/>
      <dgm:t>
        <a:bodyPr/>
        <a:lstStyle/>
        <a:p>
          <a:endParaRPr lang="en-US"/>
        </a:p>
      </dgm:t>
    </dgm:pt>
    <dgm:pt modelId="{416236F4-6E68-43F7-B65E-365823EB2348}" type="sibTrans" cxnId="{63A1849E-D891-4665-BEC1-36E10B770DC4}">
      <dgm:prSet/>
      <dgm:spPr/>
      <dgm:t>
        <a:bodyPr/>
        <a:lstStyle/>
        <a:p>
          <a:endParaRPr lang="en-US"/>
        </a:p>
      </dgm:t>
    </dgm:pt>
    <dgm:pt modelId="{CD5B53F5-B696-4FA6-A647-4EC8FCF8A8D7}">
      <dgm:prSet/>
      <dgm:spPr/>
      <dgm:t>
        <a:bodyPr/>
        <a:lstStyle/>
        <a:p>
          <a:r>
            <a:rPr lang="en-US" b="0" dirty="0"/>
            <a:t>F695 – Respiratory/Tracheostomy Care and Suctioning</a:t>
          </a:r>
        </a:p>
      </dgm:t>
    </dgm:pt>
    <dgm:pt modelId="{699E2CB7-20C1-46BC-BFB5-34C4691BEFB9}" type="parTrans" cxnId="{0D62F688-0B7F-48B6-B0A5-F9CD3FB227FE}">
      <dgm:prSet/>
      <dgm:spPr/>
      <dgm:t>
        <a:bodyPr/>
        <a:lstStyle/>
        <a:p>
          <a:endParaRPr lang="en-US"/>
        </a:p>
      </dgm:t>
    </dgm:pt>
    <dgm:pt modelId="{A5A50276-8237-4018-966F-C3E2641F3FE4}" type="sibTrans" cxnId="{0D62F688-0B7F-48B6-B0A5-F9CD3FB227FE}">
      <dgm:prSet/>
      <dgm:spPr/>
      <dgm:t>
        <a:bodyPr/>
        <a:lstStyle/>
        <a:p>
          <a:endParaRPr lang="en-US"/>
        </a:p>
      </dgm:t>
    </dgm:pt>
    <dgm:pt modelId="{F9919849-F1CC-4DCA-8840-42ADDE2DB19A}">
      <dgm:prSet/>
      <dgm:spPr/>
      <dgm:t>
        <a:bodyPr/>
        <a:lstStyle/>
        <a:p>
          <a:r>
            <a:rPr lang="en-US" dirty="0"/>
            <a:t>F842 – Resident Records – Identifiable Information</a:t>
          </a:r>
        </a:p>
      </dgm:t>
    </dgm:pt>
    <dgm:pt modelId="{3F12123E-3CD6-49AC-8573-1025650ED499}" type="parTrans" cxnId="{42B2ECAD-4088-42C0-B85D-2955C902881C}">
      <dgm:prSet/>
      <dgm:spPr/>
      <dgm:t>
        <a:bodyPr/>
        <a:lstStyle/>
        <a:p>
          <a:endParaRPr lang="en-US"/>
        </a:p>
      </dgm:t>
    </dgm:pt>
    <dgm:pt modelId="{ED1B6D64-5052-4D61-A3D4-F912AC731D9F}" type="sibTrans" cxnId="{42B2ECAD-4088-42C0-B85D-2955C902881C}">
      <dgm:prSet/>
      <dgm:spPr/>
      <dgm:t>
        <a:bodyPr/>
        <a:lstStyle/>
        <a:p>
          <a:endParaRPr lang="en-US"/>
        </a:p>
      </dgm:t>
    </dgm:pt>
    <dgm:pt modelId="{6EB91FFC-3B75-40F6-B315-8F337482EC98}">
      <dgm:prSet/>
      <dgm:spPr/>
      <dgm:t>
        <a:bodyPr/>
        <a:lstStyle/>
        <a:p>
          <a:r>
            <a:rPr lang="en-US" dirty="0"/>
            <a:t>F686 – Treatment/Services to Prevent/Heal Pressure Ulcers</a:t>
          </a:r>
        </a:p>
      </dgm:t>
    </dgm:pt>
    <dgm:pt modelId="{15FD4CE1-296B-4E93-8138-2CAE2C46D87D}" type="parTrans" cxnId="{6D0E903E-2D82-4233-B6F8-F642A18E9317}">
      <dgm:prSet/>
      <dgm:spPr/>
      <dgm:t>
        <a:bodyPr/>
        <a:lstStyle/>
        <a:p>
          <a:endParaRPr lang="en-US"/>
        </a:p>
      </dgm:t>
    </dgm:pt>
    <dgm:pt modelId="{091A6376-6F51-4A34-9BD3-3C0A63B5D235}" type="sibTrans" cxnId="{6D0E903E-2D82-4233-B6F8-F642A18E9317}">
      <dgm:prSet/>
      <dgm:spPr/>
      <dgm:t>
        <a:bodyPr/>
        <a:lstStyle/>
        <a:p>
          <a:endParaRPr lang="en-US"/>
        </a:p>
      </dgm:t>
    </dgm:pt>
    <dgm:pt modelId="{E7C93339-7687-4CE2-BC63-9D9F609F354B}" type="pres">
      <dgm:prSet presAssocID="{2A32F6F1-99A2-44F4-8765-7FED0965F9C4}" presName="linear" presStyleCnt="0">
        <dgm:presLayoutVars>
          <dgm:animLvl val="lvl"/>
          <dgm:resizeHandles val="exact"/>
        </dgm:presLayoutVars>
      </dgm:prSet>
      <dgm:spPr/>
    </dgm:pt>
    <dgm:pt modelId="{D3A84407-711D-4DBE-986D-531C27024AB2}" type="pres">
      <dgm:prSet presAssocID="{D8095DE4-E784-4CA3-8A9E-CFF3D6106B22}" presName="parentText" presStyleLbl="node1" presStyleIdx="0" presStyleCnt="10">
        <dgm:presLayoutVars>
          <dgm:chMax val="0"/>
          <dgm:bulletEnabled val="1"/>
        </dgm:presLayoutVars>
      </dgm:prSet>
      <dgm:spPr/>
    </dgm:pt>
    <dgm:pt modelId="{210776C8-1F60-422D-857E-794F5338528B}" type="pres">
      <dgm:prSet presAssocID="{27E7B3B9-1F0D-4471-93AB-A34BAF3D0230}" presName="spacer" presStyleCnt="0"/>
      <dgm:spPr/>
    </dgm:pt>
    <dgm:pt modelId="{7657751B-D1D4-4BD4-8493-6E139A11F878}" type="pres">
      <dgm:prSet presAssocID="{59B95876-99DF-4AFC-A486-291EBB334EAB}" presName="parentText" presStyleLbl="node1" presStyleIdx="1" presStyleCnt="10">
        <dgm:presLayoutVars>
          <dgm:chMax val="0"/>
          <dgm:bulletEnabled val="1"/>
        </dgm:presLayoutVars>
      </dgm:prSet>
      <dgm:spPr/>
    </dgm:pt>
    <dgm:pt modelId="{09402F14-F067-43CB-A2B4-1A811B37778F}" type="pres">
      <dgm:prSet presAssocID="{EB66A3E9-C432-427D-96B4-AAADF0C3AB97}" presName="spacer" presStyleCnt="0"/>
      <dgm:spPr/>
    </dgm:pt>
    <dgm:pt modelId="{C9906E8A-01AA-4CCB-8FA1-47996865056C}" type="pres">
      <dgm:prSet presAssocID="{343176E6-6B82-4038-8EEC-5C234EC552F7}" presName="parentText" presStyleLbl="node1" presStyleIdx="2" presStyleCnt="10">
        <dgm:presLayoutVars>
          <dgm:chMax val="0"/>
          <dgm:bulletEnabled val="1"/>
        </dgm:presLayoutVars>
      </dgm:prSet>
      <dgm:spPr/>
    </dgm:pt>
    <dgm:pt modelId="{7DE736D9-3020-4007-8D88-A043A356FCC7}" type="pres">
      <dgm:prSet presAssocID="{611AF83B-33B5-4680-8A45-9A521E54FE49}" presName="spacer" presStyleCnt="0"/>
      <dgm:spPr/>
    </dgm:pt>
    <dgm:pt modelId="{B0C585B9-4931-48FA-A8FF-5CA54053F447}" type="pres">
      <dgm:prSet presAssocID="{E29AC157-7DE2-4EAB-945E-69E3F55B9BC4}" presName="parentText" presStyleLbl="node1" presStyleIdx="3" presStyleCnt="10">
        <dgm:presLayoutVars>
          <dgm:chMax val="0"/>
          <dgm:bulletEnabled val="1"/>
        </dgm:presLayoutVars>
      </dgm:prSet>
      <dgm:spPr/>
    </dgm:pt>
    <dgm:pt modelId="{A46811C8-564F-4C48-9CCA-23BA4E0ADF05}" type="pres">
      <dgm:prSet presAssocID="{46858775-8FDD-4CE8-8800-704EB0F5378D}" presName="spacer" presStyleCnt="0"/>
      <dgm:spPr/>
    </dgm:pt>
    <dgm:pt modelId="{6D14E23A-74BC-4BD9-8A2D-A198BFFAB151}" type="pres">
      <dgm:prSet presAssocID="{000C0B29-E578-4B87-BAB2-4334E84D352A}" presName="parentText" presStyleLbl="node1" presStyleIdx="4" presStyleCnt="10">
        <dgm:presLayoutVars>
          <dgm:chMax val="0"/>
          <dgm:bulletEnabled val="1"/>
        </dgm:presLayoutVars>
      </dgm:prSet>
      <dgm:spPr/>
    </dgm:pt>
    <dgm:pt modelId="{E461655F-4962-42ED-AAFE-774FF56B7D7C}" type="pres">
      <dgm:prSet presAssocID="{E8700EF8-F81B-4DE3-BBFA-082D60233CDD}" presName="spacer" presStyleCnt="0"/>
      <dgm:spPr/>
    </dgm:pt>
    <dgm:pt modelId="{66D66086-F862-499E-ADA0-56DA6A369F26}" type="pres">
      <dgm:prSet presAssocID="{77E14FA5-371A-4ED1-A66D-E735DCB7B5A9}" presName="parentText" presStyleLbl="node1" presStyleIdx="5" presStyleCnt="10">
        <dgm:presLayoutVars>
          <dgm:chMax val="0"/>
          <dgm:bulletEnabled val="1"/>
        </dgm:presLayoutVars>
      </dgm:prSet>
      <dgm:spPr/>
    </dgm:pt>
    <dgm:pt modelId="{6C9B47BD-8336-4ADD-B711-EEEDD0FD9A98}" type="pres">
      <dgm:prSet presAssocID="{553242F7-89AA-4166-BB10-71647BA5C2D2}" presName="spacer" presStyleCnt="0"/>
      <dgm:spPr/>
    </dgm:pt>
    <dgm:pt modelId="{21562AAC-996C-4554-B7EB-44F6464D0EFB}" type="pres">
      <dgm:prSet presAssocID="{A5E502E0-CB01-406E-8DDC-18C259CF4CC8}" presName="parentText" presStyleLbl="node1" presStyleIdx="6" presStyleCnt="10">
        <dgm:presLayoutVars>
          <dgm:chMax val="0"/>
          <dgm:bulletEnabled val="1"/>
        </dgm:presLayoutVars>
      </dgm:prSet>
      <dgm:spPr/>
    </dgm:pt>
    <dgm:pt modelId="{80CBD16F-C415-4BBE-BACC-13FFFF383F0F}" type="pres">
      <dgm:prSet presAssocID="{416236F4-6E68-43F7-B65E-365823EB2348}" presName="spacer" presStyleCnt="0"/>
      <dgm:spPr/>
    </dgm:pt>
    <dgm:pt modelId="{82D94EC2-496E-4624-8543-4E33F325BEB4}" type="pres">
      <dgm:prSet presAssocID="{CD5B53F5-B696-4FA6-A647-4EC8FCF8A8D7}" presName="parentText" presStyleLbl="node1" presStyleIdx="7" presStyleCnt="10">
        <dgm:presLayoutVars>
          <dgm:chMax val="0"/>
          <dgm:bulletEnabled val="1"/>
        </dgm:presLayoutVars>
      </dgm:prSet>
      <dgm:spPr/>
    </dgm:pt>
    <dgm:pt modelId="{EADD8991-A92B-463D-BA24-46AE63722469}" type="pres">
      <dgm:prSet presAssocID="{A5A50276-8237-4018-966F-C3E2641F3FE4}" presName="spacer" presStyleCnt="0"/>
      <dgm:spPr/>
    </dgm:pt>
    <dgm:pt modelId="{B63E9A6F-72A5-4C59-B228-97355633AFD0}" type="pres">
      <dgm:prSet presAssocID="{F9919849-F1CC-4DCA-8840-42ADDE2DB19A}" presName="parentText" presStyleLbl="node1" presStyleIdx="8" presStyleCnt="10">
        <dgm:presLayoutVars>
          <dgm:chMax val="0"/>
          <dgm:bulletEnabled val="1"/>
        </dgm:presLayoutVars>
      </dgm:prSet>
      <dgm:spPr/>
    </dgm:pt>
    <dgm:pt modelId="{D6172738-41E2-46FD-9B26-56DDCE740D04}" type="pres">
      <dgm:prSet presAssocID="{ED1B6D64-5052-4D61-A3D4-F912AC731D9F}" presName="spacer" presStyleCnt="0"/>
      <dgm:spPr/>
    </dgm:pt>
    <dgm:pt modelId="{6DEB6E7E-F406-4DBB-8DE6-DD262F0A3D5E}" type="pres">
      <dgm:prSet presAssocID="{6EB91FFC-3B75-40F6-B315-8F337482EC98}" presName="parentText" presStyleLbl="node1" presStyleIdx="9" presStyleCnt="10">
        <dgm:presLayoutVars>
          <dgm:chMax val="0"/>
          <dgm:bulletEnabled val="1"/>
        </dgm:presLayoutVars>
      </dgm:prSet>
      <dgm:spPr/>
    </dgm:pt>
  </dgm:ptLst>
  <dgm:cxnLst>
    <dgm:cxn modelId="{93597C06-DEB4-47B6-B519-7262FF1D1481}" type="presOf" srcId="{000C0B29-E578-4B87-BAB2-4334E84D352A}" destId="{6D14E23A-74BC-4BD9-8A2D-A198BFFAB151}" srcOrd="0" destOrd="0" presId="urn:microsoft.com/office/officeart/2005/8/layout/vList2"/>
    <dgm:cxn modelId="{1EFB9A27-C066-4857-A1F3-533E40B5516A}" type="presOf" srcId="{77E14FA5-371A-4ED1-A66D-E735DCB7B5A9}" destId="{66D66086-F862-499E-ADA0-56DA6A369F26}" srcOrd="0" destOrd="0" presId="urn:microsoft.com/office/officeart/2005/8/layout/vList2"/>
    <dgm:cxn modelId="{3839EE2C-A3EC-4C57-82B0-0F75ACB825F2}" srcId="{2A32F6F1-99A2-44F4-8765-7FED0965F9C4}" destId="{343176E6-6B82-4038-8EEC-5C234EC552F7}" srcOrd="2" destOrd="0" parTransId="{F214F77F-880D-4D56-9A8C-192B4B7FAE7B}" sibTransId="{611AF83B-33B5-4680-8A45-9A521E54FE49}"/>
    <dgm:cxn modelId="{3D294F2F-6ED7-4DAE-A838-026B9BE62F29}" type="presOf" srcId="{E29AC157-7DE2-4EAB-945E-69E3F55B9BC4}" destId="{B0C585B9-4931-48FA-A8FF-5CA54053F447}" srcOrd="0" destOrd="0" presId="urn:microsoft.com/office/officeart/2005/8/layout/vList2"/>
    <dgm:cxn modelId="{922C0B31-E0A9-42F1-8B08-C6ECF600C527}" type="presOf" srcId="{CD5B53F5-B696-4FA6-A647-4EC8FCF8A8D7}" destId="{82D94EC2-496E-4624-8543-4E33F325BEB4}" srcOrd="0" destOrd="0" presId="urn:microsoft.com/office/officeart/2005/8/layout/vList2"/>
    <dgm:cxn modelId="{2CBBEF3B-81B4-4437-A5C6-69722922538A}" type="presOf" srcId="{6EB91FFC-3B75-40F6-B315-8F337482EC98}" destId="{6DEB6E7E-F406-4DBB-8DE6-DD262F0A3D5E}" srcOrd="0" destOrd="0" presId="urn:microsoft.com/office/officeart/2005/8/layout/vList2"/>
    <dgm:cxn modelId="{608C453C-2E57-4E00-8629-B951E5E2895C}" type="presOf" srcId="{2A32F6F1-99A2-44F4-8765-7FED0965F9C4}" destId="{E7C93339-7687-4CE2-BC63-9D9F609F354B}" srcOrd="0" destOrd="0" presId="urn:microsoft.com/office/officeart/2005/8/layout/vList2"/>
    <dgm:cxn modelId="{6D0E903E-2D82-4233-B6F8-F642A18E9317}" srcId="{2A32F6F1-99A2-44F4-8765-7FED0965F9C4}" destId="{6EB91FFC-3B75-40F6-B315-8F337482EC98}" srcOrd="9" destOrd="0" parTransId="{15FD4CE1-296B-4E93-8138-2CAE2C46D87D}" sibTransId="{091A6376-6F51-4A34-9BD3-3C0A63B5D235}"/>
    <dgm:cxn modelId="{BDACD05E-D31B-4619-B061-F6939EF4EFF2}" srcId="{2A32F6F1-99A2-44F4-8765-7FED0965F9C4}" destId="{59B95876-99DF-4AFC-A486-291EBB334EAB}" srcOrd="1" destOrd="0" parTransId="{E0B8AECE-2486-427C-AABC-0F3401210480}" sibTransId="{EB66A3E9-C432-427D-96B4-AAADF0C3AB97}"/>
    <dgm:cxn modelId="{B470167D-AF61-4BA1-BF6D-E34614421028}" type="presOf" srcId="{343176E6-6B82-4038-8EEC-5C234EC552F7}" destId="{C9906E8A-01AA-4CCB-8FA1-47996865056C}" srcOrd="0" destOrd="0" presId="urn:microsoft.com/office/officeart/2005/8/layout/vList2"/>
    <dgm:cxn modelId="{0D62F688-0B7F-48B6-B0A5-F9CD3FB227FE}" srcId="{2A32F6F1-99A2-44F4-8765-7FED0965F9C4}" destId="{CD5B53F5-B696-4FA6-A647-4EC8FCF8A8D7}" srcOrd="7" destOrd="0" parTransId="{699E2CB7-20C1-46BC-BFB5-34C4691BEFB9}" sibTransId="{A5A50276-8237-4018-966F-C3E2641F3FE4}"/>
    <dgm:cxn modelId="{DA89B59A-C1F7-4547-812D-FD4866D4F6B5}" srcId="{2A32F6F1-99A2-44F4-8765-7FED0965F9C4}" destId="{D8095DE4-E784-4CA3-8A9E-CFF3D6106B22}" srcOrd="0" destOrd="0" parTransId="{286562F2-8926-4784-B8CA-E26A30CE10DF}" sibTransId="{27E7B3B9-1F0D-4471-93AB-A34BAF3D0230}"/>
    <dgm:cxn modelId="{7CE32F9B-95BE-4D0A-8322-D0A640118FF1}" type="presOf" srcId="{F9919849-F1CC-4DCA-8840-42ADDE2DB19A}" destId="{B63E9A6F-72A5-4C59-B228-97355633AFD0}" srcOrd="0" destOrd="0" presId="urn:microsoft.com/office/officeart/2005/8/layout/vList2"/>
    <dgm:cxn modelId="{63A1849E-D891-4665-BEC1-36E10B770DC4}" srcId="{2A32F6F1-99A2-44F4-8765-7FED0965F9C4}" destId="{A5E502E0-CB01-406E-8DDC-18C259CF4CC8}" srcOrd="6" destOrd="0" parTransId="{1EFA1F9C-3F7C-4C9F-9DF6-985F8E04FD18}" sibTransId="{416236F4-6E68-43F7-B65E-365823EB2348}"/>
    <dgm:cxn modelId="{4037F5A1-AA4A-410D-9A33-C962CB223DEC}" srcId="{2A32F6F1-99A2-44F4-8765-7FED0965F9C4}" destId="{E29AC157-7DE2-4EAB-945E-69E3F55B9BC4}" srcOrd="3" destOrd="0" parTransId="{719874F5-C380-4DB9-83CE-98D1A612001D}" sibTransId="{46858775-8FDD-4CE8-8800-704EB0F5378D}"/>
    <dgm:cxn modelId="{42B2ECAD-4088-42C0-B85D-2955C902881C}" srcId="{2A32F6F1-99A2-44F4-8765-7FED0965F9C4}" destId="{F9919849-F1CC-4DCA-8840-42ADDE2DB19A}" srcOrd="8" destOrd="0" parTransId="{3F12123E-3CD6-49AC-8573-1025650ED499}" sibTransId="{ED1B6D64-5052-4D61-A3D4-F912AC731D9F}"/>
    <dgm:cxn modelId="{CD734AB8-FEA1-417C-BDA0-F45E4AD17556}" srcId="{2A32F6F1-99A2-44F4-8765-7FED0965F9C4}" destId="{000C0B29-E578-4B87-BAB2-4334E84D352A}" srcOrd="4" destOrd="0" parTransId="{85FB3AD4-EFE5-4992-9F8C-9ECE1CBF2722}" sibTransId="{E8700EF8-F81B-4DE3-BBFA-082D60233CDD}"/>
    <dgm:cxn modelId="{BFAA17D7-2E6B-4E3F-9772-3D9282CD5391}" type="presOf" srcId="{59B95876-99DF-4AFC-A486-291EBB334EAB}" destId="{7657751B-D1D4-4BD4-8493-6E139A11F878}" srcOrd="0" destOrd="0" presId="urn:microsoft.com/office/officeart/2005/8/layout/vList2"/>
    <dgm:cxn modelId="{26D01FE6-3786-4837-9442-623110595400}" srcId="{2A32F6F1-99A2-44F4-8765-7FED0965F9C4}" destId="{77E14FA5-371A-4ED1-A66D-E735DCB7B5A9}" srcOrd="5" destOrd="0" parTransId="{C06A0E92-69AE-477E-95A7-FDDCD1DF05AB}" sibTransId="{553242F7-89AA-4166-BB10-71647BA5C2D2}"/>
    <dgm:cxn modelId="{7BD3FCF7-8234-48C3-BDFD-75A4F91F1444}" type="presOf" srcId="{A5E502E0-CB01-406E-8DDC-18C259CF4CC8}" destId="{21562AAC-996C-4554-B7EB-44F6464D0EFB}" srcOrd="0" destOrd="0" presId="urn:microsoft.com/office/officeart/2005/8/layout/vList2"/>
    <dgm:cxn modelId="{89A9B1FF-8AC6-458C-9E5D-5261BE32E48C}" type="presOf" srcId="{D8095DE4-E784-4CA3-8A9E-CFF3D6106B22}" destId="{D3A84407-711D-4DBE-986D-531C27024AB2}" srcOrd="0" destOrd="0" presId="urn:microsoft.com/office/officeart/2005/8/layout/vList2"/>
    <dgm:cxn modelId="{AB9B65F5-86D0-4599-BBAE-ED7F239ED56D}" type="presParOf" srcId="{E7C93339-7687-4CE2-BC63-9D9F609F354B}" destId="{D3A84407-711D-4DBE-986D-531C27024AB2}" srcOrd="0" destOrd="0" presId="urn:microsoft.com/office/officeart/2005/8/layout/vList2"/>
    <dgm:cxn modelId="{BBE1CA87-6237-4AA5-97AD-8FEBAA4E7CE9}" type="presParOf" srcId="{E7C93339-7687-4CE2-BC63-9D9F609F354B}" destId="{210776C8-1F60-422D-857E-794F5338528B}" srcOrd="1" destOrd="0" presId="urn:microsoft.com/office/officeart/2005/8/layout/vList2"/>
    <dgm:cxn modelId="{891E008D-6BCF-4909-A6DE-785837E5111D}" type="presParOf" srcId="{E7C93339-7687-4CE2-BC63-9D9F609F354B}" destId="{7657751B-D1D4-4BD4-8493-6E139A11F878}" srcOrd="2" destOrd="0" presId="urn:microsoft.com/office/officeart/2005/8/layout/vList2"/>
    <dgm:cxn modelId="{7D5764A1-76FB-4A36-B941-17171419A419}" type="presParOf" srcId="{E7C93339-7687-4CE2-BC63-9D9F609F354B}" destId="{09402F14-F067-43CB-A2B4-1A811B37778F}" srcOrd="3" destOrd="0" presId="urn:microsoft.com/office/officeart/2005/8/layout/vList2"/>
    <dgm:cxn modelId="{ACD0C38C-46D8-48FC-BACC-1018ED389AA1}" type="presParOf" srcId="{E7C93339-7687-4CE2-BC63-9D9F609F354B}" destId="{C9906E8A-01AA-4CCB-8FA1-47996865056C}" srcOrd="4" destOrd="0" presId="urn:microsoft.com/office/officeart/2005/8/layout/vList2"/>
    <dgm:cxn modelId="{AC25190B-6081-4E1E-A6C3-920A868224C7}" type="presParOf" srcId="{E7C93339-7687-4CE2-BC63-9D9F609F354B}" destId="{7DE736D9-3020-4007-8D88-A043A356FCC7}" srcOrd="5" destOrd="0" presId="urn:microsoft.com/office/officeart/2005/8/layout/vList2"/>
    <dgm:cxn modelId="{13D5CD29-19F6-4CCF-9139-D9A00EAC159E}" type="presParOf" srcId="{E7C93339-7687-4CE2-BC63-9D9F609F354B}" destId="{B0C585B9-4931-48FA-A8FF-5CA54053F447}" srcOrd="6" destOrd="0" presId="urn:microsoft.com/office/officeart/2005/8/layout/vList2"/>
    <dgm:cxn modelId="{3A3ADC7B-8475-4DB9-ABBB-6253FB22C0F4}" type="presParOf" srcId="{E7C93339-7687-4CE2-BC63-9D9F609F354B}" destId="{A46811C8-564F-4C48-9CCA-23BA4E0ADF05}" srcOrd="7" destOrd="0" presId="urn:microsoft.com/office/officeart/2005/8/layout/vList2"/>
    <dgm:cxn modelId="{A07E27B5-709C-40C5-8582-CDB2DCAC9578}" type="presParOf" srcId="{E7C93339-7687-4CE2-BC63-9D9F609F354B}" destId="{6D14E23A-74BC-4BD9-8A2D-A198BFFAB151}" srcOrd="8" destOrd="0" presId="urn:microsoft.com/office/officeart/2005/8/layout/vList2"/>
    <dgm:cxn modelId="{0B18FA9A-E1D7-494E-81ED-56444AFC6F8C}" type="presParOf" srcId="{E7C93339-7687-4CE2-BC63-9D9F609F354B}" destId="{E461655F-4962-42ED-AAFE-774FF56B7D7C}" srcOrd="9" destOrd="0" presId="urn:microsoft.com/office/officeart/2005/8/layout/vList2"/>
    <dgm:cxn modelId="{38ACD621-1A62-42B3-961B-317BE1F5A9F2}" type="presParOf" srcId="{E7C93339-7687-4CE2-BC63-9D9F609F354B}" destId="{66D66086-F862-499E-ADA0-56DA6A369F26}" srcOrd="10" destOrd="0" presId="urn:microsoft.com/office/officeart/2005/8/layout/vList2"/>
    <dgm:cxn modelId="{274FE770-3FC3-4C7D-BDD0-7CD784C48B08}" type="presParOf" srcId="{E7C93339-7687-4CE2-BC63-9D9F609F354B}" destId="{6C9B47BD-8336-4ADD-B711-EEEDD0FD9A98}" srcOrd="11" destOrd="0" presId="urn:microsoft.com/office/officeart/2005/8/layout/vList2"/>
    <dgm:cxn modelId="{595F14F7-E215-47C8-AE53-F1A7C13A5DD8}" type="presParOf" srcId="{E7C93339-7687-4CE2-BC63-9D9F609F354B}" destId="{21562AAC-996C-4554-B7EB-44F6464D0EFB}" srcOrd="12" destOrd="0" presId="urn:microsoft.com/office/officeart/2005/8/layout/vList2"/>
    <dgm:cxn modelId="{FCD905A8-5985-422B-A669-B417A9332453}" type="presParOf" srcId="{E7C93339-7687-4CE2-BC63-9D9F609F354B}" destId="{80CBD16F-C415-4BBE-BACC-13FFFF383F0F}" srcOrd="13" destOrd="0" presId="urn:microsoft.com/office/officeart/2005/8/layout/vList2"/>
    <dgm:cxn modelId="{903EC534-8521-4BCD-A6E2-2EC215060C10}" type="presParOf" srcId="{E7C93339-7687-4CE2-BC63-9D9F609F354B}" destId="{82D94EC2-496E-4624-8543-4E33F325BEB4}" srcOrd="14" destOrd="0" presId="urn:microsoft.com/office/officeart/2005/8/layout/vList2"/>
    <dgm:cxn modelId="{974BD22C-8935-48E6-8EA3-667B7C70120D}" type="presParOf" srcId="{E7C93339-7687-4CE2-BC63-9D9F609F354B}" destId="{EADD8991-A92B-463D-BA24-46AE63722469}" srcOrd="15" destOrd="0" presId="urn:microsoft.com/office/officeart/2005/8/layout/vList2"/>
    <dgm:cxn modelId="{6689177D-EA8C-4682-9E3F-75F03A834D94}" type="presParOf" srcId="{E7C93339-7687-4CE2-BC63-9D9F609F354B}" destId="{B63E9A6F-72A5-4C59-B228-97355633AFD0}" srcOrd="16" destOrd="0" presId="urn:microsoft.com/office/officeart/2005/8/layout/vList2"/>
    <dgm:cxn modelId="{45B36571-10AD-4EB3-A9A8-51CD3495819D}" type="presParOf" srcId="{E7C93339-7687-4CE2-BC63-9D9F609F354B}" destId="{D6172738-41E2-46FD-9B26-56DDCE740D04}" srcOrd="17" destOrd="0" presId="urn:microsoft.com/office/officeart/2005/8/layout/vList2"/>
    <dgm:cxn modelId="{DEDAD4D4-7FA8-4B20-96F1-D9D627A22F3E}" type="presParOf" srcId="{E7C93339-7687-4CE2-BC63-9D9F609F354B}" destId="{6DEB6E7E-F406-4DBB-8DE6-DD262F0A3D5E}"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3114E2-06CC-4E85-ACF7-327BAE3E6647}" type="doc">
      <dgm:prSet loTypeId="urn:microsoft.com/office/officeart/2005/8/layout/default" loCatId="list" qsTypeId="urn:microsoft.com/office/officeart/2005/8/quickstyle/simple2" qsCatId="simple" csTypeId="urn:microsoft.com/office/officeart/2005/8/colors/accent6_2" csCatId="accent6"/>
      <dgm:spPr/>
      <dgm:t>
        <a:bodyPr/>
        <a:lstStyle/>
        <a:p>
          <a:endParaRPr lang="en-US"/>
        </a:p>
      </dgm:t>
    </dgm:pt>
    <dgm:pt modelId="{11CB60DB-6928-4311-B6BE-A99B5E449EC0}">
      <dgm:prSet/>
      <dgm:spPr/>
      <dgm:t>
        <a:bodyPr/>
        <a:lstStyle/>
        <a:p>
          <a:r>
            <a:rPr lang="en-US" dirty="0"/>
            <a:t>Med room audits (nursing or pharmacy)</a:t>
          </a:r>
        </a:p>
      </dgm:t>
    </dgm:pt>
    <dgm:pt modelId="{06AB1D45-4C25-4270-8ADA-CE15B1BE5107}" type="parTrans" cxnId="{14C45829-D2EC-4C59-8B3F-12BC4C1F93DF}">
      <dgm:prSet/>
      <dgm:spPr/>
      <dgm:t>
        <a:bodyPr/>
        <a:lstStyle/>
        <a:p>
          <a:endParaRPr lang="en-US"/>
        </a:p>
      </dgm:t>
    </dgm:pt>
    <dgm:pt modelId="{3E269B9F-3439-4B00-8648-DB98F44B9200}" type="sibTrans" cxnId="{14C45829-D2EC-4C59-8B3F-12BC4C1F93DF}">
      <dgm:prSet/>
      <dgm:spPr/>
      <dgm:t>
        <a:bodyPr/>
        <a:lstStyle/>
        <a:p>
          <a:endParaRPr lang="en-US"/>
        </a:p>
      </dgm:t>
    </dgm:pt>
    <dgm:pt modelId="{F96CBE33-36AA-4B87-8FD7-2E030BBD6BD6}">
      <dgm:prSet/>
      <dgm:spPr/>
      <dgm:t>
        <a:bodyPr/>
        <a:lstStyle/>
        <a:p>
          <a:r>
            <a:rPr lang="en-US" dirty="0"/>
            <a:t>Med cart audits (nursing or pharmacy)</a:t>
          </a:r>
        </a:p>
      </dgm:t>
    </dgm:pt>
    <dgm:pt modelId="{431E9EBD-B52D-4529-90E2-68A768C582E7}" type="parTrans" cxnId="{E581B915-0E93-40F1-9774-E6785420F657}">
      <dgm:prSet/>
      <dgm:spPr/>
      <dgm:t>
        <a:bodyPr/>
        <a:lstStyle/>
        <a:p>
          <a:endParaRPr lang="en-US"/>
        </a:p>
      </dgm:t>
    </dgm:pt>
    <dgm:pt modelId="{339B1E0A-BFA9-448C-B430-4657A28C4909}" type="sibTrans" cxnId="{E581B915-0E93-40F1-9774-E6785420F657}">
      <dgm:prSet/>
      <dgm:spPr/>
      <dgm:t>
        <a:bodyPr/>
        <a:lstStyle/>
        <a:p>
          <a:endParaRPr lang="en-US"/>
        </a:p>
      </dgm:t>
    </dgm:pt>
    <dgm:pt modelId="{723CAEE8-AD1F-40DE-9CF8-63B0FFA31357}">
      <dgm:prSet/>
      <dgm:spPr/>
      <dgm:t>
        <a:bodyPr/>
        <a:lstStyle/>
        <a:p>
          <a:r>
            <a:rPr lang="en-US" dirty="0"/>
            <a:t>Med pass observations for compliance with F 761 components</a:t>
          </a:r>
        </a:p>
      </dgm:t>
    </dgm:pt>
    <dgm:pt modelId="{0911BB71-9887-47CC-AA0B-1C42E2AFE066}" type="parTrans" cxnId="{5919A857-9BF4-4B75-84E5-FC1CC4382B76}">
      <dgm:prSet/>
      <dgm:spPr/>
      <dgm:t>
        <a:bodyPr/>
        <a:lstStyle/>
        <a:p>
          <a:endParaRPr lang="en-US"/>
        </a:p>
      </dgm:t>
    </dgm:pt>
    <dgm:pt modelId="{BA572815-26CC-46EE-BBF4-FF02374A47B9}" type="sibTrans" cxnId="{5919A857-9BF4-4B75-84E5-FC1CC4382B76}">
      <dgm:prSet/>
      <dgm:spPr/>
      <dgm:t>
        <a:bodyPr/>
        <a:lstStyle/>
        <a:p>
          <a:endParaRPr lang="en-US"/>
        </a:p>
      </dgm:t>
    </dgm:pt>
    <dgm:pt modelId="{79FCC8C7-A5CE-4097-890D-596069C3A46F}">
      <dgm:prSet/>
      <dgm:spPr/>
      <dgm:t>
        <a:bodyPr/>
        <a:lstStyle/>
        <a:p>
          <a:r>
            <a:rPr lang="en-US" dirty="0"/>
            <a:t>Spot check multi-use medications for labeling/dating when opened</a:t>
          </a:r>
        </a:p>
      </dgm:t>
    </dgm:pt>
    <dgm:pt modelId="{72333C02-B04D-48BA-B8BB-709FD5C52492}" type="parTrans" cxnId="{0773E701-16D4-4175-9919-8970D68534FC}">
      <dgm:prSet/>
      <dgm:spPr/>
      <dgm:t>
        <a:bodyPr/>
        <a:lstStyle/>
        <a:p>
          <a:endParaRPr lang="en-US"/>
        </a:p>
      </dgm:t>
    </dgm:pt>
    <dgm:pt modelId="{9BF73AFA-F86A-4BFF-B84A-93EF21D48BBD}" type="sibTrans" cxnId="{0773E701-16D4-4175-9919-8970D68534FC}">
      <dgm:prSet/>
      <dgm:spPr/>
      <dgm:t>
        <a:bodyPr/>
        <a:lstStyle/>
        <a:p>
          <a:endParaRPr lang="en-US"/>
        </a:p>
      </dgm:t>
    </dgm:pt>
    <dgm:pt modelId="{98CFF527-4B34-44C4-A184-E72915DDB11C}">
      <dgm:prSet/>
      <dgm:spPr/>
      <dgm:t>
        <a:bodyPr/>
        <a:lstStyle/>
        <a:p>
          <a:r>
            <a:rPr lang="en-US" dirty="0"/>
            <a:t>Mock survey review (sister facility, contracted consultants)</a:t>
          </a:r>
        </a:p>
      </dgm:t>
    </dgm:pt>
    <dgm:pt modelId="{F4C4670A-E658-4590-A6B1-467E27F31AC6}" type="parTrans" cxnId="{C2AE7424-2BA8-45EE-BE63-2F2C1AC76379}">
      <dgm:prSet/>
      <dgm:spPr/>
      <dgm:t>
        <a:bodyPr/>
        <a:lstStyle/>
        <a:p>
          <a:endParaRPr lang="en-US"/>
        </a:p>
      </dgm:t>
    </dgm:pt>
    <dgm:pt modelId="{258CC36B-A01B-4DE9-B875-E9BAA5571A2D}" type="sibTrans" cxnId="{C2AE7424-2BA8-45EE-BE63-2F2C1AC76379}">
      <dgm:prSet/>
      <dgm:spPr/>
      <dgm:t>
        <a:bodyPr/>
        <a:lstStyle/>
        <a:p>
          <a:endParaRPr lang="en-US"/>
        </a:p>
      </dgm:t>
    </dgm:pt>
    <dgm:pt modelId="{6BD12DD6-D559-45E2-829F-4761D85D77D9}">
      <dgm:prSet/>
      <dgm:spPr/>
      <dgm:t>
        <a:bodyPr/>
        <a:lstStyle/>
        <a:p>
          <a:r>
            <a:rPr lang="en-US" dirty="0"/>
            <a:t>Review pharmacy consultant reports</a:t>
          </a:r>
        </a:p>
      </dgm:t>
    </dgm:pt>
    <dgm:pt modelId="{192ED035-FB8D-41E4-9A37-BA862679C914}" type="parTrans" cxnId="{458E813B-A569-47AD-9C08-9E968F1A13D9}">
      <dgm:prSet/>
      <dgm:spPr/>
      <dgm:t>
        <a:bodyPr/>
        <a:lstStyle/>
        <a:p>
          <a:endParaRPr lang="en-US"/>
        </a:p>
      </dgm:t>
    </dgm:pt>
    <dgm:pt modelId="{4C76A79D-4866-4F3A-9CEC-9F48801985D2}" type="sibTrans" cxnId="{458E813B-A569-47AD-9C08-9E968F1A13D9}">
      <dgm:prSet/>
      <dgm:spPr/>
      <dgm:t>
        <a:bodyPr/>
        <a:lstStyle/>
        <a:p>
          <a:endParaRPr lang="en-US"/>
        </a:p>
      </dgm:t>
    </dgm:pt>
    <dgm:pt modelId="{531E50DF-2F68-4E51-A078-DA51A8E7A8EE}">
      <dgm:prSet/>
      <dgm:spPr/>
      <dgm:t>
        <a:bodyPr/>
        <a:lstStyle/>
        <a:p>
          <a:r>
            <a:rPr lang="en-US" dirty="0"/>
            <a:t>Review nursing consultant reports</a:t>
          </a:r>
        </a:p>
      </dgm:t>
    </dgm:pt>
    <dgm:pt modelId="{068074DE-7BBA-491D-8B06-F26E4B879DD8}" type="parTrans" cxnId="{6DD838A5-E9E2-422C-854D-8D9103321915}">
      <dgm:prSet/>
      <dgm:spPr/>
      <dgm:t>
        <a:bodyPr/>
        <a:lstStyle/>
        <a:p>
          <a:endParaRPr lang="en-US"/>
        </a:p>
      </dgm:t>
    </dgm:pt>
    <dgm:pt modelId="{A5CDAF00-8BBE-4EE3-85B9-4DAEDC404011}" type="sibTrans" cxnId="{6DD838A5-E9E2-422C-854D-8D9103321915}">
      <dgm:prSet/>
      <dgm:spPr/>
      <dgm:t>
        <a:bodyPr/>
        <a:lstStyle/>
        <a:p>
          <a:endParaRPr lang="en-US"/>
        </a:p>
      </dgm:t>
    </dgm:pt>
    <dgm:pt modelId="{34D2114A-6793-4B43-BCA4-A4516F891FB4}" type="pres">
      <dgm:prSet presAssocID="{303114E2-06CC-4E85-ACF7-327BAE3E6647}" presName="diagram" presStyleCnt="0">
        <dgm:presLayoutVars>
          <dgm:dir/>
          <dgm:resizeHandles val="exact"/>
        </dgm:presLayoutVars>
      </dgm:prSet>
      <dgm:spPr/>
    </dgm:pt>
    <dgm:pt modelId="{F65C4518-8D26-4086-AC21-C3850DB6A8D8}" type="pres">
      <dgm:prSet presAssocID="{11CB60DB-6928-4311-B6BE-A99B5E449EC0}" presName="node" presStyleLbl="node1" presStyleIdx="0" presStyleCnt="7">
        <dgm:presLayoutVars>
          <dgm:bulletEnabled val="1"/>
        </dgm:presLayoutVars>
      </dgm:prSet>
      <dgm:spPr/>
    </dgm:pt>
    <dgm:pt modelId="{0BC50CBE-57D0-41D5-869A-C351D4C9FBC3}" type="pres">
      <dgm:prSet presAssocID="{3E269B9F-3439-4B00-8648-DB98F44B9200}" presName="sibTrans" presStyleCnt="0"/>
      <dgm:spPr/>
    </dgm:pt>
    <dgm:pt modelId="{FA79FF23-F7F5-45BC-B269-2908D1673364}" type="pres">
      <dgm:prSet presAssocID="{F96CBE33-36AA-4B87-8FD7-2E030BBD6BD6}" presName="node" presStyleLbl="node1" presStyleIdx="1" presStyleCnt="7">
        <dgm:presLayoutVars>
          <dgm:bulletEnabled val="1"/>
        </dgm:presLayoutVars>
      </dgm:prSet>
      <dgm:spPr/>
    </dgm:pt>
    <dgm:pt modelId="{EF717380-CD4F-4CC7-8A86-01F4F7DAA7E8}" type="pres">
      <dgm:prSet presAssocID="{339B1E0A-BFA9-448C-B430-4657A28C4909}" presName="sibTrans" presStyleCnt="0"/>
      <dgm:spPr/>
    </dgm:pt>
    <dgm:pt modelId="{614030AE-78F7-4073-BB68-5C8A82FB9D7B}" type="pres">
      <dgm:prSet presAssocID="{723CAEE8-AD1F-40DE-9CF8-63B0FFA31357}" presName="node" presStyleLbl="node1" presStyleIdx="2" presStyleCnt="7">
        <dgm:presLayoutVars>
          <dgm:bulletEnabled val="1"/>
        </dgm:presLayoutVars>
      </dgm:prSet>
      <dgm:spPr/>
    </dgm:pt>
    <dgm:pt modelId="{5E0BE7D2-28A0-4D75-8AE5-FD747EA4F806}" type="pres">
      <dgm:prSet presAssocID="{BA572815-26CC-46EE-BBF4-FF02374A47B9}" presName="sibTrans" presStyleCnt="0"/>
      <dgm:spPr/>
    </dgm:pt>
    <dgm:pt modelId="{4FA6F3F3-6862-4165-AD56-732C1F2C68DD}" type="pres">
      <dgm:prSet presAssocID="{79FCC8C7-A5CE-4097-890D-596069C3A46F}" presName="node" presStyleLbl="node1" presStyleIdx="3" presStyleCnt="7">
        <dgm:presLayoutVars>
          <dgm:bulletEnabled val="1"/>
        </dgm:presLayoutVars>
      </dgm:prSet>
      <dgm:spPr/>
    </dgm:pt>
    <dgm:pt modelId="{60734AD4-717C-431A-8F49-D0D51DEF4F18}" type="pres">
      <dgm:prSet presAssocID="{9BF73AFA-F86A-4BFF-B84A-93EF21D48BBD}" presName="sibTrans" presStyleCnt="0"/>
      <dgm:spPr/>
    </dgm:pt>
    <dgm:pt modelId="{1CFA3ACD-E806-4BD3-AA1C-C21B1ED9759A}" type="pres">
      <dgm:prSet presAssocID="{98CFF527-4B34-44C4-A184-E72915DDB11C}" presName="node" presStyleLbl="node1" presStyleIdx="4" presStyleCnt="7">
        <dgm:presLayoutVars>
          <dgm:bulletEnabled val="1"/>
        </dgm:presLayoutVars>
      </dgm:prSet>
      <dgm:spPr/>
    </dgm:pt>
    <dgm:pt modelId="{B46C07B9-450E-4DD1-BBE4-18B095469A34}" type="pres">
      <dgm:prSet presAssocID="{258CC36B-A01B-4DE9-B875-E9BAA5571A2D}" presName="sibTrans" presStyleCnt="0"/>
      <dgm:spPr/>
    </dgm:pt>
    <dgm:pt modelId="{74F6B686-DE4E-4332-97D1-5E7D3EE7A7FD}" type="pres">
      <dgm:prSet presAssocID="{6BD12DD6-D559-45E2-829F-4761D85D77D9}" presName="node" presStyleLbl="node1" presStyleIdx="5" presStyleCnt="7">
        <dgm:presLayoutVars>
          <dgm:bulletEnabled val="1"/>
        </dgm:presLayoutVars>
      </dgm:prSet>
      <dgm:spPr/>
    </dgm:pt>
    <dgm:pt modelId="{EDC97EFA-C7B5-4DE7-A7BC-6A166CD36B7B}" type="pres">
      <dgm:prSet presAssocID="{4C76A79D-4866-4F3A-9CEC-9F48801985D2}" presName="sibTrans" presStyleCnt="0"/>
      <dgm:spPr/>
    </dgm:pt>
    <dgm:pt modelId="{80932829-F370-42B6-953F-7BC73BC0B823}" type="pres">
      <dgm:prSet presAssocID="{531E50DF-2F68-4E51-A078-DA51A8E7A8EE}" presName="node" presStyleLbl="node1" presStyleIdx="6" presStyleCnt="7">
        <dgm:presLayoutVars>
          <dgm:bulletEnabled val="1"/>
        </dgm:presLayoutVars>
      </dgm:prSet>
      <dgm:spPr/>
    </dgm:pt>
  </dgm:ptLst>
  <dgm:cxnLst>
    <dgm:cxn modelId="{20C28001-BCF0-4EE6-99FF-C8DE8ED5F6DC}" type="presOf" srcId="{723CAEE8-AD1F-40DE-9CF8-63B0FFA31357}" destId="{614030AE-78F7-4073-BB68-5C8A82FB9D7B}" srcOrd="0" destOrd="0" presId="urn:microsoft.com/office/officeart/2005/8/layout/default"/>
    <dgm:cxn modelId="{0773E701-16D4-4175-9919-8970D68534FC}" srcId="{303114E2-06CC-4E85-ACF7-327BAE3E6647}" destId="{79FCC8C7-A5CE-4097-890D-596069C3A46F}" srcOrd="3" destOrd="0" parTransId="{72333C02-B04D-48BA-B8BB-709FD5C52492}" sibTransId="{9BF73AFA-F86A-4BFF-B84A-93EF21D48BBD}"/>
    <dgm:cxn modelId="{7AF06F02-D905-4BF9-AB73-BF8D40AA6AD1}" type="presOf" srcId="{303114E2-06CC-4E85-ACF7-327BAE3E6647}" destId="{34D2114A-6793-4B43-BCA4-A4516F891FB4}" srcOrd="0" destOrd="0" presId="urn:microsoft.com/office/officeart/2005/8/layout/default"/>
    <dgm:cxn modelId="{E581B915-0E93-40F1-9774-E6785420F657}" srcId="{303114E2-06CC-4E85-ACF7-327BAE3E6647}" destId="{F96CBE33-36AA-4B87-8FD7-2E030BBD6BD6}" srcOrd="1" destOrd="0" parTransId="{431E9EBD-B52D-4529-90E2-68A768C582E7}" sibTransId="{339B1E0A-BFA9-448C-B430-4657A28C4909}"/>
    <dgm:cxn modelId="{098DB019-73BA-4F22-A706-E8EDBC6A062D}" type="presOf" srcId="{79FCC8C7-A5CE-4097-890D-596069C3A46F}" destId="{4FA6F3F3-6862-4165-AD56-732C1F2C68DD}" srcOrd="0" destOrd="0" presId="urn:microsoft.com/office/officeart/2005/8/layout/default"/>
    <dgm:cxn modelId="{C2AE7424-2BA8-45EE-BE63-2F2C1AC76379}" srcId="{303114E2-06CC-4E85-ACF7-327BAE3E6647}" destId="{98CFF527-4B34-44C4-A184-E72915DDB11C}" srcOrd="4" destOrd="0" parTransId="{F4C4670A-E658-4590-A6B1-467E27F31AC6}" sibTransId="{258CC36B-A01B-4DE9-B875-E9BAA5571A2D}"/>
    <dgm:cxn modelId="{14C45829-D2EC-4C59-8B3F-12BC4C1F93DF}" srcId="{303114E2-06CC-4E85-ACF7-327BAE3E6647}" destId="{11CB60DB-6928-4311-B6BE-A99B5E449EC0}" srcOrd="0" destOrd="0" parTransId="{06AB1D45-4C25-4270-8ADA-CE15B1BE5107}" sibTransId="{3E269B9F-3439-4B00-8648-DB98F44B9200}"/>
    <dgm:cxn modelId="{458E813B-A569-47AD-9C08-9E968F1A13D9}" srcId="{303114E2-06CC-4E85-ACF7-327BAE3E6647}" destId="{6BD12DD6-D559-45E2-829F-4761D85D77D9}" srcOrd="5" destOrd="0" parTransId="{192ED035-FB8D-41E4-9A37-BA862679C914}" sibTransId="{4C76A79D-4866-4F3A-9CEC-9F48801985D2}"/>
    <dgm:cxn modelId="{7CE52960-7A82-4825-B551-45BB5B19F759}" type="presOf" srcId="{6BD12DD6-D559-45E2-829F-4761D85D77D9}" destId="{74F6B686-DE4E-4332-97D1-5E7D3EE7A7FD}" srcOrd="0" destOrd="0" presId="urn:microsoft.com/office/officeart/2005/8/layout/default"/>
    <dgm:cxn modelId="{E2BE5568-6710-4B0A-B143-0F4ADB8F45FF}" type="presOf" srcId="{531E50DF-2F68-4E51-A078-DA51A8E7A8EE}" destId="{80932829-F370-42B6-953F-7BC73BC0B823}" srcOrd="0" destOrd="0" presId="urn:microsoft.com/office/officeart/2005/8/layout/default"/>
    <dgm:cxn modelId="{5919A857-9BF4-4B75-84E5-FC1CC4382B76}" srcId="{303114E2-06CC-4E85-ACF7-327BAE3E6647}" destId="{723CAEE8-AD1F-40DE-9CF8-63B0FFA31357}" srcOrd="2" destOrd="0" parTransId="{0911BB71-9887-47CC-AA0B-1C42E2AFE066}" sibTransId="{BA572815-26CC-46EE-BBF4-FF02374A47B9}"/>
    <dgm:cxn modelId="{1A494E97-B2C2-4128-988F-35ABD59B23C8}" type="presOf" srcId="{98CFF527-4B34-44C4-A184-E72915DDB11C}" destId="{1CFA3ACD-E806-4BD3-AA1C-C21B1ED9759A}" srcOrd="0" destOrd="0" presId="urn:microsoft.com/office/officeart/2005/8/layout/default"/>
    <dgm:cxn modelId="{6DD838A5-E9E2-422C-854D-8D9103321915}" srcId="{303114E2-06CC-4E85-ACF7-327BAE3E6647}" destId="{531E50DF-2F68-4E51-A078-DA51A8E7A8EE}" srcOrd="6" destOrd="0" parTransId="{068074DE-7BBA-491D-8B06-F26E4B879DD8}" sibTransId="{A5CDAF00-8BBE-4EE3-85B9-4DAEDC404011}"/>
    <dgm:cxn modelId="{D7805BE0-C002-458E-880A-6ACB6E0DE2BE}" type="presOf" srcId="{F96CBE33-36AA-4B87-8FD7-2E030BBD6BD6}" destId="{FA79FF23-F7F5-45BC-B269-2908D1673364}" srcOrd="0" destOrd="0" presId="urn:microsoft.com/office/officeart/2005/8/layout/default"/>
    <dgm:cxn modelId="{15C531FA-5F56-4452-9322-BBB60C4FE7EE}" type="presOf" srcId="{11CB60DB-6928-4311-B6BE-A99B5E449EC0}" destId="{F65C4518-8D26-4086-AC21-C3850DB6A8D8}" srcOrd="0" destOrd="0" presId="urn:microsoft.com/office/officeart/2005/8/layout/default"/>
    <dgm:cxn modelId="{2E8968B6-9118-4876-ABD2-85737FB3B446}" type="presParOf" srcId="{34D2114A-6793-4B43-BCA4-A4516F891FB4}" destId="{F65C4518-8D26-4086-AC21-C3850DB6A8D8}" srcOrd="0" destOrd="0" presId="urn:microsoft.com/office/officeart/2005/8/layout/default"/>
    <dgm:cxn modelId="{470C5071-2252-49DC-B91F-2AD896FEDCA3}" type="presParOf" srcId="{34D2114A-6793-4B43-BCA4-A4516F891FB4}" destId="{0BC50CBE-57D0-41D5-869A-C351D4C9FBC3}" srcOrd="1" destOrd="0" presId="urn:microsoft.com/office/officeart/2005/8/layout/default"/>
    <dgm:cxn modelId="{21B8BE9B-5FB2-4124-9731-23BBA52756E0}" type="presParOf" srcId="{34D2114A-6793-4B43-BCA4-A4516F891FB4}" destId="{FA79FF23-F7F5-45BC-B269-2908D1673364}" srcOrd="2" destOrd="0" presId="urn:microsoft.com/office/officeart/2005/8/layout/default"/>
    <dgm:cxn modelId="{9AAEC102-D8B9-492D-953F-95256E83C644}" type="presParOf" srcId="{34D2114A-6793-4B43-BCA4-A4516F891FB4}" destId="{EF717380-CD4F-4CC7-8A86-01F4F7DAA7E8}" srcOrd="3" destOrd="0" presId="urn:microsoft.com/office/officeart/2005/8/layout/default"/>
    <dgm:cxn modelId="{57FF70A7-BB20-413B-9A6F-2869B2C9EF75}" type="presParOf" srcId="{34D2114A-6793-4B43-BCA4-A4516F891FB4}" destId="{614030AE-78F7-4073-BB68-5C8A82FB9D7B}" srcOrd="4" destOrd="0" presId="urn:microsoft.com/office/officeart/2005/8/layout/default"/>
    <dgm:cxn modelId="{BB6106F3-63D1-4650-893A-CBDD247DE3F7}" type="presParOf" srcId="{34D2114A-6793-4B43-BCA4-A4516F891FB4}" destId="{5E0BE7D2-28A0-4D75-8AE5-FD747EA4F806}" srcOrd="5" destOrd="0" presId="urn:microsoft.com/office/officeart/2005/8/layout/default"/>
    <dgm:cxn modelId="{49A46138-5F5D-4E30-8527-3ADC44B2DD02}" type="presParOf" srcId="{34D2114A-6793-4B43-BCA4-A4516F891FB4}" destId="{4FA6F3F3-6862-4165-AD56-732C1F2C68DD}" srcOrd="6" destOrd="0" presId="urn:microsoft.com/office/officeart/2005/8/layout/default"/>
    <dgm:cxn modelId="{A3E49D1E-A780-4A5A-9639-B38E26C28FC0}" type="presParOf" srcId="{34D2114A-6793-4B43-BCA4-A4516F891FB4}" destId="{60734AD4-717C-431A-8F49-D0D51DEF4F18}" srcOrd="7" destOrd="0" presId="urn:microsoft.com/office/officeart/2005/8/layout/default"/>
    <dgm:cxn modelId="{04D1E49C-BB1E-46BB-A4E6-251AEFBFF888}" type="presParOf" srcId="{34D2114A-6793-4B43-BCA4-A4516F891FB4}" destId="{1CFA3ACD-E806-4BD3-AA1C-C21B1ED9759A}" srcOrd="8" destOrd="0" presId="urn:microsoft.com/office/officeart/2005/8/layout/default"/>
    <dgm:cxn modelId="{F8DF4475-C888-4359-B6C8-AF71DACDFF3D}" type="presParOf" srcId="{34D2114A-6793-4B43-BCA4-A4516F891FB4}" destId="{B46C07B9-450E-4DD1-BBE4-18B095469A34}" srcOrd="9" destOrd="0" presId="urn:microsoft.com/office/officeart/2005/8/layout/default"/>
    <dgm:cxn modelId="{B8FE75EF-394A-49FC-BABC-1A5CAD13B341}" type="presParOf" srcId="{34D2114A-6793-4B43-BCA4-A4516F891FB4}" destId="{74F6B686-DE4E-4332-97D1-5E7D3EE7A7FD}" srcOrd="10" destOrd="0" presId="urn:microsoft.com/office/officeart/2005/8/layout/default"/>
    <dgm:cxn modelId="{C87BB2F8-D4A0-45AF-8A7E-15B4CF8E7780}" type="presParOf" srcId="{34D2114A-6793-4B43-BCA4-A4516F891FB4}" destId="{EDC97EFA-C7B5-4DE7-A7BC-6A166CD36B7B}" srcOrd="11" destOrd="0" presId="urn:microsoft.com/office/officeart/2005/8/layout/default"/>
    <dgm:cxn modelId="{8895596D-2592-4B9F-974E-1AAE4B49FC95}" type="presParOf" srcId="{34D2114A-6793-4B43-BCA4-A4516F891FB4}" destId="{80932829-F370-42B6-953F-7BC73BC0B823}"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72DA1-7550-486A-BE9A-C0FE179D7840}">
      <dsp:nvSpPr>
        <dsp:cNvPr id="0" name=""/>
        <dsp:cNvSpPr/>
      </dsp:nvSpPr>
      <dsp:spPr>
        <a:xfrm>
          <a:off x="0" y="1805"/>
          <a:ext cx="10515600" cy="91531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7CF23A-11B6-468F-A49F-D8140E9EB364}">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74E5FB-79EE-477C-A0AE-BAE8066E1D43}">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Identify current citation trends and high-risk focus areas</a:t>
          </a:r>
        </a:p>
      </dsp:txBody>
      <dsp:txXfrm>
        <a:off x="1057183" y="1805"/>
        <a:ext cx="9458416" cy="915310"/>
      </dsp:txXfrm>
    </dsp:sp>
    <dsp:sp modelId="{142917CB-5D58-4017-8FA4-A7CF1EBF5CEC}">
      <dsp:nvSpPr>
        <dsp:cNvPr id="0" name=""/>
        <dsp:cNvSpPr/>
      </dsp:nvSpPr>
      <dsp:spPr>
        <a:xfrm>
          <a:off x="0" y="1145944"/>
          <a:ext cx="10515600" cy="91531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4115D8-8AE9-4362-889F-0693B74767A7}">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A32570-F838-4B44-96D6-E17669149D4D}">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Recognize the most frequently citated deficiencies at the state and federal level</a:t>
          </a:r>
        </a:p>
      </dsp:txBody>
      <dsp:txXfrm>
        <a:off x="1057183" y="1145944"/>
        <a:ext cx="9458416" cy="915310"/>
      </dsp:txXfrm>
    </dsp:sp>
    <dsp:sp modelId="{917E99B7-431C-4265-816A-DA390F62EFB6}">
      <dsp:nvSpPr>
        <dsp:cNvPr id="0" name=""/>
        <dsp:cNvSpPr/>
      </dsp:nvSpPr>
      <dsp:spPr>
        <a:xfrm>
          <a:off x="0" y="2290082"/>
          <a:ext cx="10515600" cy="91531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96869A-22E4-4560-BBBA-AD1FEB3D990C}">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53869B-B881-4E34-BEFE-D446D434C96E}">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Explore proactive strategies for survey preparedness and compliance success</a:t>
          </a:r>
        </a:p>
      </dsp:txBody>
      <dsp:txXfrm>
        <a:off x="1057183" y="2290082"/>
        <a:ext cx="9458416" cy="915310"/>
      </dsp:txXfrm>
    </dsp:sp>
    <dsp:sp modelId="{3B754ECB-4ADC-45B6-8A8F-62D8F7B47151}">
      <dsp:nvSpPr>
        <dsp:cNvPr id="0" name=""/>
        <dsp:cNvSpPr/>
      </dsp:nvSpPr>
      <dsp:spPr>
        <a:xfrm>
          <a:off x="0" y="3434221"/>
          <a:ext cx="10515600" cy="91531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3C6D58-CE52-4915-8D0C-5DB684FE6E33}">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0B640A-11F4-4A22-8C1F-0B92A107769A}">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Learn practical tips to strengthen staff readiness and QAPI integration</a:t>
          </a:r>
        </a:p>
      </dsp:txBody>
      <dsp:txXfrm>
        <a:off x="1057183" y="3434221"/>
        <a:ext cx="9458416" cy="91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84407-711D-4DBE-986D-531C27024AB2}">
      <dsp:nvSpPr>
        <dsp:cNvPr id="0" name=""/>
        <dsp:cNvSpPr/>
      </dsp:nvSpPr>
      <dsp:spPr>
        <a:xfrm>
          <a:off x="0" y="49509"/>
          <a:ext cx="9641840" cy="3837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F 880 – Infection Prevention &amp; Control</a:t>
          </a:r>
        </a:p>
      </dsp:txBody>
      <dsp:txXfrm>
        <a:off x="18734" y="68243"/>
        <a:ext cx="9604372" cy="346292"/>
      </dsp:txXfrm>
    </dsp:sp>
    <dsp:sp modelId="{7657751B-D1D4-4BD4-8493-6E139A11F878}">
      <dsp:nvSpPr>
        <dsp:cNvPr id="0" name=""/>
        <dsp:cNvSpPr/>
      </dsp:nvSpPr>
      <dsp:spPr>
        <a:xfrm>
          <a:off x="0" y="479349"/>
          <a:ext cx="9641840" cy="3837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F684 – Quality of Care</a:t>
          </a:r>
        </a:p>
      </dsp:txBody>
      <dsp:txXfrm>
        <a:off x="18734" y="498083"/>
        <a:ext cx="9604372" cy="346292"/>
      </dsp:txXfrm>
    </dsp:sp>
    <dsp:sp modelId="{C9906E8A-01AA-4CCB-8FA1-47996865056C}">
      <dsp:nvSpPr>
        <dsp:cNvPr id="0" name=""/>
        <dsp:cNvSpPr/>
      </dsp:nvSpPr>
      <dsp:spPr>
        <a:xfrm>
          <a:off x="0" y="909189"/>
          <a:ext cx="9641840" cy="3837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F689 – Free of Accident/Hazards/Supervision/Devices</a:t>
          </a:r>
        </a:p>
      </dsp:txBody>
      <dsp:txXfrm>
        <a:off x="18734" y="927923"/>
        <a:ext cx="9604372" cy="346292"/>
      </dsp:txXfrm>
    </dsp:sp>
    <dsp:sp modelId="{B0C585B9-4931-48FA-A8FF-5CA54053F447}">
      <dsp:nvSpPr>
        <dsp:cNvPr id="0" name=""/>
        <dsp:cNvSpPr/>
      </dsp:nvSpPr>
      <dsp:spPr>
        <a:xfrm>
          <a:off x="0" y="1339029"/>
          <a:ext cx="9641840" cy="3837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F812 – Food Procurement, Store/Prepare/Serve Sanitary</a:t>
          </a:r>
        </a:p>
      </dsp:txBody>
      <dsp:txXfrm>
        <a:off x="18734" y="1357763"/>
        <a:ext cx="9604372" cy="346292"/>
      </dsp:txXfrm>
    </dsp:sp>
    <dsp:sp modelId="{6D14E23A-74BC-4BD9-8A2D-A198BFFAB151}">
      <dsp:nvSpPr>
        <dsp:cNvPr id="0" name=""/>
        <dsp:cNvSpPr/>
      </dsp:nvSpPr>
      <dsp:spPr>
        <a:xfrm>
          <a:off x="0" y="1768869"/>
          <a:ext cx="9641840" cy="3837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F 761 – Label/Store Drugs &amp; Biologicals</a:t>
          </a:r>
        </a:p>
      </dsp:txBody>
      <dsp:txXfrm>
        <a:off x="18734" y="1787603"/>
        <a:ext cx="9604372" cy="346292"/>
      </dsp:txXfrm>
    </dsp:sp>
    <dsp:sp modelId="{66D66086-F862-499E-ADA0-56DA6A369F26}">
      <dsp:nvSpPr>
        <dsp:cNvPr id="0" name=""/>
        <dsp:cNvSpPr/>
      </dsp:nvSpPr>
      <dsp:spPr>
        <a:xfrm>
          <a:off x="0" y="2198709"/>
          <a:ext cx="9641840" cy="3837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F677 – ADL Care Provided for Dependent Residents</a:t>
          </a:r>
        </a:p>
      </dsp:txBody>
      <dsp:txXfrm>
        <a:off x="18734" y="2217443"/>
        <a:ext cx="9604372" cy="346292"/>
      </dsp:txXfrm>
    </dsp:sp>
    <dsp:sp modelId="{21562AAC-996C-4554-B7EB-44F6464D0EFB}">
      <dsp:nvSpPr>
        <dsp:cNvPr id="0" name=""/>
        <dsp:cNvSpPr/>
      </dsp:nvSpPr>
      <dsp:spPr>
        <a:xfrm>
          <a:off x="0" y="2628549"/>
          <a:ext cx="9641840" cy="3837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F755 – Pharmacy Services/Procedures/Pharmacist/Records</a:t>
          </a:r>
        </a:p>
      </dsp:txBody>
      <dsp:txXfrm>
        <a:off x="18734" y="2647283"/>
        <a:ext cx="9604372" cy="346292"/>
      </dsp:txXfrm>
    </dsp:sp>
    <dsp:sp modelId="{82D94EC2-496E-4624-8543-4E33F325BEB4}">
      <dsp:nvSpPr>
        <dsp:cNvPr id="0" name=""/>
        <dsp:cNvSpPr/>
      </dsp:nvSpPr>
      <dsp:spPr>
        <a:xfrm>
          <a:off x="0" y="3058389"/>
          <a:ext cx="9641840" cy="3837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kern="1200" dirty="0"/>
            <a:t>F695 – Respiratory/Tracheostomy Care and Suctioning</a:t>
          </a:r>
        </a:p>
      </dsp:txBody>
      <dsp:txXfrm>
        <a:off x="18734" y="3077123"/>
        <a:ext cx="9604372" cy="346292"/>
      </dsp:txXfrm>
    </dsp:sp>
    <dsp:sp modelId="{B63E9A6F-72A5-4C59-B228-97355633AFD0}">
      <dsp:nvSpPr>
        <dsp:cNvPr id="0" name=""/>
        <dsp:cNvSpPr/>
      </dsp:nvSpPr>
      <dsp:spPr>
        <a:xfrm>
          <a:off x="0" y="3488229"/>
          <a:ext cx="9641840" cy="3837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F842 – Resident Records – Identifiable Information</a:t>
          </a:r>
        </a:p>
      </dsp:txBody>
      <dsp:txXfrm>
        <a:off x="18734" y="3506963"/>
        <a:ext cx="9604372" cy="346292"/>
      </dsp:txXfrm>
    </dsp:sp>
    <dsp:sp modelId="{6DEB6E7E-F406-4DBB-8DE6-DD262F0A3D5E}">
      <dsp:nvSpPr>
        <dsp:cNvPr id="0" name=""/>
        <dsp:cNvSpPr/>
      </dsp:nvSpPr>
      <dsp:spPr>
        <a:xfrm>
          <a:off x="0" y="3918069"/>
          <a:ext cx="9641840" cy="3837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F686 – Treatment/Services to Prevent/Heal Pressure Ulcers</a:t>
          </a:r>
        </a:p>
      </dsp:txBody>
      <dsp:txXfrm>
        <a:off x="18734" y="3936803"/>
        <a:ext cx="9604372"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C4518-8D26-4086-AC21-C3850DB6A8D8}">
      <dsp:nvSpPr>
        <dsp:cNvPr id="0" name=""/>
        <dsp:cNvSpPr/>
      </dsp:nvSpPr>
      <dsp:spPr>
        <a:xfrm>
          <a:off x="3080" y="587032"/>
          <a:ext cx="2444055" cy="1466433"/>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Med room audits (nursing or pharmacy)</a:t>
          </a:r>
        </a:p>
      </dsp:txBody>
      <dsp:txXfrm>
        <a:off x="3080" y="587032"/>
        <a:ext cx="2444055" cy="1466433"/>
      </dsp:txXfrm>
    </dsp:sp>
    <dsp:sp modelId="{FA79FF23-F7F5-45BC-B269-2908D1673364}">
      <dsp:nvSpPr>
        <dsp:cNvPr id="0" name=""/>
        <dsp:cNvSpPr/>
      </dsp:nvSpPr>
      <dsp:spPr>
        <a:xfrm>
          <a:off x="2691541" y="587032"/>
          <a:ext cx="2444055" cy="1466433"/>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Med cart audits (nursing or pharmacy)</a:t>
          </a:r>
        </a:p>
      </dsp:txBody>
      <dsp:txXfrm>
        <a:off x="2691541" y="587032"/>
        <a:ext cx="2444055" cy="1466433"/>
      </dsp:txXfrm>
    </dsp:sp>
    <dsp:sp modelId="{614030AE-78F7-4073-BB68-5C8A82FB9D7B}">
      <dsp:nvSpPr>
        <dsp:cNvPr id="0" name=""/>
        <dsp:cNvSpPr/>
      </dsp:nvSpPr>
      <dsp:spPr>
        <a:xfrm>
          <a:off x="5380002" y="587032"/>
          <a:ext cx="2444055" cy="1466433"/>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Med pass observations for compliance with F 761 components</a:t>
          </a:r>
        </a:p>
      </dsp:txBody>
      <dsp:txXfrm>
        <a:off x="5380002" y="587032"/>
        <a:ext cx="2444055" cy="1466433"/>
      </dsp:txXfrm>
    </dsp:sp>
    <dsp:sp modelId="{4FA6F3F3-6862-4165-AD56-732C1F2C68DD}">
      <dsp:nvSpPr>
        <dsp:cNvPr id="0" name=""/>
        <dsp:cNvSpPr/>
      </dsp:nvSpPr>
      <dsp:spPr>
        <a:xfrm>
          <a:off x="8068463" y="587032"/>
          <a:ext cx="2444055" cy="1466433"/>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Spot check multi-use medications for labeling/dating when opened</a:t>
          </a:r>
        </a:p>
      </dsp:txBody>
      <dsp:txXfrm>
        <a:off x="8068463" y="587032"/>
        <a:ext cx="2444055" cy="1466433"/>
      </dsp:txXfrm>
    </dsp:sp>
    <dsp:sp modelId="{1CFA3ACD-E806-4BD3-AA1C-C21B1ED9759A}">
      <dsp:nvSpPr>
        <dsp:cNvPr id="0" name=""/>
        <dsp:cNvSpPr/>
      </dsp:nvSpPr>
      <dsp:spPr>
        <a:xfrm>
          <a:off x="1347311" y="2297871"/>
          <a:ext cx="2444055" cy="1466433"/>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Mock survey review (sister facility, contracted consultants)</a:t>
          </a:r>
        </a:p>
      </dsp:txBody>
      <dsp:txXfrm>
        <a:off x="1347311" y="2297871"/>
        <a:ext cx="2444055" cy="1466433"/>
      </dsp:txXfrm>
    </dsp:sp>
    <dsp:sp modelId="{74F6B686-DE4E-4332-97D1-5E7D3EE7A7FD}">
      <dsp:nvSpPr>
        <dsp:cNvPr id="0" name=""/>
        <dsp:cNvSpPr/>
      </dsp:nvSpPr>
      <dsp:spPr>
        <a:xfrm>
          <a:off x="4035772" y="2297871"/>
          <a:ext cx="2444055" cy="1466433"/>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Review pharmacy consultant reports</a:t>
          </a:r>
        </a:p>
      </dsp:txBody>
      <dsp:txXfrm>
        <a:off x="4035772" y="2297871"/>
        <a:ext cx="2444055" cy="1466433"/>
      </dsp:txXfrm>
    </dsp:sp>
    <dsp:sp modelId="{80932829-F370-42B6-953F-7BC73BC0B823}">
      <dsp:nvSpPr>
        <dsp:cNvPr id="0" name=""/>
        <dsp:cNvSpPr/>
      </dsp:nvSpPr>
      <dsp:spPr>
        <a:xfrm>
          <a:off x="6724233" y="2297871"/>
          <a:ext cx="2444055" cy="1466433"/>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Review nursing consultant reports</a:t>
          </a:r>
        </a:p>
      </dsp:txBody>
      <dsp:txXfrm>
        <a:off x="6724233" y="2297871"/>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010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A40B5A3-31BE-4149-89B6-DFD5E8D268EC}" type="datetimeFigureOut">
              <a:rPr lang="en-US" smtClean="0"/>
              <a:t>8/26/2025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25195FA-7636-415E-8EE2-66EE18E893C7}" type="slidenum">
              <a:rPr lang="en-US" smtClean="0"/>
              <a:t>‹#›</a:t>
            </a:fld>
            <a:endParaRPr lang="en-US" dirty="0"/>
          </a:p>
        </p:txBody>
      </p:sp>
    </p:spTree>
    <p:extLst>
      <p:ext uri="{BB962C8B-B14F-4D97-AF65-F5344CB8AC3E}">
        <p14:creationId xmlns:p14="http://schemas.microsoft.com/office/powerpoint/2010/main" val="98878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472AB-1E16-13C9-3938-628903E1DB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4181EE-DA32-54E7-5705-7339E19F6B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8D630C-09ED-357A-F6DB-D76861154976}"/>
              </a:ext>
            </a:extLst>
          </p:cNvPr>
          <p:cNvSpPr>
            <a:spLocks noGrp="1"/>
          </p:cNvSpPr>
          <p:nvPr>
            <p:ph type="body" idx="1"/>
          </p:nvPr>
        </p:nvSpPr>
        <p:spPr/>
        <p:txBody>
          <a:bodyPr/>
          <a:lstStyle/>
          <a:p>
            <a:r>
              <a:rPr lang="en-US" b="1" dirty="0"/>
              <a:t>[Definition of TQS]:</a:t>
            </a:r>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BC11A542-1E49-245D-8FBA-8F916F0C2424}"/>
              </a:ext>
            </a:extLst>
          </p:cNvPr>
          <p:cNvSpPr>
            <a:spLocks noGrp="1"/>
          </p:cNvSpPr>
          <p:nvPr>
            <p:ph type="sldNum" sz="quarter" idx="5"/>
          </p:nvPr>
        </p:nvSpPr>
        <p:spPr/>
        <p:txBody>
          <a:bodyPr/>
          <a:lstStyle/>
          <a:p>
            <a:fld id="{60B2A1AC-86CB-478F-9F23-CDDB5BCE5608}" type="slidenum">
              <a:rPr lang="en-US" smtClean="0"/>
              <a:t>2</a:t>
            </a:fld>
            <a:endParaRPr lang="en-US" dirty="0"/>
          </a:p>
        </p:txBody>
      </p:sp>
    </p:spTree>
    <p:extLst>
      <p:ext uri="{BB962C8B-B14F-4D97-AF65-F5344CB8AC3E}">
        <p14:creationId xmlns:p14="http://schemas.microsoft.com/office/powerpoint/2010/main" val="2357857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3E4B1-857C-516D-4BFC-F18DC5DDE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2D0746-ADB4-AA34-6F40-3DB2EF4ECF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3CA32C-0CDC-7F12-B2D9-FFF279205AB5}"/>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0AB020E7-3A7A-CE73-81C0-0A94870070A0}"/>
              </a:ext>
            </a:extLst>
          </p:cNvPr>
          <p:cNvSpPr>
            <a:spLocks noGrp="1"/>
          </p:cNvSpPr>
          <p:nvPr>
            <p:ph type="sldNum" sz="quarter" idx="5"/>
          </p:nvPr>
        </p:nvSpPr>
        <p:spPr/>
        <p:txBody>
          <a:bodyPr/>
          <a:lstStyle/>
          <a:p>
            <a:fld id="{60B2A1AC-86CB-478F-9F23-CDDB5BCE5608}" type="slidenum">
              <a:rPr lang="en-US" smtClean="0"/>
              <a:t>15</a:t>
            </a:fld>
            <a:endParaRPr lang="en-US" dirty="0"/>
          </a:p>
        </p:txBody>
      </p:sp>
    </p:spTree>
    <p:extLst>
      <p:ext uri="{BB962C8B-B14F-4D97-AF65-F5344CB8AC3E}">
        <p14:creationId xmlns:p14="http://schemas.microsoft.com/office/powerpoint/2010/main" val="3509504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DAF21-FE51-204B-B121-76117FB034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36CE8F-736B-F3E6-A591-3F58FAE8B5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B901B9-12AF-F4CB-8262-84936636F0BE}"/>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4772A3A6-FE4F-91B1-65FB-8EA81A1D4BA3}"/>
              </a:ext>
            </a:extLst>
          </p:cNvPr>
          <p:cNvSpPr>
            <a:spLocks noGrp="1"/>
          </p:cNvSpPr>
          <p:nvPr>
            <p:ph type="sldNum" sz="quarter" idx="5"/>
          </p:nvPr>
        </p:nvSpPr>
        <p:spPr/>
        <p:txBody>
          <a:bodyPr/>
          <a:lstStyle/>
          <a:p>
            <a:fld id="{60B2A1AC-86CB-478F-9F23-CDDB5BCE5608}" type="slidenum">
              <a:rPr lang="en-US" smtClean="0"/>
              <a:t>16</a:t>
            </a:fld>
            <a:endParaRPr lang="en-US" dirty="0"/>
          </a:p>
        </p:txBody>
      </p:sp>
    </p:spTree>
    <p:extLst>
      <p:ext uri="{BB962C8B-B14F-4D97-AF65-F5344CB8AC3E}">
        <p14:creationId xmlns:p14="http://schemas.microsoft.com/office/powerpoint/2010/main" val="2240848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B9EBA-5486-6C29-8D9C-462789BAE4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55FE2F-6482-A8C7-0128-9BA0E129F6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ED1B21-937F-303F-839E-E34C1DD185B6}"/>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C4546BCD-E960-6A6E-1656-2F6C62A5178E}"/>
              </a:ext>
            </a:extLst>
          </p:cNvPr>
          <p:cNvSpPr>
            <a:spLocks noGrp="1"/>
          </p:cNvSpPr>
          <p:nvPr>
            <p:ph type="sldNum" sz="quarter" idx="5"/>
          </p:nvPr>
        </p:nvSpPr>
        <p:spPr/>
        <p:txBody>
          <a:bodyPr/>
          <a:lstStyle/>
          <a:p>
            <a:fld id="{60B2A1AC-86CB-478F-9F23-CDDB5BCE5608}" type="slidenum">
              <a:rPr lang="en-US" smtClean="0"/>
              <a:t>17</a:t>
            </a:fld>
            <a:endParaRPr lang="en-US" dirty="0"/>
          </a:p>
        </p:txBody>
      </p:sp>
    </p:spTree>
    <p:extLst>
      <p:ext uri="{BB962C8B-B14F-4D97-AF65-F5344CB8AC3E}">
        <p14:creationId xmlns:p14="http://schemas.microsoft.com/office/powerpoint/2010/main" val="1415340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A6FE7-8367-A581-71A9-28DC09DCD7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2C89ED-CBFA-37F0-796E-C5E858A893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355457-D7AA-47E4-5D36-E2D34423AA7F}"/>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2F947438-0D47-FA3B-EF53-7339E8718C8F}"/>
              </a:ext>
            </a:extLst>
          </p:cNvPr>
          <p:cNvSpPr>
            <a:spLocks noGrp="1"/>
          </p:cNvSpPr>
          <p:nvPr>
            <p:ph type="sldNum" sz="quarter" idx="5"/>
          </p:nvPr>
        </p:nvSpPr>
        <p:spPr/>
        <p:txBody>
          <a:bodyPr/>
          <a:lstStyle/>
          <a:p>
            <a:fld id="{60B2A1AC-86CB-478F-9F23-CDDB5BCE5608}" type="slidenum">
              <a:rPr lang="en-US" smtClean="0"/>
              <a:t>18</a:t>
            </a:fld>
            <a:endParaRPr lang="en-US" dirty="0"/>
          </a:p>
        </p:txBody>
      </p:sp>
    </p:spTree>
    <p:extLst>
      <p:ext uri="{BB962C8B-B14F-4D97-AF65-F5344CB8AC3E}">
        <p14:creationId xmlns:p14="http://schemas.microsoft.com/office/powerpoint/2010/main" val="1523452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C23DC-90EC-60C3-D507-97D9596301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921323-FDCA-C611-72D9-68F419E445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DB351E-81C4-0173-15DC-90FDF7943112}"/>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9598FFEA-6272-298B-2C9E-303CC2740F1E}"/>
              </a:ext>
            </a:extLst>
          </p:cNvPr>
          <p:cNvSpPr>
            <a:spLocks noGrp="1"/>
          </p:cNvSpPr>
          <p:nvPr>
            <p:ph type="sldNum" sz="quarter" idx="5"/>
          </p:nvPr>
        </p:nvSpPr>
        <p:spPr/>
        <p:txBody>
          <a:bodyPr/>
          <a:lstStyle/>
          <a:p>
            <a:fld id="{60B2A1AC-86CB-478F-9F23-CDDB5BCE5608}" type="slidenum">
              <a:rPr lang="en-US" smtClean="0"/>
              <a:t>19</a:t>
            </a:fld>
            <a:endParaRPr lang="en-US" dirty="0"/>
          </a:p>
        </p:txBody>
      </p:sp>
    </p:spTree>
    <p:extLst>
      <p:ext uri="{BB962C8B-B14F-4D97-AF65-F5344CB8AC3E}">
        <p14:creationId xmlns:p14="http://schemas.microsoft.com/office/powerpoint/2010/main" val="374738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B785A-839F-A121-F8F3-591D4AE13C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693F5E-C345-37B1-4E8A-787623D6CF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5FE8E9-1CFE-614C-B5B4-0F9E328B184F}"/>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22002A30-DA1D-3FB4-1F80-5C95BABEDBBC}"/>
              </a:ext>
            </a:extLst>
          </p:cNvPr>
          <p:cNvSpPr>
            <a:spLocks noGrp="1"/>
          </p:cNvSpPr>
          <p:nvPr>
            <p:ph type="sldNum" sz="quarter" idx="5"/>
          </p:nvPr>
        </p:nvSpPr>
        <p:spPr/>
        <p:txBody>
          <a:bodyPr/>
          <a:lstStyle/>
          <a:p>
            <a:fld id="{60B2A1AC-86CB-478F-9F23-CDDB5BCE5608}" type="slidenum">
              <a:rPr lang="en-US" smtClean="0"/>
              <a:t>20</a:t>
            </a:fld>
            <a:endParaRPr lang="en-US" dirty="0"/>
          </a:p>
        </p:txBody>
      </p:sp>
    </p:spTree>
    <p:extLst>
      <p:ext uri="{BB962C8B-B14F-4D97-AF65-F5344CB8AC3E}">
        <p14:creationId xmlns:p14="http://schemas.microsoft.com/office/powerpoint/2010/main" val="3869892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12B76-8CBF-D199-9EBC-EEC8F8E15F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33A478-D918-DCEA-4876-4FF8D39785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F94531-6BF6-4707-2152-B6E2C03FC000}"/>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A953B5DD-7192-2FF2-6775-10E40C7A494E}"/>
              </a:ext>
            </a:extLst>
          </p:cNvPr>
          <p:cNvSpPr>
            <a:spLocks noGrp="1"/>
          </p:cNvSpPr>
          <p:nvPr>
            <p:ph type="sldNum" sz="quarter" idx="5"/>
          </p:nvPr>
        </p:nvSpPr>
        <p:spPr/>
        <p:txBody>
          <a:bodyPr/>
          <a:lstStyle/>
          <a:p>
            <a:fld id="{60B2A1AC-86CB-478F-9F23-CDDB5BCE5608}" type="slidenum">
              <a:rPr lang="en-US" smtClean="0"/>
              <a:t>21</a:t>
            </a:fld>
            <a:endParaRPr lang="en-US" dirty="0"/>
          </a:p>
        </p:txBody>
      </p:sp>
    </p:spTree>
    <p:extLst>
      <p:ext uri="{BB962C8B-B14F-4D97-AF65-F5344CB8AC3E}">
        <p14:creationId xmlns:p14="http://schemas.microsoft.com/office/powerpoint/2010/main" val="320714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98745-BB42-9C99-5819-629C5F8C4E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2A1C69-7C35-E77C-340D-7E7B9A7EED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809074-4D6A-D1F2-75C1-924C76B12B7F}"/>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109309F6-A489-9756-15F3-53BDCCF50E48}"/>
              </a:ext>
            </a:extLst>
          </p:cNvPr>
          <p:cNvSpPr>
            <a:spLocks noGrp="1"/>
          </p:cNvSpPr>
          <p:nvPr>
            <p:ph type="sldNum" sz="quarter" idx="5"/>
          </p:nvPr>
        </p:nvSpPr>
        <p:spPr/>
        <p:txBody>
          <a:bodyPr/>
          <a:lstStyle/>
          <a:p>
            <a:fld id="{60B2A1AC-86CB-478F-9F23-CDDB5BCE5608}" type="slidenum">
              <a:rPr lang="en-US" smtClean="0"/>
              <a:t>23</a:t>
            </a:fld>
            <a:endParaRPr lang="en-US" dirty="0"/>
          </a:p>
        </p:txBody>
      </p:sp>
    </p:spTree>
    <p:extLst>
      <p:ext uri="{BB962C8B-B14F-4D97-AF65-F5344CB8AC3E}">
        <p14:creationId xmlns:p14="http://schemas.microsoft.com/office/powerpoint/2010/main" val="448305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2A0A8-72FD-D528-E9D9-CF7970597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D148EF-DD3D-400B-53D5-D9BC10EB45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4E665A-DB02-71DB-D0D2-CCB026024735}"/>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EABC75E3-CB19-EE32-72E8-5D67A7B19E80}"/>
              </a:ext>
            </a:extLst>
          </p:cNvPr>
          <p:cNvSpPr>
            <a:spLocks noGrp="1"/>
          </p:cNvSpPr>
          <p:nvPr>
            <p:ph type="sldNum" sz="quarter" idx="5"/>
          </p:nvPr>
        </p:nvSpPr>
        <p:spPr/>
        <p:txBody>
          <a:bodyPr/>
          <a:lstStyle/>
          <a:p>
            <a:fld id="{60B2A1AC-86CB-478F-9F23-CDDB5BCE5608}" type="slidenum">
              <a:rPr lang="en-US" smtClean="0"/>
              <a:t>24</a:t>
            </a:fld>
            <a:endParaRPr lang="en-US" dirty="0"/>
          </a:p>
        </p:txBody>
      </p:sp>
    </p:spTree>
    <p:extLst>
      <p:ext uri="{BB962C8B-B14F-4D97-AF65-F5344CB8AC3E}">
        <p14:creationId xmlns:p14="http://schemas.microsoft.com/office/powerpoint/2010/main" val="1905182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2FA2E-2ADE-A34D-6F98-8DB586F66B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3BF18F-BC4A-20C2-1EA9-A207A14142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772FEA-4D19-F7EC-8909-3C52E092A5FF}"/>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1AA3AB20-8D8A-FD36-4C64-AEE3DE4F0B07}"/>
              </a:ext>
            </a:extLst>
          </p:cNvPr>
          <p:cNvSpPr>
            <a:spLocks noGrp="1"/>
          </p:cNvSpPr>
          <p:nvPr>
            <p:ph type="sldNum" sz="quarter" idx="5"/>
          </p:nvPr>
        </p:nvSpPr>
        <p:spPr/>
        <p:txBody>
          <a:bodyPr/>
          <a:lstStyle/>
          <a:p>
            <a:fld id="{60B2A1AC-86CB-478F-9F23-CDDB5BCE5608}" type="slidenum">
              <a:rPr lang="en-US" smtClean="0"/>
              <a:t>25</a:t>
            </a:fld>
            <a:endParaRPr lang="en-US" dirty="0"/>
          </a:p>
        </p:txBody>
      </p:sp>
    </p:spTree>
    <p:extLst>
      <p:ext uri="{BB962C8B-B14F-4D97-AF65-F5344CB8AC3E}">
        <p14:creationId xmlns:p14="http://schemas.microsoft.com/office/powerpoint/2010/main" val="1625319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968B6-9C2B-9D7A-1112-21A431DF2F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A13A66-C78B-3869-A51A-A2960B11FF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38B62-EE06-2E20-9978-86ECED01CF2F}"/>
              </a:ext>
            </a:extLst>
          </p:cNvPr>
          <p:cNvSpPr>
            <a:spLocks noGrp="1"/>
          </p:cNvSpPr>
          <p:nvPr>
            <p:ph type="body" idx="1"/>
          </p:nvPr>
        </p:nvSpPr>
        <p:spPr/>
        <p:txBody>
          <a:bodyPr/>
          <a:lstStyle/>
          <a:p>
            <a:r>
              <a:rPr lang="en-US" b="1" dirty="0"/>
              <a:t>[Definition of TQS]:</a:t>
            </a:r>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49CD997F-567F-4E63-60ED-BDE3CE737A17}"/>
              </a:ext>
            </a:extLst>
          </p:cNvPr>
          <p:cNvSpPr>
            <a:spLocks noGrp="1"/>
          </p:cNvSpPr>
          <p:nvPr>
            <p:ph type="sldNum" sz="quarter" idx="5"/>
          </p:nvPr>
        </p:nvSpPr>
        <p:spPr/>
        <p:txBody>
          <a:bodyPr/>
          <a:lstStyle/>
          <a:p>
            <a:fld id="{60B2A1AC-86CB-478F-9F23-CDDB5BCE5608}" type="slidenum">
              <a:rPr lang="en-US" smtClean="0"/>
              <a:t>5</a:t>
            </a:fld>
            <a:endParaRPr lang="en-US" dirty="0"/>
          </a:p>
        </p:txBody>
      </p:sp>
    </p:spTree>
    <p:extLst>
      <p:ext uri="{BB962C8B-B14F-4D97-AF65-F5344CB8AC3E}">
        <p14:creationId xmlns:p14="http://schemas.microsoft.com/office/powerpoint/2010/main" val="1201223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A3D67-980D-1AAC-9EAE-E80EAF9876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FE0567-958B-167B-349B-A173668563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3C63D3-994B-C093-75F7-943DB63EF461}"/>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8B8945CA-DE83-AFD7-DC6A-5434C86D6779}"/>
              </a:ext>
            </a:extLst>
          </p:cNvPr>
          <p:cNvSpPr>
            <a:spLocks noGrp="1"/>
          </p:cNvSpPr>
          <p:nvPr>
            <p:ph type="sldNum" sz="quarter" idx="5"/>
          </p:nvPr>
        </p:nvSpPr>
        <p:spPr/>
        <p:txBody>
          <a:bodyPr/>
          <a:lstStyle/>
          <a:p>
            <a:fld id="{60B2A1AC-86CB-478F-9F23-CDDB5BCE5608}" type="slidenum">
              <a:rPr lang="en-US" smtClean="0"/>
              <a:t>26</a:t>
            </a:fld>
            <a:endParaRPr lang="en-US" dirty="0"/>
          </a:p>
        </p:txBody>
      </p:sp>
    </p:spTree>
    <p:extLst>
      <p:ext uri="{BB962C8B-B14F-4D97-AF65-F5344CB8AC3E}">
        <p14:creationId xmlns:p14="http://schemas.microsoft.com/office/powerpoint/2010/main" val="1115284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7568E-A25F-53E1-3C5B-C68B42D9EA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05B3B7-566F-7827-E870-D4B385578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F19692-15FB-51A6-02C6-F05FF1FD8BC0}"/>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D21D45DB-24CC-D9E4-641C-0D8CD22FDAC9}"/>
              </a:ext>
            </a:extLst>
          </p:cNvPr>
          <p:cNvSpPr>
            <a:spLocks noGrp="1"/>
          </p:cNvSpPr>
          <p:nvPr>
            <p:ph type="sldNum" sz="quarter" idx="5"/>
          </p:nvPr>
        </p:nvSpPr>
        <p:spPr/>
        <p:txBody>
          <a:bodyPr/>
          <a:lstStyle/>
          <a:p>
            <a:fld id="{60B2A1AC-86CB-478F-9F23-CDDB5BCE5608}" type="slidenum">
              <a:rPr lang="en-US" smtClean="0"/>
              <a:t>28</a:t>
            </a:fld>
            <a:endParaRPr lang="en-US" dirty="0"/>
          </a:p>
        </p:txBody>
      </p:sp>
    </p:spTree>
    <p:extLst>
      <p:ext uri="{BB962C8B-B14F-4D97-AF65-F5344CB8AC3E}">
        <p14:creationId xmlns:p14="http://schemas.microsoft.com/office/powerpoint/2010/main" val="2816831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53A3E-67F1-87B4-2B04-073BDEFE1D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0084EA-5F90-6B28-ACD3-56D5A4A8A1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E6D317-25E5-ACE3-9E2D-3249357978B2}"/>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65E9E0B5-CC7E-9227-6D20-AEF6694B771F}"/>
              </a:ext>
            </a:extLst>
          </p:cNvPr>
          <p:cNvSpPr>
            <a:spLocks noGrp="1"/>
          </p:cNvSpPr>
          <p:nvPr>
            <p:ph type="sldNum" sz="quarter" idx="5"/>
          </p:nvPr>
        </p:nvSpPr>
        <p:spPr/>
        <p:txBody>
          <a:bodyPr/>
          <a:lstStyle/>
          <a:p>
            <a:fld id="{60B2A1AC-86CB-478F-9F23-CDDB5BCE5608}" type="slidenum">
              <a:rPr lang="en-US" smtClean="0"/>
              <a:t>29</a:t>
            </a:fld>
            <a:endParaRPr lang="en-US" dirty="0"/>
          </a:p>
        </p:txBody>
      </p:sp>
    </p:spTree>
    <p:extLst>
      <p:ext uri="{BB962C8B-B14F-4D97-AF65-F5344CB8AC3E}">
        <p14:creationId xmlns:p14="http://schemas.microsoft.com/office/powerpoint/2010/main" val="2191369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54960-8BFB-A984-979A-6EF1A943B4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8A3E73-963D-A209-632B-2C6FDA9A37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69D8C4-8C00-FEB1-5950-139E1461ABBD}"/>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CD133B30-2191-860E-E372-25A977CFAF7A}"/>
              </a:ext>
            </a:extLst>
          </p:cNvPr>
          <p:cNvSpPr>
            <a:spLocks noGrp="1"/>
          </p:cNvSpPr>
          <p:nvPr>
            <p:ph type="sldNum" sz="quarter" idx="5"/>
          </p:nvPr>
        </p:nvSpPr>
        <p:spPr/>
        <p:txBody>
          <a:bodyPr/>
          <a:lstStyle/>
          <a:p>
            <a:fld id="{60B2A1AC-86CB-478F-9F23-CDDB5BCE5608}" type="slidenum">
              <a:rPr lang="en-US" smtClean="0"/>
              <a:t>30</a:t>
            </a:fld>
            <a:endParaRPr lang="en-US" dirty="0"/>
          </a:p>
        </p:txBody>
      </p:sp>
    </p:spTree>
    <p:extLst>
      <p:ext uri="{BB962C8B-B14F-4D97-AF65-F5344CB8AC3E}">
        <p14:creationId xmlns:p14="http://schemas.microsoft.com/office/powerpoint/2010/main" val="226173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9AC30-17D9-01E4-8809-A991CAEDDE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5412E4-0F21-F64B-D5A8-C580E0E376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D9277B-861D-C792-CD12-2B7B5159258F}"/>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6D6B7670-5B47-E5F9-11C7-939E64ACEAE9}"/>
              </a:ext>
            </a:extLst>
          </p:cNvPr>
          <p:cNvSpPr>
            <a:spLocks noGrp="1"/>
          </p:cNvSpPr>
          <p:nvPr>
            <p:ph type="sldNum" sz="quarter" idx="5"/>
          </p:nvPr>
        </p:nvSpPr>
        <p:spPr/>
        <p:txBody>
          <a:bodyPr/>
          <a:lstStyle/>
          <a:p>
            <a:fld id="{60B2A1AC-86CB-478F-9F23-CDDB5BCE5608}" type="slidenum">
              <a:rPr lang="en-US" smtClean="0"/>
              <a:t>32</a:t>
            </a:fld>
            <a:endParaRPr lang="en-US" dirty="0"/>
          </a:p>
        </p:txBody>
      </p:sp>
    </p:spTree>
    <p:extLst>
      <p:ext uri="{BB962C8B-B14F-4D97-AF65-F5344CB8AC3E}">
        <p14:creationId xmlns:p14="http://schemas.microsoft.com/office/powerpoint/2010/main" val="612387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9EF87-F900-FD7A-D8DC-5B397EEC93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8C9E49-46A6-64D2-DBA5-41BCFFFD31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97E8D5-FE14-E78E-9F63-E06EE21CF849}"/>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4BCA5FA6-0CB0-D7F5-5F17-10F45F394547}"/>
              </a:ext>
            </a:extLst>
          </p:cNvPr>
          <p:cNvSpPr>
            <a:spLocks noGrp="1"/>
          </p:cNvSpPr>
          <p:nvPr>
            <p:ph type="sldNum" sz="quarter" idx="5"/>
          </p:nvPr>
        </p:nvSpPr>
        <p:spPr/>
        <p:txBody>
          <a:bodyPr/>
          <a:lstStyle/>
          <a:p>
            <a:fld id="{60B2A1AC-86CB-478F-9F23-CDDB5BCE5608}" type="slidenum">
              <a:rPr lang="en-US" smtClean="0"/>
              <a:t>33</a:t>
            </a:fld>
            <a:endParaRPr lang="en-US" dirty="0"/>
          </a:p>
        </p:txBody>
      </p:sp>
    </p:spTree>
    <p:extLst>
      <p:ext uri="{BB962C8B-B14F-4D97-AF65-F5344CB8AC3E}">
        <p14:creationId xmlns:p14="http://schemas.microsoft.com/office/powerpoint/2010/main" val="2672239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F1A28-833F-67FF-2D98-A61C73B43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4BB7F5-428D-8712-2F4E-2A515BCE2F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61131B-C1F6-7A4B-3AC0-55F98B2B1B05}"/>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6F2FDCAC-0FB2-4708-8139-BA8987A7C38F}"/>
              </a:ext>
            </a:extLst>
          </p:cNvPr>
          <p:cNvSpPr>
            <a:spLocks noGrp="1"/>
          </p:cNvSpPr>
          <p:nvPr>
            <p:ph type="sldNum" sz="quarter" idx="5"/>
          </p:nvPr>
        </p:nvSpPr>
        <p:spPr/>
        <p:txBody>
          <a:bodyPr/>
          <a:lstStyle/>
          <a:p>
            <a:fld id="{60B2A1AC-86CB-478F-9F23-CDDB5BCE5608}" type="slidenum">
              <a:rPr lang="en-US" smtClean="0"/>
              <a:t>34</a:t>
            </a:fld>
            <a:endParaRPr lang="en-US" dirty="0"/>
          </a:p>
        </p:txBody>
      </p:sp>
    </p:spTree>
    <p:extLst>
      <p:ext uri="{BB962C8B-B14F-4D97-AF65-F5344CB8AC3E}">
        <p14:creationId xmlns:p14="http://schemas.microsoft.com/office/powerpoint/2010/main" val="3215547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79B8D-A896-3031-156F-B02143E80D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BC0676-E16A-F597-6374-757FD26C80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86B9BF-AA01-9229-4A49-3240362975AB}"/>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D1F1C3B7-94F6-A015-59CF-9CD72269316A}"/>
              </a:ext>
            </a:extLst>
          </p:cNvPr>
          <p:cNvSpPr>
            <a:spLocks noGrp="1"/>
          </p:cNvSpPr>
          <p:nvPr>
            <p:ph type="sldNum" sz="quarter" idx="5"/>
          </p:nvPr>
        </p:nvSpPr>
        <p:spPr/>
        <p:txBody>
          <a:bodyPr/>
          <a:lstStyle/>
          <a:p>
            <a:fld id="{60B2A1AC-86CB-478F-9F23-CDDB5BCE5608}" type="slidenum">
              <a:rPr lang="en-US" smtClean="0"/>
              <a:t>35</a:t>
            </a:fld>
            <a:endParaRPr lang="en-US" dirty="0"/>
          </a:p>
        </p:txBody>
      </p:sp>
    </p:spTree>
    <p:extLst>
      <p:ext uri="{BB962C8B-B14F-4D97-AF65-F5344CB8AC3E}">
        <p14:creationId xmlns:p14="http://schemas.microsoft.com/office/powerpoint/2010/main" val="936920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40546-C78F-7017-2B69-25893AC7FE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80912F-E873-410B-458D-1EDA82647B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0A94A7-D70C-90FD-B5E3-5A91168A9FB3}"/>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FE9A3966-EB37-2A08-744A-A2A01F50D63C}"/>
              </a:ext>
            </a:extLst>
          </p:cNvPr>
          <p:cNvSpPr>
            <a:spLocks noGrp="1"/>
          </p:cNvSpPr>
          <p:nvPr>
            <p:ph type="sldNum" sz="quarter" idx="5"/>
          </p:nvPr>
        </p:nvSpPr>
        <p:spPr/>
        <p:txBody>
          <a:bodyPr/>
          <a:lstStyle/>
          <a:p>
            <a:fld id="{60B2A1AC-86CB-478F-9F23-CDDB5BCE5608}" type="slidenum">
              <a:rPr lang="en-US" smtClean="0"/>
              <a:t>36</a:t>
            </a:fld>
            <a:endParaRPr lang="en-US" dirty="0"/>
          </a:p>
        </p:txBody>
      </p:sp>
    </p:spTree>
    <p:extLst>
      <p:ext uri="{BB962C8B-B14F-4D97-AF65-F5344CB8AC3E}">
        <p14:creationId xmlns:p14="http://schemas.microsoft.com/office/powerpoint/2010/main" val="12141291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C7A6C-EF95-DE29-F858-1F5417E582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B14832-0285-14AA-BCF0-0F323814EF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07AB1F-2CB4-F38A-4A58-7BC5E8028FA0}"/>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83E736BE-96E2-6F48-9BED-8F36EE5D379B}"/>
              </a:ext>
            </a:extLst>
          </p:cNvPr>
          <p:cNvSpPr>
            <a:spLocks noGrp="1"/>
          </p:cNvSpPr>
          <p:nvPr>
            <p:ph type="sldNum" sz="quarter" idx="5"/>
          </p:nvPr>
        </p:nvSpPr>
        <p:spPr/>
        <p:txBody>
          <a:bodyPr/>
          <a:lstStyle/>
          <a:p>
            <a:fld id="{60B2A1AC-86CB-478F-9F23-CDDB5BCE5608}" type="slidenum">
              <a:rPr lang="en-US" smtClean="0"/>
              <a:t>38</a:t>
            </a:fld>
            <a:endParaRPr lang="en-US" dirty="0"/>
          </a:p>
        </p:txBody>
      </p:sp>
    </p:spTree>
    <p:extLst>
      <p:ext uri="{BB962C8B-B14F-4D97-AF65-F5344CB8AC3E}">
        <p14:creationId xmlns:p14="http://schemas.microsoft.com/office/powerpoint/2010/main" val="1655922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16979-645E-98F2-5C6F-2A8863079A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3EBC2F-7E42-7C87-729E-C3A8BFEC08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1E18CC-4AD8-A0AC-E356-84B9C5596AC3}"/>
              </a:ext>
            </a:extLst>
          </p:cNvPr>
          <p:cNvSpPr>
            <a:spLocks noGrp="1"/>
          </p:cNvSpPr>
          <p:nvPr>
            <p:ph type="body" idx="1"/>
          </p:nvPr>
        </p:nvSpPr>
        <p:spPr/>
        <p:txBody>
          <a:bodyPr/>
          <a:lstStyle/>
          <a:p>
            <a:r>
              <a:rPr lang="en-US" b="1" dirty="0"/>
              <a:t>[Definition of TQS]:</a:t>
            </a:r>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76D7EC2C-FA90-1918-9376-8DB53C733E49}"/>
              </a:ext>
            </a:extLst>
          </p:cNvPr>
          <p:cNvSpPr>
            <a:spLocks noGrp="1"/>
          </p:cNvSpPr>
          <p:nvPr>
            <p:ph type="sldNum" sz="quarter" idx="5"/>
          </p:nvPr>
        </p:nvSpPr>
        <p:spPr/>
        <p:txBody>
          <a:bodyPr/>
          <a:lstStyle/>
          <a:p>
            <a:fld id="{60B2A1AC-86CB-478F-9F23-CDDB5BCE5608}" type="slidenum">
              <a:rPr lang="en-US" smtClean="0"/>
              <a:t>6</a:t>
            </a:fld>
            <a:endParaRPr lang="en-US" dirty="0"/>
          </a:p>
        </p:txBody>
      </p:sp>
    </p:spTree>
    <p:extLst>
      <p:ext uri="{BB962C8B-B14F-4D97-AF65-F5344CB8AC3E}">
        <p14:creationId xmlns:p14="http://schemas.microsoft.com/office/powerpoint/2010/main" val="1558894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BE7A2-6FA0-3AC0-6E93-9E6BE97ACD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7F43FC-38EF-C3EC-927F-290762CC81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FA8BDD-7AFB-954B-C93F-85119732E37D}"/>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DC65145D-1862-59C3-C829-CAF784B46C53}"/>
              </a:ext>
            </a:extLst>
          </p:cNvPr>
          <p:cNvSpPr>
            <a:spLocks noGrp="1"/>
          </p:cNvSpPr>
          <p:nvPr>
            <p:ph type="sldNum" sz="quarter" idx="5"/>
          </p:nvPr>
        </p:nvSpPr>
        <p:spPr/>
        <p:txBody>
          <a:bodyPr/>
          <a:lstStyle/>
          <a:p>
            <a:fld id="{60B2A1AC-86CB-478F-9F23-CDDB5BCE5608}" type="slidenum">
              <a:rPr lang="en-US" smtClean="0"/>
              <a:t>39</a:t>
            </a:fld>
            <a:endParaRPr lang="en-US" dirty="0"/>
          </a:p>
        </p:txBody>
      </p:sp>
    </p:spTree>
    <p:extLst>
      <p:ext uri="{BB962C8B-B14F-4D97-AF65-F5344CB8AC3E}">
        <p14:creationId xmlns:p14="http://schemas.microsoft.com/office/powerpoint/2010/main" val="635534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B81B2-BF18-112D-1D6C-ABBA6ED34B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45C0A-C0AA-277A-B6F3-2BE2EF8220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074665-0D66-043B-A711-514F10177B1A}"/>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2E2E85CF-1A5C-E275-4B1A-05BBB64BDC0D}"/>
              </a:ext>
            </a:extLst>
          </p:cNvPr>
          <p:cNvSpPr>
            <a:spLocks noGrp="1"/>
          </p:cNvSpPr>
          <p:nvPr>
            <p:ph type="sldNum" sz="quarter" idx="5"/>
          </p:nvPr>
        </p:nvSpPr>
        <p:spPr/>
        <p:txBody>
          <a:bodyPr/>
          <a:lstStyle/>
          <a:p>
            <a:fld id="{60B2A1AC-86CB-478F-9F23-CDDB5BCE5608}" type="slidenum">
              <a:rPr lang="en-US" smtClean="0"/>
              <a:t>40</a:t>
            </a:fld>
            <a:endParaRPr lang="en-US" dirty="0"/>
          </a:p>
        </p:txBody>
      </p:sp>
    </p:spTree>
    <p:extLst>
      <p:ext uri="{BB962C8B-B14F-4D97-AF65-F5344CB8AC3E}">
        <p14:creationId xmlns:p14="http://schemas.microsoft.com/office/powerpoint/2010/main" val="15808048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0C05A-5CB7-ACB2-93A1-88A785BD48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F05643-99C2-C364-E14D-0E2B6F7817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E5D730-48B8-1B3C-4DD3-ADF9D89B6285}"/>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ABF93D4E-4B87-303D-5F5B-46628B66E604}"/>
              </a:ext>
            </a:extLst>
          </p:cNvPr>
          <p:cNvSpPr>
            <a:spLocks noGrp="1"/>
          </p:cNvSpPr>
          <p:nvPr>
            <p:ph type="sldNum" sz="quarter" idx="5"/>
          </p:nvPr>
        </p:nvSpPr>
        <p:spPr/>
        <p:txBody>
          <a:bodyPr/>
          <a:lstStyle/>
          <a:p>
            <a:fld id="{60B2A1AC-86CB-478F-9F23-CDDB5BCE5608}" type="slidenum">
              <a:rPr lang="en-US" smtClean="0"/>
              <a:t>42</a:t>
            </a:fld>
            <a:endParaRPr lang="en-US" dirty="0"/>
          </a:p>
        </p:txBody>
      </p:sp>
    </p:spTree>
    <p:extLst>
      <p:ext uri="{BB962C8B-B14F-4D97-AF65-F5344CB8AC3E}">
        <p14:creationId xmlns:p14="http://schemas.microsoft.com/office/powerpoint/2010/main" val="1774440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4B9E4-8365-DEBA-5A6B-B6A2B6E6C4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59E1EE-E3B0-E52E-6480-F7F54AD871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E9F0E7-5E6C-371D-15C7-BD99D7B60A78}"/>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69F124DE-3D87-5EBE-4B05-9A28889DD6D9}"/>
              </a:ext>
            </a:extLst>
          </p:cNvPr>
          <p:cNvSpPr>
            <a:spLocks noGrp="1"/>
          </p:cNvSpPr>
          <p:nvPr>
            <p:ph type="sldNum" sz="quarter" idx="5"/>
          </p:nvPr>
        </p:nvSpPr>
        <p:spPr/>
        <p:txBody>
          <a:bodyPr/>
          <a:lstStyle/>
          <a:p>
            <a:fld id="{60B2A1AC-86CB-478F-9F23-CDDB5BCE5608}" type="slidenum">
              <a:rPr lang="en-US" smtClean="0"/>
              <a:t>43</a:t>
            </a:fld>
            <a:endParaRPr lang="en-US" dirty="0"/>
          </a:p>
        </p:txBody>
      </p:sp>
    </p:spTree>
    <p:extLst>
      <p:ext uri="{BB962C8B-B14F-4D97-AF65-F5344CB8AC3E}">
        <p14:creationId xmlns:p14="http://schemas.microsoft.com/office/powerpoint/2010/main" val="9933308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46C31-EFE0-00A9-267D-88D16A2A46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274160-8C9D-AF47-D866-F6F6E51936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890124-1C3D-4F83-0E13-6A60828CE2E5}"/>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806F48FE-7214-DCC5-442B-9B75D7359B26}"/>
              </a:ext>
            </a:extLst>
          </p:cNvPr>
          <p:cNvSpPr>
            <a:spLocks noGrp="1"/>
          </p:cNvSpPr>
          <p:nvPr>
            <p:ph type="sldNum" sz="quarter" idx="5"/>
          </p:nvPr>
        </p:nvSpPr>
        <p:spPr/>
        <p:txBody>
          <a:bodyPr/>
          <a:lstStyle/>
          <a:p>
            <a:fld id="{60B2A1AC-86CB-478F-9F23-CDDB5BCE5608}" type="slidenum">
              <a:rPr lang="en-US" smtClean="0"/>
              <a:t>44</a:t>
            </a:fld>
            <a:endParaRPr lang="en-US" dirty="0"/>
          </a:p>
        </p:txBody>
      </p:sp>
    </p:spTree>
    <p:extLst>
      <p:ext uri="{BB962C8B-B14F-4D97-AF65-F5344CB8AC3E}">
        <p14:creationId xmlns:p14="http://schemas.microsoft.com/office/powerpoint/2010/main" val="30385962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00B61-18CB-7534-E752-61D8E3144A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5E650-2659-64BE-E9EE-6EB9E5AB9E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1908DF-CAE8-96A6-777E-EEFCFB03ACF9}"/>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C6E68C5F-453D-A62F-4AAE-DE9557C019A1}"/>
              </a:ext>
            </a:extLst>
          </p:cNvPr>
          <p:cNvSpPr>
            <a:spLocks noGrp="1"/>
          </p:cNvSpPr>
          <p:nvPr>
            <p:ph type="sldNum" sz="quarter" idx="5"/>
          </p:nvPr>
        </p:nvSpPr>
        <p:spPr/>
        <p:txBody>
          <a:bodyPr/>
          <a:lstStyle/>
          <a:p>
            <a:fld id="{60B2A1AC-86CB-478F-9F23-CDDB5BCE5608}" type="slidenum">
              <a:rPr lang="en-US" smtClean="0"/>
              <a:t>46</a:t>
            </a:fld>
            <a:endParaRPr lang="en-US" dirty="0"/>
          </a:p>
        </p:txBody>
      </p:sp>
    </p:spTree>
    <p:extLst>
      <p:ext uri="{BB962C8B-B14F-4D97-AF65-F5344CB8AC3E}">
        <p14:creationId xmlns:p14="http://schemas.microsoft.com/office/powerpoint/2010/main" val="31247413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919CE-57FF-BF32-8198-C5B60081B4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241C05-F01F-A594-5FE8-EAEC9BFBC0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9D81C2-6E7C-4020-E099-67122BBC08CF}"/>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5D2F5AD6-82F0-5B1D-DA58-38BF68FB4878}"/>
              </a:ext>
            </a:extLst>
          </p:cNvPr>
          <p:cNvSpPr>
            <a:spLocks noGrp="1"/>
          </p:cNvSpPr>
          <p:nvPr>
            <p:ph type="sldNum" sz="quarter" idx="5"/>
          </p:nvPr>
        </p:nvSpPr>
        <p:spPr/>
        <p:txBody>
          <a:bodyPr/>
          <a:lstStyle/>
          <a:p>
            <a:fld id="{60B2A1AC-86CB-478F-9F23-CDDB5BCE5608}" type="slidenum">
              <a:rPr lang="en-US" smtClean="0"/>
              <a:t>47</a:t>
            </a:fld>
            <a:endParaRPr lang="en-US" dirty="0"/>
          </a:p>
        </p:txBody>
      </p:sp>
    </p:spTree>
    <p:extLst>
      <p:ext uri="{BB962C8B-B14F-4D97-AF65-F5344CB8AC3E}">
        <p14:creationId xmlns:p14="http://schemas.microsoft.com/office/powerpoint/2010/main" val="33011941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4B7E-7CF4-3426-E816-E742F97A14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A07F2C-6409-D256-6285-F4A2E5A464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D94919-0FF7-A6D5-6D80-90613114130C}"/>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EE58AF70-A8C8-8C83-4A38-89B3026903D9}"/>
              </a:ext>
            </a:extLst>
          </p:cNvPr>
          <p:cNvSpPr>
            <a:spLocks noGrp="1"/>
          </p:cNvSpPr>
          <p:nvPr>
            <p:ph type="sldNum" sz="quarter" idx="5"/>
          </p:nvPr>
        </p:nvSpPr>
        <p:spPr/>
        <p:txBody>
          <a:bodyPr/>
          <a:lstStyle/>
          <a:p>
            <a:fld id="{60B2A1AC-86CB-478F-9F23-CDDB5BCE5608}" type="slidenum">
              <a:rPr lang="en-US" smtClean="0"/>
              <a:t>49</a:t>
            </a:fld>
            <a:endParaRPr lang="en-US" dirty="0"/>
          </a:p>
        </p:txBody>
      </p:sp>
    </p:spTree>
    <p:extLst>
      <p:ext uri="{BB962C8B-B14F-4D97-AF65-F5344CB8AC3E}">
        <p14:creationId xmlns:p14="http://schemas.microsoft.com/office/powerpoint/2010/main" val="16964156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0B3D1-A9E1-EB0B-D42E-EEBCB115EF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C7C78F-1FA1-484C-FA8F-38B50C7BD0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B62292-2156-C770-7896-2AE99DE910B1}"/>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16EA362F-0067-48C9-47E7-77D251A518BD}"/>
              </a:ext>
            </a:extLst>
          </p:cNvPr>
          <p:cNvSpPr>
            <a:spLocks noGrp="1"/>
          </p:cNvSpPr>
          <p:nvPr>
            <p:ph type="sldNum" sz="quarter" idx="5"/>
          </p:nvPr>
        </p:nvSpPr>
        <p:spPr/>
        <p:txBody>
          <a:bodyPr/>
          <a:lstStyle/>
          <a:p>
            <a:fld id="{60B2A1AC-86CB-478F-9F23-CDDB5BCE5608}" type="slidenum">
              <a:rPr lang="en-US" smtClean="0"/>
              <a:t>50</a:t>
            </a:fld>
            <a:endParaRPr lang="en-US" dirty="0"/>
          </a:p>
        </p:txBody>
      </p:sp>
    </p:spTree>
    <p:extLst>
      <p:ext uri="{BB962C8B-B14F-4D97-AF65-F5344CB8AC3E}">
        <p14:creationId xmlns:p14="http://schemas.microsoft.com/office/powerpoint/2010/main" val="7983565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0D761-1909-0DE4-59F9-03737659F4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B0BBFC-5674-9941-BEBF-CC8D53A39E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64EFBE-3E7C-92FF-6BEB-D9D729C7D8CF}"/>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E82718FA-6210-8F59-32A2-4892B5A03EF1}"/>
              </a:ext>
            </a:extLst>
          </p:cNvPr>
          <p:cNvSpPr>
            <a:spLocks noGrp="1"/>
          </p:cNvSpPr>
          <p:nvPr>
            <p:ph type="sldNum" sz="quarter" idx="5"/>
          </p:nvPr>
        </p:nvSpPr>
        <p:spPr/>
        <p:txBody>
          <a:bodyPr/>
          <a:lstStyle/>
          <a:p>
            <a:fld id="{60B2A1AC-86CB-478F-9F23-CDDB5BCE5608}" type="slidenum">
              <a:rPr lang="en-US" smtClean="0"/>
              <a:t>52</a:t>
            </a:fld>
            <a:endParaRPr lang="en-US" dirty="0"/>
          </a:p>
        </p:txBody>
      </p:sp>
    </p:spTree>
    <p:extLst>
      <p:ext uri="{BB962C8B-B14F-4D97-AF65-F5344CB8AC3E}">
        <p14:creationId xmlns:p14="http://schemas.microsoft.com/office/powerpoint/2010/main" val="1560375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6815D-7978-59D9-27F2-0E80163372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9C98A2-E75D-73ED-9DD1-CD56167644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64B988-4354-331E-3F4E-D0BA21FEA83C}"/>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B21FDBE1-A81A-E4F4-F940-EDC14F19F4E3}"/>
              </a:ext>
            </a:extLst>
          </p:cNvPr>
          <p:cNvSpPr>
            <a:spLocks noGrp="1"/>
          </p:cNvSpPr>
          <p:nvPr>
            <p:ph type="sldNum" sz="quarter" idx="5"/>
          </p:nvPr>
        </p:nvSpPr>
        <p:spPr/>
        <p:txBody>
          <a:bodyPr/>
          <a:lstStyle/>
          <a:p>
            <a:fld id="{60B2A1AC-86CB-478F-9F23-CDDB5BCE5608}" type="slidenum">
              <a:rPr lang="en-US" smtClean="0"/>
              <a:t>7</a:t>
            </a:fld>
            <a:endParaRPr lang="en-US" dirty="0"/>
          </a:p>
        </p:txBody>
      </p:sp>
    </p:spTree>
    <p:extLst>
      <p:ext uri="{BB962C8B-B14F-4D97-AF65-F5344CB8AC3E}">
        <p14:creationId xmlns:p14="http://schemas.microsoft.com/office/powerpoint/2010/main" val="17187745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711B5-634A-695F-A02E-7FAB25635A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49A882-C628-2E28-86A8-DC44093B92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87E8CA-85AC-FCEA-8802-3E9A839A99FD}"/>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2FF3492D-A265-B575-BEAA-557FC98A3623}"/>
              </a:ext>
            </a:extLst>
          </p:cNvPr>
          <p:cNvSpPr>
            <a:spLocks noGrp="1"/>
          </p:cNvSpPr>
          <p:nvPr>
            <p:ph type="sldNum" sz="quarter" idx="5"/>
          </p:nvPr>
        </p:nvSpPr>
        <p:spPr/>
        <p:txBody>
          <a:bodyPr/>
          <a:lstStyle/>
          <a:p>
            <a:fld id="{60B2A1AC-86CB-478F-9F23-CDDB5BCE5608}" type="slidenum">
              <a:rPr lang="en-US" smtClean="0"/>
              <a:t>53</a:t>
            </a:fld>
            <a:endParaRPr lang="en-US" dirty="0"/>
          </a:p>
        </p:txBody>
      </p:sp>
    </p:spTree>
    <p:extLst>
      <p:ext uri="{BB962C8B-B14F-4D97-AF65-F5344CB8AC3E}">
        <p14:creationId xmlns:p14="http://schemas.microsoft.com/office/powerpoint/2010/main" val="25993360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873C3-7623-C56D-168D-3BBC240BAC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D67657-FDE3-4AC9-93D7-B4A52AAD95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C816E9-358B-35A3-50EA-756DE9574AB0}"/>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25A6F88D-3887-C084-D085-810E7974B8CB}"/>
              </a:ext>
            </a:extLst>
          </p:cNvPr>
          <p:cNvSpPr>
            <a:spLocks noGrp="1"/>
          </p:cNvSpPr>
          <p:nvPr>
            <p:ph type="sldNum" sz="quarter" idx="5"/>
          </p:nvPr>
        </p:nvSpPr>
        <p:spPr/>
        <p:txBody>
          <a:bodyPr/>
          <a:lstStyle/>
          <a:p>
            <a:fld id="{60B2A1AC-86CB-478F-9F23-CDDB5BCE5608}" type="slidenum">
              <a:rPr lang="en-US" smtClean="0"/>
              <a:t>55</a:t>
            </a:fld>
            <a:endParaRPr lang="en-US" dirty="0"/>
          </a:p>
        </p:txBody>
      </p:sp>
    </p:spTree>
    <p:extLst>
      <p:ext uri="{BB962C8B-B14F-4D97-AF65-F5344CB8AC3E}">
        <p14:creationId xmlns:p14="http://schemas.microsoft.com/office/powerpoint/2010/main" val="14628679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502ED-6487-0F54-4389-7EE696B6BE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6D439D-E760-7106-00E1-A377202DE8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B6E93D-0D9F-C319-AAB1-0AC20CE27E30}"/>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835758F0-8CA4-E00E-A402-7DD1521AC515}"/>
              </a:ext>
            </a:extLst>
          </p:cNvPr>
          <p:cNvSpPr>
            <a:spLocks noGrp="1"/>
          </p:cNvSpPr>
          <p:nvPr>
            <p:ph type="sldNum" sz="quarter" idx="5"/>
          </p:nvPr>
        </p:nvSpPr>
        <p:spPr/>
        <p:txBody>
          <a:bodyPr/>
          <a:lstStyle/>
          <a:p>
            <a:fld id="{60B2A1AC-86CB-478F-9F23-CDDB5BCE5608}" type="slidenum">
              <a:rPr lang="en-US" smtClean="0"/>
              <a:t>56</a:t>
            </a:fld>
            <a:endParaRPr lang="en-US" dirty="0"/>
          </a:p>
        </p:txBody>
      </p:sp>
    </p:spTree>
    <p:extLst>
      <p:ext uri="{BB962C8B-B14F-4D97-AF65-F5344CB8AC3E}">
        <p14:creationId xmlns:p14="http://schemas.microsoft.com/office/powerpoint/2010/main" val="1271146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0EDDA-6FFC-DD48-5F43-25ECEF2DD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3886FC-75A0-E49A-867C-0F4B6AE6CA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3D5D88-E1DA-AA1B-14F6-C9E621CE717F}"/>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35E6F252-AD43-E65C-5D2A-A8B383CCDE2D}"/>
              </a:ext>
            </a:extLst>
          </p:cNvPr>
          <p:cNvSpPr>
            <a:spLocks noGrp="1"/>
          </p:cNvSpPr>
          <p:nvPr>
            <p:ph type="sldNum" sz="quarter" idx="5"/>
          </p:nvPr>
        </p:nvSpPr>
        <p:spPr/>
        <p:txBody>
          <a:bodyPr/>
          <a:lstStyle/>
          <a:p>
            <a:fld id="{60B2A1AC-86CB-478F-9F23-CDDB5BCE5608}" type="slidenum">
              <a:rPr lang="en-US" smtClean="0"/>
              <a:t>8</a:t>
            </a:fld>
            <a:endParaRPr lang="en-US" dirty="0"/>
          </a:p>
        </p:txBody>
      </p:sp>
    </p:spTree>
    <p:extLst>
      <p:ext uri="{BB962C8B-B14F-4D97-AF65-F5344CB8AC3E}">
        <p14:creationId xmlns:p14="http://schemas.microsoft.com/office/powerpoint/2010/main" val="1122908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BC6BA-87E7-9735-CE92-4B65597FE3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47CB57-A904-B959-79A0-06E46E540F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ED0943-0C48-7A9C-682B-ED0E5B66068E}"/>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EA0289E1-26FC-53E1-A4DD-04B91AFE39AC}"/>
              </a:ext>
            </a:extLst>
          </p:cNvPr>
          <p:cNvSpPr>
            <a:spLocks noGrp="1"/>
          </p:cNvSpPr>
          <p:nvPr>
            <p:ph type="sldNum" sz="quarter" idx="5"/>
          </p:nvPr>
        </p:nvSpPr>
        <p:spPr/>
        <p:txBody>
          <a:bodyPr/>
          <a:lstStyle/>
          <a:p>
            <a:fld id="{60B2A1AC-86CB-478F-9F23-CDDB5BCE5608}" type="slidenum">
              <a:rPr lang="en-US" smtClean="0"/>
              <a:t>9</a:t>
            </a:fld>
            <a:endParaRPr lang="en-US" dirty="0"/>
          </a:p>
        </p:txBody>
      </p:sp>
    </p:spTree>
    <p:extLst>
      <p:ext uri="{BB962C8B-B14F-4D97-AF65-F5344CB8AC3E}">
        <p14:creationId xmlns:p14="http://schemas.microsoft.com/office/powerpoint/2010/main" val="387265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71FB0-57E4-6943-8D05-1A1341AF07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8C109E-6F21-B0EF-8D63-4D91D8C5C7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DEB131-BED6-C667-5CC9-E7925097D515}"/>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94379A08-71A7-CD0F-DD40-842F60A4FC85}"/>
              </a:ext>
            </a:extLst>
          </p:cNvPr>
          <p:cNvSpPr>
            <a:spLocks noGrp="1"/>
          </p:cNvSpPr>
          <p:nvPr>
            <p:ph type="sldNum" sz="quarter" idx="5"/>
          </p:nvPr>
        </p:nvSpPr>
        <p:spPr/>
        <p:txBody>
          <a:bodyPr/>
          <a:lstStyle/>
          <a:p>
            <a:fld id="{60B2A1AC-86CB-478F-9F23-CDDB5BCE5608}" type="slidenum">
              <a:rPr lang="en-US" smtClean="0"/>
              <a:t>10</a:t>
            </a:fld>
            <a:endParaRPr lang="en-US" dirty="0"/>
          </a:p>
        </p:txBody>
      </p:sp>
    </p:spTree>
    <p:extLst>
      <p:ext uri="{BB962C8B-B14F-4D97-AF65-F5344CB8AC3E}">
        <p14:creationId xmlns:p14="http://schemas.microsoft.com/office/powerpoint/2010/main" val="1510814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1D18B-71EF-1233-F5D8-91F351D7FD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B6710E-6684-725A-D5F8-4C164445B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FC7D72-5B6E-E155-8D80-16E6F03D2724}"/>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9863D6AB-7BD7-ED7F-EEA4-DEF3566428D0}"/>
              </a:ext>
            </a:extLst>
          </p:cNvPr>
          <p:cNvSpPr>
            <a:spLocks noGrp="1"/>
          </p:cNvSpPr>
          <p:nvPr>
            <p:ph type="sldNum" sz="quarter" idx="5"/>
          </p:nvPr>
        </p:nvSpPr>
        <p:spPr/>
        <p:txBody>
          <a:bodyPr/>
          <a:lstStyle/>
          <a:p>
            <a:fld id="{60B2A1AC-86CB-478F-9F23-CDDB5BCE5608}" type="slidenum">
              <a:rPr lang="en-US" smtClean="0"/>
              <a:t>12</a:t>
            </a:fld>
            <a:endParaRPr lang="en-US" dirty="0"/>
          </a:p>
        </p:txBody>
      </p:sp>
    </p:spTree>
    <p:extLst>
      <p:ext uri="{BB962C8B-B14F-4D97-AF65-F5344CB8AC3E}">
        <p14:creationId xmlns:p14="http://schemas.microsoft.com/office/powerpoint/2010/main" val="2981505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BA5D7-34AE-FE57-3CA1-9E5722F6DE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7F3F-FD65-7ED6-4531-3907EB6950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B8449-7EB7-5625-B063-3E5860AA08FF}"/>
              </a:ext>
            </a:extLst>
          </p:cNvPr>
          <p:cNvSpPr>
            <a:spLocks noGrp="1"/>
          </p:cNvSpPr>
          <p:nvPr>
            <p:ph type="body" idx="1"/>
          </p:nvPr>
        </p:nvSpPr>
        <p:spPr/>
        <p:txBody>
          <a:bodyPr/>
          <a:lstStyle/>
          <a:p>
            <a:endParaRPr lang="en-US" dirty="0"/>
          </a:p>
          <a:p>
            <a:r>
              <a:rPr lang="en-US" dirty="0"/>
              <a:t>To start, the Total Quality Score, or TQS, is a comprehensive quality metric. Essentially, it's a composite score that reflects the overall quality performance of a long-term care facility. What's important to note is that TQS isn't based on a single factor. Instead, it's calculated from multiple key domains, including resident outcomes, staffing levels, and health survey results. So, it's truly a reflection of how well we're doing in several critical areas.</a:t>
            </a:r>
          </a:p>
          <a:p>
            <a:r>
              <a:rPr lang="en-US" b="1" dirty="0"/>
              <a:t>[Components of TQS]:</a:t>
            </a:r>
            <a:endParaRPr lang="en-US" dirty="0"/>
          </a:p>
          <a:p>
            <a:r>
              <a:rPr lang="en-US" dirty="0"/>
              <a:t>Now, let's break down the components of TQS. One of the main elements here is the MDS-Based Long-Stay Quality Measures. These include metrics like the percentage of residents with pressure ulcers, those who experience falls with major injuries, and those receiving antipsychotic medications. These measures give us insight into the quality of care our residents are receiving and where we might need to improve.</a:t>
            </a:r>
          </a:p>
          <a:p>
            <a:r>
              <a:rPr lang="en-US" b="1" dirty="0"/>
              <a:t>[Nursing Home Health Survey Scores]:</a:t>
            </a:r>
            <a:endParaRPr lang="en-US" dirty="0"/>
          </a:p>
          <a:p>
            <a:r>
              <a:rPr lang="en-US" dirty="0"/>
              <a:t>Another key component is the Nursing Home Health Survey Scores. These scores reflect the results of our state health inspections and how well we're complying with care standards. Consistently strong survey results indicate that we're meeting regulatory requirements and providing high-quality care.</a:t>
            </a:r>
          </a:p>
          <a:p>
            <a:r>
              <a:rPr lang="en-US" b="1" dirty="0"/>
              <a:t>[Staffing Ratio]:</a:t>
            </a:r>
            <a:endParaRPr lang="en-US" dirty="0"/>
          </a:p>
          <a:p>
            <a:r>
              <a:rPr lang="en-US" dirty="0"/>
              <a:t>Staffing ratios also play a crucial role in the TQS. This component evaluates whether our nursing staff levels are adequate relative to the needs of our residents, including RN, LPN, and CNA hours per resident day. Ensuring we have the right staffing levels is critical for providing the best care possible.</a:t>
            </a:r>
          </a:p>
          <a:p>
            <a:r>
              <a:rPr lang="en-US" b="1" dirty="0"/>
              <a:t>[Impact of TQS on Reimbursement]:</a:t>
            </a:r>
            <a:endParaRPr lang="en-US" dirty="0"/>
          </a:p>
          <a:p>
            <a:r>
              <a:rPr lang="en-US" dirty="0"/>
              <a:t>Finally, let's discuss the impact of TQS on reimbursement. A higher TQS can lead to increased Medicaid reimbursement rates through the Quality Rate Add-On component. This means that when we score well, it directly benefits our facility financially, allowing us to reinvest in resident care. On the flip side, a low TQS may result in decreased reimbursement, which could negatively impact our facility's financial health. So, it’s not just about providing excellent care; it’s also about maintaining our financial viability and continuing to improve.</a:t>
            </a:r>
          </a:p>
          <a:p>
            <a:r>
              <a:rPr lang="en-US" dirty="0"/>
              <a:t>In conclusion, the TQS is a critical metric that influences both the quality of care we provide and our financial outcomes. It's essential that we understand each component and work towards maintaining and improving our scores."</a:t>
            </a:r>
          </a:p>
          <a:p>
            <a:endParaRPr lang="en-US" dirty="0"/>
          </a:p>
        </p:txBody>
      </p:sp>
      <p:sp>
        <p:nvSpPr>
          <p:cNvPr id="4" name="Slide Number Placeholder 3">
            <a:extLst>
              <a:ext uri="{FF2B5EF4-FFF2-40B4-BE49-F238E27FC236}">
                <a16:creationId xmlns:a16="http://schemas.microsoft.com/office/drawing/2014/main" id="{774B8A45-ECBF-089A-51AD-F92814D63415}"/>
              </a:ext>
            </a:extLst>
          </p:cNvPr>
          <p:cNvSpPr>
            <a:spLocks noGrp="1"/>
          </p:cNvSpPr>
          <p:nvPr>
            <p:ph type="sldNum" sz="quarter" idx="5"/>
          </p:nvPr>
        </p:nvSpPr>
        <p:spPr/>
        <p:txBody>
          <a:bodyPr/>
          <a:lstStyle/>
          <a:p>
            <a:fld id="{60B2A1AC-86CB-478F-9F23-CDDB5BCE5608}" type="slidenum">
              <a:rPr lang="en-US" smtClean="0"/>
              <a:t>14</a:t>
            </a:fld>
            <a:endParaRPr lang="en-US" dirty="0"/>
          </a:p>
        </p:txBody>
      </p:sp>
    </p:spTree>
    <p:extLst>
      <p:ext uri="{BB962C8B-B14F-4D97-AF65-F5344CB8AC3E}">
        <p14:creationId xmlns:p14="http://schemas.microsoft.com/office/powerpoint/2010/main" val="2922936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A white and grey background&#10;&#10;Description automatically generated">
            <a:extLst>
              <a:ext uri="{FF2B5EF4-FFF2-40B4-BE49-F238E27FC236}">
                <a16:creationId xmlns:a16="http://schemas.microsoft.com/office/drawing/2014/main" id="{5FE1BA09-C56D-A8C8-9F85-9FC65C7AA7C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b="21177"/>
          <a:stretch/>
        </p:blipFill>
        <p:spPr>
          <a:xfrm>
            <a:off x="0" y="0"/>
            <a:ext cx="12192000" cy="6858000"/>
          </a:xfrm>
          <a:prstGeom prst="rect">
            <a:avLst/>
          </a:prstGeom>
          <a:effectLst>
            <a:outerShdw blurRad="50800" dist="50800" dir="5400000" algn="ctr" rotWithShape="0">
              <a:srgbClr val="000000"/>
            </a:outerShdw>
          </a:effectLst>
        </p:spPr>
      </p:pic>
      <p:sp>
        <p:nvSpPr>
          <p:cNvPr id="2" name="Title 1">
            <a:extLst>
              <a:ext uri="{FF2B5EF4-FFF2-40B4-BE49-F238E27FC236}">
                <a16:creationId xmlns:a16="http://schemas.microsoft.com/office/drawing/2014/main" id="{8652C299-2858-717F-8C3F-DCD45B2782AD}"/>
              </a:ext>
            </a:extLst>
          </p:cNvPr>
          <p:cNvSpPr>
            <a:spLocks noGrp="1"/>
          </p:cNvSpPr>
          <p:nvPr>
            <p:ph type="title"/>
          </p:nvPr>
        </p:nvSpPr>
        <p:spPr>
          <a:xfrm>
            <a:off x="393926" y="315959"/>
            <a:ext cx="6552783" cy="3113042"/>
          </a:xfrm>
        </p:spPr>
        <p:txBody>
          <a:bodyPr anchor="ctr"/>
          <a:lstStyle>
            <a:lvl1pPr algn="l">
              <a:defRPr sz="6000"/>
            </a:lvl1pPr>
          </a:lstStyle>
          <a:p>
            <a:r>
              <a:rPr lang="en-US" dirty="0"/>
              <a:t>Click to edit Master title style</a:t>
            </a:r>
          </a:p>
        </p:txBody>
      </p:sp>
      <p:pic>
        <p:nvPicPr>
          <p:cNvPr id="4" name="Picture 3" descr="A close-up of a logo&#10;&#10;Description automatically generated">
            <a:extLst>
              <a:ext uri="{FF2B5EF4-FFF2-40B4-BE49-F238E27FC236}">
                <a16:creationId xmlns:a16="http://schemas.microsoft.com/office/drawing/2014/main" id="{CAF56609-FD63-E850-A386-AC0C020822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38310" y="5690937"/>
            <a:ext cx="2859763" cy="790947"/>
          </a:xfrm>
          <a:prstGeom prst="rect">
            <a:avLst/>
          </a:prstGeom>
        </p:spPr>
      </p:pic>
      <p:sp>
        <p:nvSpPr>
          <p:cNvPr id="11" name="Parallelogram 10">
            <a:extLst>
              <a:ext uri="{FF2B5EF4-FFF2-40B4-BE49-F238E27FC236}">
                <a16:creationId xmlns:a16="http://schemas.microsoft.com/office/drawing/2014/main" id="{2244A0B0-321F-E7F3-E392-C7933823FCED}"/>
              </a:ext>
            </a:extLst>
          </p:cNvPr>
          <p:cNvSpPr/>
          <p:nvPr userDrawn="1"/>
        </p:nvSpPr>
        <p:spPr>
          <a:xfrm>
            <a:off x="5583791" y="0"/>
            <a:ext cx="6009472" cy="6858000"/>
          </a:xfrm>
          <a:prstGeom prst="parallelogram">
            <a:avLst>
              <a:gd name="adj" fmla="val 56412"/>
            </a:avLst>
          </a:prstGeom>
          <a:gradFill>
            <a:gsLst>
              <a:gs pos="0">
                <a:srgbClr val="205F88"/>
              </a:gs>
              <a:gs pos="100000">
                <a:srgbClr val="8CC74D"/>
              </a:gs>
            </a:gsLst>
            <a:lin ang="5400000" scaled="1"/>
          </a:gradFill>
          <a:ln>
            <a:noFill/>
          </a:ln>
          <a:effectLst>
            <a:outerShdw blurRad="127000" dist="38100" dir="2700000" algn="tl" rotWithShape="0">
              <a:prstClr val="black">
                <a:alpha val="5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15668169-1D7E-1B88-8EB3-C4E9D646A800}"/>
              </a:ext>
            </a:extLst>
          </p:cNvPr>
          <p:cNvSpPr>
            <a:spLocks noGrp="1"/>
          </p:cNvSpPr>
          <p:nvPr>
            <p:ph type="body" sz="quarter" idx="10" hasCustomPrompt="1"/>
          </p:nvPr>
        </p:nvSpPr>
        <p:spPr>
          <a:xfrm>
            <a:off x="393700" y="5103813"/>
            <a:ext cx="5092700" cy="1377950"/>
          </a:xfrm>
        </p:spPr>
        <p:txBody>
          <a:bodyPr/>
          <a:lstStyle>
            <a:lvl1pPr marL="0" indent="0">
              <a:buNone/>
              <a:defRPr/>
            </a:lvl1pPr>
          </a:lstStyle>
          <a:p>
            <a:pPr lvl="0"/>
            <a:r>
              <a:rPr lang="en-US" dirty="0"/>
              <a:t>Presenter Info</a:t>
            </a:r>
          </a:p>
        </p:txBody>
      </p:sp>
    </p:spTree>
    <p:extLst>
      <p:ext uri="{BB962C8B-B14F-4D97-AF65-F5344CB8AC3E}">
        <p14:creationId xmlns:p14="http://schemas.microsoft.com/office/powerpoint/2010/main" val="475971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4" name="Picture 3" descr="A white and grey background&#10;&#10;Description automatically generated">
            <a:extLst>
              <a:ext uri="{FF2B5EF4-FFF2-40B4-BE49-F238E27FC236}">
                <a16:creationId xmlns:a16="http://schemas.microsoft.com/office/drawing/2014/main" id="{C1D907C6-DE54-CDD1-6E74-71223300F1C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b="21177"/>
          <a:stretch/>
        </p:blipFill>
        <p:spPr>
          <a:xfrm>
            <a:off x="0" y="0"/>
            <a:ext cx="12192000" cy="6858000"/>
          </a:xfrm>
          <a:prstGeom prst="rect">
            <a:avLst/>
          </a:prstGeom>
          <a:effectLst>
            <a:outerShdw blurRad="50800" dist="50800" dir="5400000" algn="ctr" rotWithShape="0">
              <a:srgbClr val="000000"/>
            </a:outerShdw>
          </a:effectLst>
        </p:spPr>
      </p:pic>
      <p:sp>
        <p:nvSpPr>
          <p:cNvPr id="2" name="Title 1">
            <a:extLst>
              <a:ext uri="{FF2B5EF4-FFF2-40B4-BE49-F238E27FC236}">
                <a16:creationId xmlns:a16="http://schemas.microsoft.com/office/drawing/2014/main" id="{35F1CE3F-1B9D-5DC5-318E-4C4CB255F8D1}"/>
              </a:ext>
            </a:extLst>
          </p:cNvPr>
          <p:cNvSpPr>
            <a:spLocks noGrp="1"/>
          </p:cNvSpPr>
          <p:nvPr>
            <p:ph type="title"/>
          </p:nvPr>
        </p:nvSpPr>
        <p:spPr/>
        <p:txBody>
          <a:bodyPr/>
          <a:lstStyle/>
          <a:p>
            <a:r>
              <a:rPr lang="en-US"/>
              <a:t>Click to edit Master title style</a:t>
            </a:r>
          </a:p>
        </p:txBody>
      </p:sp>
      <p:pic>
        <p:nvPicPr>
          <p:cNvPr id="3" name="Picture 2" descr="A close-up of a logo&#10;&#10;Description automatically generated">
            <a:extLst>
              <a:ext uri="{FF2B5EF4-FFF2-40B4-BE49-F238E27FC236}">
                <a16:creationId xmlns:a16="http://schemas.microsoft.com/office/drawing/2014/main" id="{D7C7F8D5-38FD-1B61-4B1D-C38AFD5523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86874" y="6328117"/>
            <a:ext cx="1470064" cy="406587"/>
          </a:xfrm>
          <a:prstGeom prst="rect">
            <a:avLst/>
          </a:prstGeom>
        </p:spPr>
      </p:pic>
    </p:spTree>
    <p:extLst>
      <p:ext uri="{BB962C8B-B14F-4D97-AF65-F5344CB8AC3E}">
        <p14:creationId xmlns:p14="http://schemas.microsoft.com/office/powerpoint/2010/main" val="3651012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1CE3F-1B9D-5DC5-318E-4C4CB255F8D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76018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E4058-D570-171F-BB67-DB976FC6DF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4584A9-2ACA-7BAE-9AC0-F3F7458073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982AFECC-9005-1E3F-1680-1CAF0870F1E5}"/>
              </a:ext>
            </a:extLst>
          </p:cNvPr>
          <p:cNvSpPr/>
          <p:nvPr userDrawn="1"/>
        </p:nvSpPr>
        <p:spPr>
          <a:xfrm rot="16200000">
            <a:off x="5913439" y="598291"/>
            <a:ext cx="365125" cy="12192000"/>
          </a:xfrm>
          <a:prstGeom prst="rect">
            <a:avLst/>
          </a:prstGeom>
          <a:gradFill flip="none" rotWithShape="1">
            <a:gsLst>
              <a:gs pos="0">
                <a:srgbClr val="205F88"/>
              </a:gs>
              <a:gs pos="41000">
                <a:srgbClr val="8CC74D"/>
              </a:gs>
              <a:gs pos="81000">
                <a:schemeClr val="bg1"/>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up of a logo&#10;&#10;Description automatically generated">
            <a:extLst>
              <a:ext uri="{FF2B5EF4-FFF2-40B4-BE49-F238E27FC236}">
                <a16:creationId xmlns:a16="http://schemas.microsoft.com/office/drawing/2014/main" id="{CE4CF734-E694-2D67-5E54-3FE19B614B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6874" y="6328117"/>
            <a:ext cx="1470064" cy="406587"/>
          </a:xfrm>
          <a:prstGeom prst="rect">
            <a:avLst/>
          </a:prstGeom>
        </p:spPr>
      </p:pic>
    </p:spTree>
    <p:extLst>
      <p:ext uri="{BB962C8B-B14F-4D97-AF65-F5344CB8AC3E}">
        <p14:creationId xmlns:p14="http://schemas.microsoft.com/office/powerpoint/2010/main" val="3275573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E4058-D570-171F-BB67-DB976FC6DF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4584A9-2ACA-7BAE-9AC0-F3F74580732B}"/>
              </a:ext>
            </a:extLst>
          </p:cNvPr>
          <p:cNvSpPr>
            <a:spLocks noGrp="1"/>
          </p:cNvSpPr>
          <p:nvPr>
            <p:ph idx="1"/>
          </p:nvPr>
        </p:nvSpPr>
        <p:spPr>
          <a:xfrm>
            <a:off x="838200" y="1825625"/>
            <a:ext cx="575790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982AFECC-9005-1E3F-1680-1CAF0870F1E5}"/>
              </a:ext>
            </a:extLst>
          </p:cNvPr>
          <p:cNvSpPr/>
          <p:nvPr userDrawn="1"/>
        </p:nvSpPr>
        <p:spPr>
          <a:xfrm rot="16200000">
            <a:off x="5913439" y="598291"/>
            <a:ext cx="365125" cy="12192000"/>
          </a:xfrm>
          <a:prstGeom prst="rect">
            <a:avLst/>
          </a:prstGeom>
          <a:gradFill flip="none" rotWithShape="1">
            <a:gsLst>
              <a:gs pos="0">
                <a:srgbClr val="205F88"/>
              </a:gs>
              <a:gs pos="41000">
                <a:srgbClr val="8CC74D"/>
              </a:gs>
              <a:gs pos="81000">
                <a:schemeClr val="bg1"/>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up of a logo&#10;&#10;Description automatically generated">
            <a:extLst>
              <a:ext uri="{FF2B5EF4-FFF2-40B4-BE49-F238E27FC236}">
                <a16:creationId xmlns:a16="http://schemas.microsoft.com/office/drawing/2014/main" id="{CE4CF734-E694-2D67-5E54-3FE19B614B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6874" y="6328117"/>
            <a:ext cx="1470064" cy="406587"/>
          </a:xfrm>
          <a:prstGeom prst="rect">
            <a:avLst/>
          </a:prstGeom>
        </p:spPr>
      </p:pic>
      <p:sp>
        <p:nvSpPr>
          <p:cNvPr id="6" name="Picture Placeholder 5">
            <a:extLst>
              <a:ext uri="{FF2B5EF4-FFF2-40B4-BE49-F238E27FC236}">
                <a16:creationId xmlns:a16="http://schemas.microsoft.com/office/drawing/2014/main" id="{EE838F59-FDC1-48A0-5C68-24E6DE1916EB}"/>
              </a:ext>
            </a:extLst>
          </p:cNvPr>
          <p:cNvSpPr>
            <a:spLocks noGrp="1"/>
          </p:cNvSpPr>
          <p:nvPr>
            <p:ph type="pic" sz="quarter" idx="10"/>
          </p:nvPr>
        </p:nvSpPr>
        <p:spPr>
          <a:xfrm>
            <a:off x="7110413" y="1847789"/>
            <a:ext cx="4243387" cy="2965450"/>
          </a:xfrm>
        </p:spPr>
        <p:txBody>
          <a:bodyPr/>
          <a:lstStyle/>
          <a:p>
            <a:endParaRPr lang="en-US" dirty="0"/>
          </a:p>
        </p:txBody>
      </p:sp>
    </p:spTree>
    <p:extLst>
      <p:ext uri="{BB962C8B-B14F-4D97-AF65-F5344CB8AC3E}">
        <p14:creationId xmlns:p14="http://schemas.microsoft.com/office/powerpoint/2010/main" val="629451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E4058-D570-171F-BB67-DB976FC6DF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4584A9-2ACA-7BAE-9AC0-F3F74580732B}"/>
              </a:ext>
            </a:extLst>
          </p:cNvPr>
          <p:cNvSpPr>
            <a:spLocks noGrp="1"/>
          </p:cNvSpPr>
          <p:nvPr>
            <p:ph idx="1"/>
          </p:nvPr>
        </p:nvSpPr>
        <p:spPr>
          <a:xfrm>
            <a:off x="5259279" y="1825625"/>
            <a:ext cx="609452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982AFECC-9005-1E3F-1680-1CAF0870F1E5}"/>
              </a:ext>
            </a:extLst>
          </p:cNvPr>
          <p:cNvSpPr/>
          <p:nvPr userDrawn="1"/>
        </p:nvSpPr>
        <p:spPr>
          <a:xfrm rot="16200000">
            <a:off x="5913439" y="598291"/>
            <a:ext cx="365125" cy="12192000"/>
          </a:xfrm>
          <a:prstGeom prst="rect">
            <a:avLst/>
          </a:prstGeom>
          <a:gradFill flip="none" rotWithShape="1">
            <a:gsLst>
              <a:gs pos="0">
                <a:srgbClr val="205F88"/>
              </a:gs>
              <a:gs pos="41000">
                <a:srgbClr val="8CC74D"/>
              </a:gs>
              <a:gs pos="81000">
                <a:schemeClr val="bg1"/>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up of a logo&#10;&#10;Description automatically generated">
            <a:extLst>
              <a:ext uri="{FF2B5EF4-FFF2-40B4-BE49-F238E27FC236}">
                <a16:creationId xmlns:a16="http://schemas.microsoft.com/office/drawing/2014/main" id="{CE4CF734-E694-2D67-5E54-3FE19B614B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6874" y="6328117"/>
            <a:ext cx="1470064" cy="406587"/>
          </a:xfrm>
          <a:prstGeom prst="rect">
            <a:avLst/>
          </a:prstGeom>
        </p:spPr>
      </p:pic>
      <p:sp>
        <p:nvSpPr>
          <p:cNvPr id="6" name="Picture Placeholder 5">
            <a:extLst>
              <a:ext uri="{FF2B5EF4-FFF2-40B4-BE49-F238E27FC236}">
                <a16:creationId xmlns:a16="http://schemas.microsoft.com/office/drawing/2014/main" id="{EE838F59-FDC1-48A0-5C68-24E6DE1916EB}"/>
              </a:ext>
            </a:extLst>
          </p:cNvPr>
          <p:cNvSpPr>
            <a:spLocks noGrp="1"/>
          </p:cNvSpPr>
          <p:nvPr>
            <p:ph type="pic" sz="quarter" idx="10"/>
          </p:nvPr>
        </p:nvSpPr>
        <p:spPr>
          <a:xfrm>
            <a:off x="838200" y="1825625"/>
            <a:ext cx="4243387" cy="2965450"/>
          </a:xfrm>
        </p:spPr>
        <p:txBody>
          <a:bodyPr/>
          <a:lstStyle/>
          <a:p>
            <a:endParaRPr lang="en-US" dirty="0"/>
          </a:p>
        </p:txBody>
      </p:sp>
    </p:spTree>
    <p:extLst>
      <p:ext uri="{BB962C8B-B14F-4D97-AF65-F5344CB8AC3E}">
        <p14:creationId xmlns:p14="http://schemas.microsoft.com/office/powerpoint/2010/main" val="2507365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ransition 1">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3925B6-DE38-877A-82B7-F2EDF0DA426C}"/>
              </a:ext>
            </a:extLst>
          </p:cNvPr>
          <p:cNvSpPr/>
          <p:nvPr userDrawn="1"/>
        </p:nvSpPr>
        <p:spPr>
          <a:xfrm>
            <a:off x="0" y="0"/>
            <a:ext cx="12192000" cy="6858000"/>
          </a:xfrm>
          <a:prstGeom prst="rect">
            <a:avLst/>
          </a:prstGeom>
          <a:gradFill flip="none" rotWithShape="1">
            <a:gsLst>
              <a:gs pos="0">
                <a:srgbClr val="205F88">
                  <a:alpha val="50000"/>
                </a:srgbClr>
              </a:gs>
              <a:gs pos="100000">
                <a:srgbClr val="8CC74D">
                  <a:alpha val="5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C0B0769-02FB-1C65-D51D-149818A98594}"/>
              </a:ext>
            </a:extLst>
          </p:cNvPr>
          <p:cNvSpPr/>
          <p:nvPr userDrawn="1"/>
        </p:nvSpPr>
        <p:spPr>
          <a:xfrm>
            <a:off x="1294614" y="1044051"/>
            <a:ext cx="9602772" cy="4769897"/>
          </a:xfrm>
          <a:prstGeom prst="round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D8FCDA-9CDF-9BF2-0D3D-FB044C578B36}"/>
              </a:ext>
            </a:extLst>
          </p:cNvPr>
          <p:cNvSpPr>
            <a:spLocks noGrp="1"/>
          </p:cNvSpPr>
          <p:nvPr>
            <p:ph type="title"/>
          </p:nvPr>
        </p:nvSpPr>
        <p:spPr>
          <a:xfrm>
            <a:off x="1707822" y="2109246"/>
            <a:ext cx="8776356" cy="2639505"/>
          </a:xfrm>
        </p:spPr>
        <p:txBody>
          <a:bodyPr anchor="ctr"/>
          <a:lstStyle>
            <a:lvl1pPr algn="ctr">
              <a:defRPr sz="6000"/>
            </a:lvl1pPr>
          </a:lstStyle>
          <a:p>
            <a:r>
              <a:rPr lang="en-US" dirty="0"/>
              <a:t>Click to edit Master title style</a:t>
            </a:r>
          </a:p>
        </p:txBody>
      </p:sp>
    </p:spTree>
    <p:extLst>
      <p:ext uri="{BB962C8B-B14F-4D97-AF65-F5344CB8AC3E}">
        <p14:creationId xmlns:p14="http://schemas.microsoft.com/office/powerpoint/2010/main" val="140191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ransi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C4EB3-78EF-9D4F-8125-C489FD821A27}"/>
              </a:ext>
            </a:extLst>
          </p:cNvPr>
          <p:cNvSpPr>
            <a:spLocks noGrp="1"/>
          </p:cNvSpPr>
          <p:nvPr>
            <p:ph type="title"/>
          </p:nvPr>
        </p:nvSpPr>
        <p:spPr>
          <a:xfrm>
            <a:off x="805609" y="1086563"/>
            <a:ext cx="6714308" cy="2639505"/>
          </a:xfrm>
        </p:spPr>
        <p:txBody>
          <a:bodyPr anchor="ctr"/>
          <a:lstStyle>
            <a:lvl1pPr algn="ctr">
              <a:defRPr sz="6000"/>
            </a:lvl1pPr>
          </a:lstStyle>
          <a:p>
            <a:r>
              <a:rPr lang="en-US" dirty="0"/>
              <a:t>Click to edit Master title style</a:t>
            </a:r>
          </a:p>
        </p:txBody>
      </p:sp>
      <p:pic>
        <p:nvPicPr>
          <p:cNvPr id="3" name="Picture 2" descr="A close-up of a logo&#10;&#10;Description automatically generated">
            <a:extLst>
              <a:ext uri="{FF2B5EF4-FFF2-40B4-BE49-F238E27FC236}">
                <a16:creationId xmlns:a16="http://schemas.microsoft.com/office/drawing/2014/main" id="{030DE47B-26B6-AF5E-A2DA-2F052CCA56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7072" y="6124073"/>
            <a:ext cx="1685221" cy="466095"/>
          </a:xfrm>
          <a:prstGeom prst="rect">
            <a:avLst/>
          </a:prstGeom>
        </p:spPr>
      </p:pic>
      <p:sp>
        <p:nvSpPr>
          <p:cNvPr id="4" name="Parallelogram 3">
            <a:extLst>
              <a:ext uri="{FF2B5EF4-FFF2-40B4-BE49-F238E27FC236}">
                <a16:creationId xmlns:a16="http://schemas.microsoft.com/office/drawing/2014/main" id="{3EBD8B73-84DB-929B-D9AC-464312D58E3E}"/>
              </a:ext>
            </a:extLst>
          </p:cNvPr>
          <p:cNvSpPr/>
          <p:nvPr userDrawn="1"/>
        </p:nvSpPr>
        <p:spPr>
          <a:xfrm>
            <a:off x="6987654" y="0"/>
            <a:ext cx="5042429" cy="6858000"/>
          </a:xfrm>
          <a:prstGeom prst="parallelogram">
            <a:avLst>
              <a:gd name="adj" fmla="val 52805"/>
            </a:avLst>
          </a:prstGeom>
          <a:gradFill>
            <a:gsLst>
              <a:gs pos="0">
                <a:srgbClr val="205F88"/>
              </a:gs>
              <a:gs pos="100000">
                <a:srgbClr val="8CC74D"/>
              </a:gs>
            </a:gsLst>
            <a:lin ang="5400000" scaled="1"/>
          </a:gradFill>
          <a:ln>
            <a:noFill/>
          </a:ln>
          <a:effectLst>
            <a:outerShdw blurRad="127000" dist="38100" dir="2700000" algn="tl" rotWithShape="0">
              <a:prstClr val="black">
                <a:alpha val="5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5443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BAF75-0EF4-C165-905B-EC3D5986C2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3238F0-C4C9-FE57-01DC-CBA6F5D498F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12D6BD7-8ACA-549B-C178-1BC1BC4E76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4450A9F-A8AF-B9EE-B965-D09E6C939769}"/>
              </a:ext>
            </a:extLst>
          </p:cNvPr>
          <p:cNvSpPr/>
          <p:nvPr userDrawn="1"/>
        </p:nvSpPr>
        <p:spPr>
          <a:xfrm rot="16200000">
            <a:off x="5913439" y="598291"/>
            <a:ext cx="365125" cy="12192000"/>
          </a:xfrm>
          <a:prstGeom prst="rect">
            <a:avLst/>
          </a:prstGeom>
          <a:gradFill flip="none" rotWithShape="1">
            <a:gsLst>
              <a:gs pos="0">
                <a:srgbClr val="205F88"/>
              </a:gs>
              <a:gs pos="41000">
                <a:srgbClr val="8CC74D"/>
              </a:gs>
              <a:gs pos="81000">
                <a:schemeClr val="bg1"/>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close-up of a logo&#10;&#10;Description automatically generated">
            <a:extLst>
              <a:ext uri="{FF2B5EF4-FFF2-40B4-BE49-F238E27FC236}">
                <a16:creationId xmlns:a16="http://schemas.microsoft.com/office/drawing/2014/main" id="{E4E15069-ED0C-7983-8DCB-F633668C1C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6874" y="6328117"/>
            <a:ext cx="1470064" cy="406587"/>
          </a:xfrm>
          <a:prstGeom prst="rect">
            <a:avLst/>
          </a:prstGeom>
        </p:spPr>
      </p:pic>
    </p:spTree>
    <p:extLst>
      <p:ext uri="{BB962C8B-B14F-4D97-AF65-F5344CB8AC3E}">
        <p14:creationId xmlns:p14="http://schemas.microsoft.com/office/powerpoint/2010/main" val="1197283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9C9E-AF7E-0606-8642-8B1B4372AA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890236-0486-0F11-5F67-7151D1B764BB}"/>
              </a:ext>
            </a:extLst>
          </p:cNvPr>
          <p:cNvSpPr>
            <a:spLocks noGrp="1"/>
          </p:cNvSpPr>
          <p:nvPr>
            <p:ph type="body" idx="1"/>
          </p:nvPr>
        </p:nvSpPr>
        <p:spPr>
          <a:xfrm>
            <a:off x="839788" y="1681163"/>
            <a:ext cx="5157787" cy="823912"/>
          </a:xfrm>
        </p:spPr>
        <p:txBody>
          <a:bodyPr anchor="b"/>
          <a:lstStyle>
            <a:lvl1pPr marL="0" indent="0">
              <a:buNone/>
              <a:defRPr sz="2400" b="1">
                <a:solidFill>
                  <a:srgbClr val="8CC7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42253BA-D65F-BBA3-073B-962453ABCB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5528F2-8633-62F2-C9AB-EC872035433E}"/>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8CC7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CA01863-4BF9-DB73-0097-B405EFBB3C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00E3AEC-8756-1643-2A9B-A430EA3A26A9}"/>
              </a:ext>
            </a:extLst>
          </p:cNvPr>
          <p:cNvSpPr/>
          <p:nvPr userDrawn="1"/>
        </p:nvSpPr>
        <p:spPr>
          <a:xfrm rot="16200000">
            <a:off x="5913439" y="598291"/>
            <a:ext cx="365125" cy="12192000"/>
          </a:xfrm>
          <a:prstGeom prst="rect">
            <a:avLst/>
          </a:prstGeom>
          <a:gradFill flip="none" rotWithShape="1">
            <a:gsLst>
              <a:gs pos="0">
                <a:srgbClr val="205F88"/>
              </a:gs>
              <a:gs pos="41000">
                <a:srgbClr val="8CC74D"/>
              </a:gs>
              <a:gs pos="81000">
                <a:schemeClr val="bg1"/>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close-up of a logo&#10;&#10;Description automatically generated">
            <a:extLst>
              <a:ext uri="{FF2B5EF4-FFF2-40B4-BE49-F238E27FC236}">
                <a16:creationId xmlns:a16="http://schemas.microsoft.com/office/drawing/2014/main" id="{2C053678-2DCE-57FC-D348-0491DADC3E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6874" y="6328117"/>
            <a:ext cx="1470064" cy="406587"/>
          </a:xfrm>
          <a:prstGeom prst="rect">
            <a:avLst/>
          </a:prstGeom>
        </p:spPr>
      </p:pic>
    </p:spTree>
    <p:extLst>
      <p:ext uri="{BB962C8B-B14F-4D97-AF65-F5344CB8AC3E}">
        <p14:creationId xmlns:p14="http://schemas.microsoft.com/office/powerpoint/2010/main" val="3241348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1CE3F-1B9D-5DC5-318E-4C4CB255F8D1}"/>
              </a:ext>
            </a:extLst>
          </p:cNvPr>
          <p:cNvSpPr>
            <a:spLocks noGrp="1"/>
          </p:cNvSpPr>
          <p:nvPr>
            <p:ph type="title"/>
          </p:nvPr>
        </p:nvSpPr>
        <p:spPr/>
        <p:txBody>
          <a:bodyPr/>
          <a:lstStyle/>
          <a:p>
            <a:r>
              <a:rPr lang="en-US"/>
              <a:t>Click to edit Master title style</a:t>
            </a:r>
          </a:p>
        </p:txBody>
      </p:sp>
      <p:pic>
        <p:nvPicPr>
          <p:cNvPr id="3" name="Picture 2" descr="A close-up of a logo&#10;&#10;Description automatically generated">
            <a:extLst>
              <a:ext uri="{FF2B5EF4-FFF2-40B4-BE49-F238E27FC236}">
                <a16:creationId xmlns:a16="http://schemas.microsoft.com/office/drawing/2014/main" id="{D7C7F8D5-38FD-1B61-4B1D-C38AFD5523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6874" y="6328117"/>
            <a:ext cx="1470064" cy="406587"/>
          </a:xfrm>
          <a:prstGeom prst="rect">
            <a:avLst/>
          </a:prstGeom>
        </p:spPr>
      </p:pic>
    </p:spTree>
    <p:extLst>
      <p:ext uri="{BB962C8B-B14F-4D97-AF65-F5344CB8AC3E}">
        <p14:creationId xmlns:p14="http://schemas.microsoft.com/office/powerpoint/2010/main" val="3334382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CC742-D983-A7A6-B7D6-9682FE5DD5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E759EF-85D4-BFE7-129F-593CC07DBA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4217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8" r:id="rId4"/>
    <p:sldLayoutId id="2147483651" r:id="rId5"/>
    <p:sldLayoutId id="2147483655" r:id="rId6"/>
    <p:sldLayoutId id="2147483652" r:id="rId7"/>
    <p:sldLayoutId id="2147483653" r:id="rId8"/>
    <p:sldLayoutId id="2147483654" r:id="rId9"/>
    <p:sldLayoutId id="2147483659" r:id="rId10"/>
    <p:sldLayoutId id="2147483657" r:id="rId11"/>
  </p:sldLayoutIdLst>
  <p:txStyles>
    <p:titleStyle>
      <a:lvl1pPr algn="l" defTabSz="914400" rtl="0" eaLnBrk="1" latinLnBrk="0" hangingPunct="1">
        <a:lnSpc>
          <a:spcPct val="90000"/>
        </a:lnSpc>
        <a:spcBef>
          <a:spcPct val="0"/>
        </a:spcBef>
        <a:buNone/>
        <a:defRPr sz="4400" b="1" kern="1200">
          <a:solidFill>
            <a:srgbClr val="205F8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Nursing-Home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c.gov/hai/pdfs/toolkits/environmental-cleaning-checklist-10-6-2010.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hyperlink" Target="https://www.cdc.gov/infectioncontrol/tools/index.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fda.gov/media/110822/download"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cdc.gov/foodsafety/cdc-and-food-safety.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LTCSP-Procedure-Guide.pdf" TargetMode="External"/><Relationship Id="rId2" Type="http://schemas.openxmlformats.org/officeDocument/2006/relationships/hyperlink" Target="http://www.qcor.cms.gov/" TargetMode="External"/><Relationship Id="rId1" Type="http://schemas.openxmlformats.org/officeDocument/2006/relationships/slideLayout" Target="../slideLayouts/slideLayout11.xml"/><Relationship Id="rId5" Type="http://schemas.openxmlformats.org/officeDocument/2006/relationships/hyperlink" Target="https://www.medicare.gov/care-compare/?providerType=NursingHome&amp;redirect=true" TargetMode="External"/><Relationship Id="rId4" Type="http://schemas.openxmlformats.org/officeDocument/2006/relationships/hyperlink" Target="https://www.cms.gov/Medicare/Provider-Enrollment-and-Certification/GuidanceforLawsAndRegulations/Downloads/Appendix-PP-State-Operations-Manual.pdf"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90CB4-1CD8-87A3-35BD-94B033DD12F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DBF840A-42A3-3CF5-4097-13B4668EB4DF}"/>
              </a:ext>
            </a:extLst>
          </p:cNvPr>
          <p:cNvSpPr txBox="1">
            <a:spLocks/>
          </p:cNvSpPr>
          <p:nvPr/>
        </p:nvSpPr>
        <p:spPr>
          <a:xfrm>
            <a:off x="393700" y="344169"/>
            <a:ext cx="6240564" cy="4835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b="1" kern="1200">
                <a:solidFill>
                  <a:srgbClr val="205F88"/>
                </a:solidFill>
                <a:latin typeface="+mj-lt"/>
                <a:ea typeface="+mj-ea"/>
                <a:cs typeface="+mj-cs"/>
              </a:defRPr>
            </a:lvl1pPr>
          </a:lstStyle>
          <a:p>
            <a:r>
              <a:rPr lang="en-US" sz="5400" dirty="0"/>
              <a:t>Nursing Home Survey Trends &amp; Preparation for Success:</a:t>
            </a:r>
          </a:p>
          <a:p>
            <a:r>
              <a:rPr lang="en-US" sz="4000" b="0" dirty="0"/>
              <a:t>Strategies for Compliance and Quality Outcomes</a:t>
            </a:r>
          </a:p>
        </p:txBody>
      </p:sp>
      <p:sp>
        <p:nvSpPr>
          <p:cNvPr id="10" name="Text Placeholder 2">
            <a:extLst>
              <a:ext uri="{FF2B5EF4-FFF2-40B4-BE49-F238E27FC236}">
                <a16:creationId xmlns:a16="http://schemas.microsoft.com/office/drawing/2014/main" id="{01B74D92-62FE-7956-3FA5-48D417BDB3E3}"/>
              </a:ext>
            </a:extLst>
          </p:cNvPr>
          <p:cNvSpPr>
            <a:spLocks noGrp="1"/>
          </p:cNvSpPr>
          <p:nvPr>
            <p:ph type="body" sz="quarter" idx="10"/>
          </p:nvPr>
        </p:nvSpPr>
        <p:spPr>
          <a:xfrm>
            <a:off x="393700" y="5103813"/>
            <a:ext cx="4499313" cy="1377950"/>
          </a:xfrm>
        </p:spPr>
        <p:txBody>
          <a:bodyPr>
            <a:normAutofit/>
          </a:bodyPr>
          <a:lstStyle/>
          <a:p>
            <a:r>
              <a:rPr lang="en-US" sz="3200" dirty="0"/>
              <a:t>Liz Wheeler</a:t>
            </a:r>
            <a:r>
              <a:rPr lang="en-US" sz="2800" dirty="0"/>
              <a:t>, </a:t>
            </a:r>
            <a:r>
              <a:rPr lang="en-US" sz="2000" dirty="0"/>
              <a:t>BSN, RN, CHPN, IPCO, QCP, CDP</a:t>
            </a:r>
          </a:p>
          <a:p>
            <a:r>
              <a:rPr lang="en-US" sz="2000" dirty="0"/>
              <a:t>Clinical Consultant</a:t>
            </a:r>
          </a:p>
          <a:p>
            <a:endParaRPr lang="en-US" dirty="0"/>
          </a:p>
        </p:txBody>
      </p:sp>
    </p:spTree>
    <p:extLst>
      <p:ext uri="{BB962C8B-B14F-4D97-AF65-F5344CB8AC3E}">
        <p14:creationId xmlns:p14="http://schemas.microsoft.com/office/powerpoint/2010/main" val="714570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F4B85-DAD0-46E2-D522-E7E08C69572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6FB3D55-619D-BBC9-B92B-A3EEAB6C83F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kern="1200" dirty="0">
                <a:latin typeface="+mj-lt"/>
                <a:ea typeface="+mj-ea"/>
                <a:cs typeface="+mj-cs"/>
              </a:rPr>
              <a:t>Top 10 F-tags – </a:t>
            </a:r>
            <a:r>
              <a:rPr lang="en-US" dirty="0"/>
              <a:t>Indiana</a:t>
            </a:r>
            <a:r>
              <a:rPr lang="en-US" b="1" kern="1200" dirty="0">
                <a:latin typeface="+mj-lt"/>
                <a:ea typeface="+mj-ea"/>
                <a:cs typeface="+mj-cs"/>
              </a:rPr>
              <a:t> </a:t>
            </a:r>
            <a:r>
              <a:rPr lang="en-US" dirty="0"/>
              <a:t>(FY 2025)</a:t>
            </a:r>
            <a:endParaRPr lang="en-US" b="1" kern="1200" dirty="0">
              <a:latin typeface="+mj-lt"/>
              <a:ea typeface="+mj-ea"/>
              <a:cs typeface="+mj-cs"/>
            </a:endParaRPr>
          </a:p>
        </p:txBody>
      </p:sp>
      <p:graphicFrame>
        <p:nvGraphicFramePr>
          <p:cNvPr id="6" name="TextBox 1">
            <a:extLst>
              <a:ext uri="{FF2B5EF4-FFF2-40B4-BE49-F238E27FC236}">
                <a16:creationId xmlns:a16="http://schemas.microsoft.com/office/drawing/2014/main" id="{7EF3895B-A43A-A410-E4E2-025DF0118400}"/>
              </a:ext>
            </a:extLst>
          </p:cNvPr>
          <p:cNvGraphicFramePr/>
          <p:nvPr>
            <p:extLst>
              <p:ext uri="{D42A27DB-BD31-4B8C-83A1-F6EECF244321}">
                <p14:modId xmlns:p14="http://schemas.microsoft.com/office/powerpoint/2010/main" val="3859152485"/>
              </p:ext>
            </p:extLst>
          </p:nvPr>
        </p:nvGraphicFramePr>
        <p:xfrm>
          <a:off x="1148639" y="1690688"/>
          <a:ext cx="964184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3796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1D91-C2A3-1834-D95A-2A8865B12902}"/>
              </a:ext>
            </a:extLst>
          </p:cNvPr>
          <p:cNvSpPr>
            <a:spLocks noGrp="1"/>
          </p:cNvSpPr>
          <p:nvPr>
            <p:ph type="title"/>
          </p:nvPr>
        </p:nvSpPr>
        <p:spPr>
          <a:xfrm>
            <a:off x="1707822" y="2109246"/>
            <a:ext cx="8776356" cy="2639505"/>
          </a:xfrm>
        </p:spPr>
        <p:txBody>
          <a:bodyPr/>
          <a:lstStyle/>
          <a:p>
            <a:r>
              <a:rPr lang="en-US" dirty="0"/>
              <a:t>Life Safety</a:t>
            </a:r>
          </a:p>
        </p:txBody>
      </p:sp>
    </p:spTree>
    <p:extLst>
      <p:ext uri="{BB962C8B-B14F-4D97-AF65-F5344CB8AC3E}">
        <p14:creationId xmlns:p14="http://schemas.microsoft.com/office/powerpoint/2010/main" val="3133180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687F0-2269-CA66-932B-4565E3E9FD6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09711D4-E1A5-42AA-E318-D4232890D607}"/>
              </a:ext>
            </a:extLst>
          </p:cNvPr>
          <p:cNvSpPr>
            <a:spLocks noGrp="1"/>
          </p:cNvSpPr>
          <p:nvPr>
            <p:ph type="title"/>
          </p:nvPr>
        </p:nvSpPr>
        <p:spPr>
          <a:xfrm>
            <a:off x="838200" y="499427"/>
            <a:ext cx="10515600" cy="1325563"/>
          </a:xfrm>
        </p:spPr>
        <p:txBody>
          <a:bodyPr vert="horz" wrap="square" lIns="91440" tIns="45720" rIns="91440" bIns="45720" rtlCol="0" anchor="t">
            <a:normAutofit/>
          </a:bodyPr>
          <a:lstStyle/>
          <a:p>
            <a:r>
              <a:rPr lang="en-US" dirty="0"/>
              <a:t>Top 10 K tags – Indiana (FY 2025)</a:t>
            </a:r>
          </a:p>
        </p:txBody>
      </p:sp>
      <p:sp>
        <p:nvSpPr>
          <p:cNvPr id="2" name="TextBox 1">
            <a:extLst>
              <a:ext uri="{FF2B5EF4-FFF2-40B4-BE49-F238E27FC236}">
                <a16:creationId xmlns:a16="http://schemas.microsoft.com/office/drawing/2014/main" id="{CCE8906D-B96C-74A5-B7D5-99F515D39C85}"/>
              </a:ext>
            </a:extLst>
          </p:cNvPr>
          <p:cNvSpPr txBox="1"/>
          <p:nvPr/>
        </p:nvSpPr>
        <p:spPr>
          <a:xfrm>
            <a:off x="1058673" y="1565960"/>
            <a:ext cx="10074654" cy="4942155"/>
          </a:xfrm>
          <a:prstGeom prst="rect">
            <a:avLst/>
          </a:prstGeom>
        </p:spPr>
        <p:txBody>
          <a:bodyPr vert="horz" lIns="91440" tIns="45720" rIns="91440" bIns="45720" rtlCol="0" anchor="t">
            <a:noAutofit/>
          </a:bodyPr>
          <a:lstStyle/>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K353 – Sprinkler System – Maintenance and Testing</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K324 – Cooking Facilities</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F921 – Electrical Equipment – Testing and Maintenance</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K712 – Fire Drills</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K920 – Electrical Equipment – Power and Extension Cords</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K363 – Corridor – Doors</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K918 – Electrical Systems – Essential Electric Systems</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K321 – Hazardous Areas – Enclosure</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K511 – Utilities – Gas and Electric</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K761 – Maintenance, Inspection and Testing - Doors</a:t>
            </a:r>
          </a:p>
        </p:txBody>
      </p:sp>
    </p:spTree>
    <p:extLst>
      <p:ext uri="{BB962C8B-B14F-4D97-AF65-F5344CB8AC3E}">
        <p14:creationId xmlns:p14="http://schemas.microsoft.com/office/powerpoint/2010/main" val="1947797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06020-FBE3-7F7F-2D0F-7F671E42D0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0AC0CB-6F80-E1E9-A12B-174E126F4611}"/>
              </a:ext>
            </a:extLst>
          </p:cNvPr>
          <p:cNvSpPr>
            <a:spLocks noGrp="1"/>
          </p:cNvSpPr>
          <p:nvPr>
            <p:ph type="title"/>
          </p:nvPr>
        </p:nvSpPr>
        <p:spPr>
          <a:xfrm>
            <a:off x="1707822" y="2109246"/>
            <a:ext cx="8776356" cy="2639505"/>
          </a:xfrm>
        </p:spPr>
        <p:txBody>
          <a:bodyPr/>
          <a:lstStyle/>
          <a:p>
            <a:r>
              <a:rPr lang="en-US" dirty="0"/>
              <a:t>Emergency Preparedness</a:t>
            </a:r>
          </a:p>
        </p:txBody>
      </p:sp>
    </p:spTree>
    <p:extLst>
      <p:ext uri="{BB962C8B-B14F-4D97-AF65-F5344CB8AC3E}">
        <p14:creationId xmlns:p14="http://schemas.microsoft.com/office/powerpoint/2010/main" val="1687298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6F775-7CE3-6648-2E3B-F23D0B6CC30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EDC2A61-32CE-481F-D985-1E7662E40EDD}"/>
              </a:ext>
            </a:extLst>
          </p:cNvPr>
          <p:cNvSpPr>
            <a:spLocks noGrp="1"/>
          </p:cNvSpPr>
          <p:nvPr>
            <p:ph type="title"/>
          </p:nvPr>
        </p:nvSpPr>
        <p:spPr>
          <a:xfrm>
            <a:off x="838200" y="499427"/>
            <a:ext cx="10515600" cy="1325563"/>
          </a:xfrm>
        </p:spPr>
        <p:txBody>
          <a:bodyPr vert="horz" wrap="square" lIns="91440" tIns="45720" rIns="91440" bIns="45720" rtlCol="0" anchor="t">
            <a:normAutofit/>
          </a:bodyPr>
          <a:lstStyle/>
          <a:p>
            <a:r>
              <a:rPr lang="en-US" dirty="0"/>
              <a:t>Top 10 E Tags – Indiana (FY 2025)</a:t>
            </a:r>
          </a:p>
        </p:txBody>
      </p:sp>
      <p:sp>
        <p:nvSpPr>
          <p:cNvPr id="2" name="TextBox 1">
            <a:extLst>
              <a:ext uri="{FF2B5EF4-FFF2-40B4-BE49-F238E27FC236}">
                <a16:creationId xmlns:a16="http://schemas.microsoft.com/office/drawing/2014/main" id="{8195D119-7D22-9F7F-69DC-8115D6903A8C}"/>
              </a:ext>
            </a:extLst>
          </p:cNvPr>
          <p:cNvSpPr txBox="1"/>
          <p:nvPr/>
        </p:nvSpPr>
        <p:spPr>
          <a:xfrm>
            <a:off x="1058673" y="1565960"/>
            <a:ext cx="10074654" cy="4942155"/>
          </a:xfrm>
          <a:prstGeom prst="rect">
            <a:avLst/>
          </a:prstGeom>
        </p:spPr>
        <p:txBody>
          <a:bodyPr vert="horz" lIns="91440" tIns="45720" rIns="91440" bIns="45720" rtlCol="0" anchor="t">
            <a:noAutofit/>
          </a:bodyPr>
          <a:lstStyle/>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E0039 – EP Testing Requirements</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E0041 – Hospital CAH and LTC Emergency Power</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E0037 – EP Training Program</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E0004 – Develop EP Plan, Review and Update Annually</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E0036 – EP Training and Testing</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E0029 – Develop and Communication Plan</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E0013 – Development of EP Policies and Procedures</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E0025 – Arrangement with Other Facilities</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E0031 – Emergency Officials Contact Information</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E0006 – Plan Based on All Hazards Risk Assessment</a:t>
            </a:r>
          </a:p>
          <a:p>
            <a:pPr marL="342900" indent="-342900">
              <a:lnSpc>
                <a:spcPct val="90000"/>
              </a:lnSpc>
              <a:spcAft>
                <a:spcPts val="600"/>
              </a:spcAft>
              <a:buFont typeface="Arial" panose="020B0604020202020204" pitchFamily="34" charset="0"/>
              <a:buChar char="•"/>
            </a:pPr>
            <a:endParaRPr lang="en-US" sz="2400" dirty="0">
              <a:solidFill>
                <a:schemeClr val="tx1">
                  <a:lumMod val="75000"/>
                  <a:lumOff val="25000"/>
                </a:schemeClr>
              </a:solidFill>
              <a:latin typeface="Georgia" panose="02040502050405020303" pitchFamily="18" charset="0"/>
            </a:endParaRPr>
          </a:p>
        </p:txBody>
      </p:sp>
    </p:spTree>
    <p:extLst>
      <p:ext uri="{BB962C8B-B14F-4D97-AF65-F5344CB8AC3E}">
        <p14:creationId xmlns:p14="http://schemas.microsoft.com/office/powerpoint/2010/main" val="298542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DC294-94E5-1EF3-ECCA-D7CFFBCD37B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D589FD9-9799-C7AC-1C45-B6CD4933A86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t>Harm or Greater – By Region (FY 2025)</a:t>
            </a:r>
          </a:p>
        </p:txBody>
      </p:sp>
      <p:pic>
        <p:nvPicPr>
          <p:cNvPr id="3" name="Picture 2">
            <a:extLst>
              <a:ext uri="{FF2B5EF4-FFF2-40B4-BE49-F238E27FC236}">
                <a16:creationId xmlns:a16="http://schemas.microsoft.com/office/drawing/2014/main" id="{6B97007A-681E-9166-6B84-46D3E52B19AA}"/>
              </a:ext>
            </a:extLst>
          </p:cNvPr>
          <p:cNvPicPr>
            <a:picLocks noChangeAspect="1"/>
          </p:cNvPicPr>
          <p:nvPr/>
        </p:nvPicPr>
        <p:blipFill>
          <a:blip r:embed="rId3"/>
          <a:stretch>
            <a:fillRect/>
          </a:stretch>
        </p:blipFill>
        <p:spPr>
          <a:xfrm>
            <a:off x="3717888" y="1509713"/>
            <a:ext cx="4756224" cy="4983162"/>
          </a:xfrm>
          <a:prstGeom prst="rect">
            <a:avLst/>
          </a:prstGeom>
          <a:noFill/>
        </p:spPr>
      </p:pic>
    </p:spTree>
    <p:extLst>
      <p:ext uri="{BB962C8B-B14F-4D97-AF65-F5344CB8AC3E}">
        <p14:creationId xmlns:p14="http://schemas.microsoft.com/office/powerpoint/2010/main" val="1235482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A2213-8653-5F03-1629-12E3C2F31B5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5F0D01E-3A78-10F5-79E6-2A9E55B1E680}"/>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t>IJs– By Region (FY 2025)</a:t>
            </a:r>
          </a:p>
        </p:txBody>
      </p:sp>
      <p:pic>
        <p:nvPicPr>
          <p:cNvPr id="5" name="Picture 4">
            <a:extLst>
              <a:ext uri="{FF2B5EF4-FFF2-40B4-BE49-F238E27FC236}">
                <a16:creationId xmlns:a16="http://schemas.microsoft.com/office/drawing/2014/main" id="{20164C27-915B-9CFF-5039-7A79E6915F37}"/>
              </a:ext>
            </a:extLst>
          </p:cNvPr>
          <p:cNvPicPr>
            <a:picLocks noChangeAspect="1"/>
          </p:cNvPicPr>
          <p:nvPr/>
        </p:nvPicPr>
        <p:blipFill>
          <a:blip r:embed="rId3"/>
          <a:stretch>
            <a:fillRect/>
          </a:stretch>
        </p:blipFill>
        <p:spPr>
          <a:xfrm>
            <a:off x="1005840" y="1461120"/>
            <a:ext cx="4846320" cy="5080348"/>
          </a:xfrm>
          <a:prstGeom prst="rect">
            <a:avLst/>
          </a:prstGeom>
          <a:noFill/>
        </p:spPr>
      </p:pic>
      <p:sp>
        <p:nvSpPr>
          <p:cNvPr id="10" name="Content Placeholder 3">
            <a:extLst>
              <a:ext uri="{FF2B5EF4-FFF2-40B4-BE49-F238E27FC236}">
                <a16:creationId xmlns:a16="http://schemas.microsoft.com/office/drawing/2014/main" id="{47DCD750-DD9A-7A8C-5B0C-031638C6BD62}"/>
              </a:ext>
            </a:extLst>
          </p:cNvPr>
          <p:cNvSpPr>
            <a:spLocks noGrp="1"/>
          </p:cNvSpPr>
          <p:nvPr>
            <p:ph sz="half" idx="2"/>
          </p:nvPr>
        </p:nvSpPr>
        <p:spPr>
          <a:xfrm>
            <a:off x="6172200" y="1825625"/>
            <a:ext cx="5181600" cy="4351338"/>
          </a:xfrm>
        </p:spPr>
        <p:txBody>
          <a:bodyPr/>
          <a:lstStyle/>
          <a:p>
            <a:r>
              <a:rPr lang="en-US" dirty="0"/>
              <a:t>Indiana – 14</a:t>
            </a:r>
          </a:p>
          <a:p>
            <a:pPr lvl="1"/>
            <a:r>
              <a:rPr lang="en-US" dirty="0"/>
              <a:t>11 J level (isolated)</a:t>
            </a:r>
          </a:p>
          <a:p>
            <a:pPr lvl="1"/>
            <a:r>
              <a:rPr lang="en-US" dirty="0"/>
              <a:t>1 K level (pattern)</a:t>
            </a:r>
          </a:p>
          <a:p>
            <a:pPr lvl="1"/>
            <a:r>
              <a:rPr lang="en-US" dirty="0"/>
              <a:t>2 L level (widespread)</a:t>
            </a:r>
          </a:p>
        </p:txBody>
      </p:sp>
    </p:spTree>
    <p:extLst>
      <p:ext uri="{BB962C8B-B14F-4D97-AF65-F5344CB8AC3E}">
        <p14:creationId xmlns:p14="http://schemas.microsoft.com/office/powerpoint/2010/main" val="3381348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92966-EC5C-248F-3C7F-FED070BACA6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77857CD-5D62-21DE-163E-3A3E80E8F12A}"/>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t>Enforcement Actions (FY 2025)</a:t>
            </a:r>
          </a:p>
        </p:txBody>
      </p:sp>
      <p:pic>
        <p:nvPicPr>
          <p:cNvPr id="3" name="Picture 2" descr="A screenshot of a computer&#10;&#10;AI-generated content may be incorrect.">
            <a:extLst>
              <a:ext uri="{FF2B5EF4-FFF2-40B4-BE49-F238E27FC236}">
                <a16:creationId xmlns:a16="http://schemas.microsoft.com/office/drawing/2014/main" id="{1AB8BCFE-0DAF-B3DF-852E-3CE4C15AA90A}"/>
              </a:ext>
            </a:extLst>
          </p:cNvPr>
          <p:cNvPicPr>
            <a:picLocks noChangeAspect="1"/>
          </p:cNvPicPr>
          <p:nvPr/>
        </p:nvPicPr>
        <p:blipFill>
          <a:blip r:embed="rId3">
            <a:extLst>
              <a:ext uri="{28A0092B-C50C-407E-A947-70E740481C1C}">
                <a14:useLocalDpi xmlns:a14="http://schemas.microsoft.com/office/drawing/2010/main" val="0"/>
              </a:ext>
            </a:extLst>
          </a:blip>
          <a:srcRect t="8716"/>
          <a:stretch>
            <a:fillRect/>
          </a:stretch>
        </p:blipFill>
        <p:spPr>
          <a:xfrm>
            <a:off x="394492" y="1690687"/>
            <a:ext cx="11403016" cy="3843631"/>
          </a:xfrm>
          <a:prstGeom prst="rect">
            <a:avLst/>
          </a:prstGeom>
        </p:spPr>
      </p:pic>
    </p:spTree>
    <p:extLst>
      <p:ext uri="{BB962C8B-B14F-4D97-AF65-F5344CB8AC3E}">
        <p14:creationId xmlns:p14="http://schemas.microsoft.com/office/powerpoint/2010/main" val="3434535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24F4E-A958-FCB9-36F1-A7332DED6D4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A36438B-068B-4ABE-1973-4639D7D5ACC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t>Civil Money Penalties – By Region (FY 2025)</a:t>
            </a:r>
          </a:p>
        </p:txBody>
      </p:sp>
      <p:pic>
        <p:nvPicPr>
          <p:cNvPr id="3" name="Picture 2">
            <a:extLst>
              <a:ext uri="{FF2B5EF4-FFF2-40B4-BE49-F238E27FC236}">
                <a16:creationId xmlns:a16="http://schemas.microsoft.com/office/drawing/2014/main" id="{BC465F9A-B089-EC1E-59F9-15E00D0EAE56}"/>
              </a:ext>
            </a:extLst>
          </p:cNvPr>
          <p:cNvPicPr>
            <a:picLocks noChangeAspect="1"/>
          </p:cNvPicPr>
          <p:nvPr/>
        </p:nvPicPr>
        <p:blipFill>
          <a:blip r:embed="rId3"/>
          <a:srcRect t="1730"/>
          <a:stretch>
            <a:fillRect/>
          </a:stretch>
        </p:blipFill>
        <p:spPr>
          <a:xfrm>
            <a:off x="592207" y="2139696"/>
            <a:ext cx="11007586" cy="3416498"/>
          </a:xfrm>
          <a:prstGeom prst="rect">
            <a:avLst/>
          </a:prstGeom>
        </p:spPr>
      </p:pic>
    </p:spTree>
    <p:extLst>
      <p:ext uri="{BB962C8B-B14F-4D97-AF65-F5344CB8AC3E}">
        <p14:creationId xmlns:p14="http://schemas.microsoft.com/office/powerpoint/2010/main" val="959677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72D14-CD26-E87C-F3D1-3CBD48EA5C1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0534B0C-3E71-C469-2825-12EF2E05538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t>Civil Money Penalties – Indiana (FY 2025)</a:t>
            </a:r>
          </a:p>
        </p:txBody>
      </p:sp>
      <p:pic>
        <p:nvPicPr>
          <p:cNvPr id="3" name="Picture 2" descr="A screenshot of a data sheet&#10;&#10;AI-generated content may be incorrect.">
            <a:extLst>
              <a:ext uri="{FF2B5EF4-FFF2-40B4-BE49-F238E27FC236}">
                <a16:creationId xmlns:a16="http://schemas.microsoft.com/office/drawing/2014/main" id="{8E0C3EA1-0F9D-11B2-2656-44DEAFE95569}"/>
              </a:ext>
            </a:extLst>
          </p:cNvPr>
          <p:cNvPicPr>
            <a:picLocks noChangeAspect="1"/>
          </p:cNvPicPr>
          <p:nvPr/>
        </p:nvPicPr>
        <p:blipFill>
          <a:blip r:embed="rId3">
            <a:extLst>
              <a:ext uri="{28A0092B-C50C-407E-A947-70E740481C1C}">
                <a14:useLocalDpi xmlns:a14="http://schemas.microsoft.com/office/drawing/2010/main" val="0"/>
              </a:ext>
            </a:extLst>
          </a:blip>
          <a:srcRect t="2713"/>
          <a:stretch>
            <a:fillRect/>
          </a:stretch>
        </p:blipFill>
        <p:spPr>
          <a:xfrm>
            <a:off x="1074891" y="2304287"/>
            <a:ext cx="10278909" cy="3278539"/>
          </a:xfrm>
          <a:prstGeom prst="rect">
            <a:avLst/>
          </a:prstGeom>
        </p:spPr>
      </p:pic>
    </p:spTree>
    <p:extLst>
      <p:ext uri="{BB962C8B-B14F-4D97-AF65-F5344CB8AC3E}">
        <p14:creationId xmlns:p14="http://schemas.microsoft.com/office/powerpoint/2010/main" val="1205123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D1A7A-9534-46AF-41FF-BB17B9873CC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7B5C710-948C-B004-A29B-CE0DE0F7456E}"/>
              </a:ext>
            </a:extLst>
          </p:cNvPr>
          <p:cNvSpPr>
            <a:spLocks noGrp="1"/>
          </p:cNvSpPr>
          <p:nvPr>
            <p:ph type="title"/>
          </p:nvPr>
        </p:nvSpPr>
        <p:spPr>
          <a:xfrm>
            <a:off x="838200" y="681037"/>
            <a:ext cx="10515600" cy="1009651"/>
          </a:xfrm>
        </p:spPr>
        <p:txBody>
          <a:bodyPr vert="horz" wrap="square" lIns="91440" tIns="45720" rIns="91440" bIns="45720" rtlCol="0" anchor="t">
            <a:normAutofit/>
          </a:bodyPr>
          <a:lstStyle/>
          <a:p>
            <a:r>
              <a:rPr lang="en-US" dirty="0"/>
              <a:t>Course Description</a:t>
            </a:r>
          </a:p>
        </p:txBody>
      </p:sp>
      <p:sp>
        <p:nvSpPr>
          <p:cNvPr id="5" name="Content Placeholder 4">
            <a:extLst>
              <a:ext uri="{FF2B5EF4-FFF2-40B4-BE49-F238E27FC236}">
                <a16:creationId xmlns:a16="http://schemas.microsoft.com/office/drawing/2014/main" id="{9A35CD9B-79AD-1C2B-23B5-F28BE5631BFE}"/>
              </a:ext>
            </a:extLst>
          </p:cNvPr>
          <p:cNvSpPr>
            <a:spLocks noGrp="1"/>
          </p:cNvSpPr>
          <p:nvPr>
            <p:ph idx="1"/>
          </p:nvPr>
        </p:nvSpPr>
        <p:spPr>
          <a:xfrm>
            <a:off x="838200" y="1825625"/>
            <a:ext cx="10515600" cy="4351338"/>
          </a:xfrm>
        </p:spPr>
        <p:txBody>
          <a:bodyPr/>
          <a:lstStyle/>
          <a:p>
            <a:pPr marL="0" indent="0">
              <a:buNone/>
            </a:pPr>
            <a:r>
              <a:rPr lang="en-US" dirty="0"/>
              <a:t>This presentation offers a comprehensive look at current trends in nursing home surveys, including common citations, emerging focus areas, and regulatory shifts impacting skilled nursing facilities. Participants will gain practical strategies to enhance readiness and performance, including proactive quality assurance, interdisciplinary team engagement, and documentation best practices. Whether preparing for an annual survey or responding to past deficiencies, this session equips providers with tools to promote compliance, reduce risk, and elevate resident care. </a:t>
            </a:r>
          </a:p>
          <a:p>
            <a:endParaRPr lang="en-US" dirty="0"/>
          </a:p>
          <a:p>
            <a:endParaRPr lang="en-US" dirty="0"/>
          </a:p>
        </p:txBody>
      </p:sp>
    </p:spTree>
    <p:extLst>
      <p:ext uri="{BB962C8B-B14F-4D97-AF65-F5344CB8AC3E}">
        <p14:creationId xmlns:p14="http://schemas.microsoft.com/office/powerpoint/2010/main" val="2669551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E0D5B-963B-6B2B-DA27-1B99F4495324}"/>
            </a:ext>
          </a:extLst>
        </p:cNvPr>
        <p:cNvGrpSpPr/>
        <p:nvPr/>
      </p:nvGrpSpPr>
      <p:grpSpPr>
        <a:xfrm>
          <a:off x="0" y="0"/>
          <a:ext cx="0" cy="0"/>
          <a:chOff x="0" y="0"/>
          <a:chExt cx="0" cy="0"/>
        </a:xfrm>
      </p:grpSpPr>
      <p:sp>
        <p:nvSpPr>
          <p:cNvPr id="6" name="Content Placeholder 3">
            <a:extLst>
              <a:ext uri="{FF2B5EF4-FFF2-40B4-BE49-F238E27FC236}">
                <a16:creationId xmlns:a16="http://schemas.microsoft.com/office/drawing/2014/main" id="{9FE640EA-4ACC-2342-588E-A962409CCF78}"/>
              </a:ext>
            </a:extLst>
          </p:cNvPr>
          <p:cNvSpPr>
            <a:spLocks noGrp="1"/>
          </p:cNvSpPr>
          <p:nvPr>
            <p:ph sz="half" idx="2"/>
          </p:nvPr>
        </p:nvSpPr>
        <p:spPr>
          <a:xfrm>
            <a:off x="6416040" y="931545"/>
            <a:ext cx="5181600" cy="4351338"/>
          </a:xfrm>
        </p:spPr>
        <p:txBody>
          <a:bodyPr/>
          <a:lstStyle/>
          <a:p>
            <a:r>
              <a:rPr lang="en-US" dirty="0"/>
              <a:t>Indiana currently has 79 surveys overdue 12 months or longer</a:t>
            </a:r>
          </a:p>
          <a:p>
            <a:r>
              <a:rPr lang="en-US" dirty="0"/>
              <a:t>Affecting 15.6% of providers</a:t>
            </a:r>
          </a:p>
        </p:txBody>
      </p:sp>
      <p:pic>
        <p:nvPicPr>
          <p:cNvPr id="4" name="Picture 3">
            <a:extLst>
              <a:ext uri="{FF2B5EF4-FFF2-40B4-BE49-F238E27FC236}">
                <a16:creationId xmlns:a16="http://schemas.microsoft.com/office/drawing/2014/main" id="{72E8E526-1CCE-97E2-7D67-389CE0269D5F}"/>
              </a:ext>
            </a:extLst>
          </p:cNvPr>
          <p:cNvPicPr>
            <a:picLocks noChangeAspect="1"/>
          </p:cNvPicPr>
          <p:nvPr/>
        </p:nvPicPr>
        <p:blipFill>
          <a:blip r:embed="rId3"/>
          <a:stretch>
            <a:fillRect/>
          </a:stretch>
        </p:blipFill>
        <p:spPr>
          <a:xfrm>
            <a:off x="413550" y="538480"/>
            <a:ext cx="6002490" cy="5781040"/>
          </a:xfrm>
          <a:prstGeom prst="rect">
            <a:avLst/>
          </a:prstGeom>
        </p:spPr>
      </p:pic>
    </p:spTree>
    <p:extLst>
      <p:ext uri="{BB962C8B-B14F-4D97-AF65-F5344CB8AC3E}">
        <p14:creationId xmlns:p14="http://schemas.microsoft.com/office/powerpoint/2010/main" val="2580786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3BEF3-38A0-600F-02D9-224A059F0C2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C3D0F87-F7B1-9E88-7047-9EBEB2157EE3}"/>
              </a:ext>
            </a:extLst>
          </p:cNvPr>
          <p:cNvSpPr>
            <a:spLocks noGrp="1"/>
          </p:cNvSpPr>
          <p:nvPr>
            <p:ph type="title"/>
          </p:nvPr>
        </p:nvSpPr>
        <p:spPr>
          <a:xfrm>
            <a:off x="838200" y="499427"/>
            <a:ext cx="10515600" cy="1325563"/>
          </a:xfrm>
        </p:spPr>
        <p:txBody>
          <a:bodyPr vert="horz" wrap="square" lIns="91440" tIns="45720" rIns="91440" bIns="45720" rtlCol="0" anchor="t">
            <a:normAutofit/>
          </a:bodyPr>
          <a:lstStyle/>
          <a:p>
            <a:r>
              <a:rPr lang="en-US" dirty="0"/>
              <a:t>Survey Preparation and Monitoring</a:t>
            </a:r>
          </a:p>
        </p:txBody>
      </p:sp>
      <p:sp>
        <p:nvSpPr>
          <p:cNvPr id="2" name="TextBox 1">
            <a:extLst>
              <a:ext uri="{FF2B5EF4-FFF2-40B4-BE49-F238E27FC236}">
                <a16:creationId xmlns:a16="http://schemas.microsoft.com/office/drawing/2014/main" id="{1876FF3E-1779-F6FA-377D-CB01E8996394}"/>
              </a:ext>
            </a:extLst>
          </p:cNvPr>
          <p:cNvSpPr txBox="1"/>
          <p:nvPr/>
        </p:nvSpPr>
        <p:spPr>
          <a:xfrm>
            <a:off x="1058673" y="1565960"/>
            <a:ext cx="10074654" cy="4942155"/>
          </a:xfrm>
          <a:prstGeom prst="rect">
            <a:avLst/>
          </a:prstGeom>
        </p:spPr>
        <p:txBody>
          <a:bodyPr vert="horz" lIns="91440" tIns="45720" rIns="91440" bIns="45720" rtlCol="0" anchor="t">
            <a:noAutofit/>
          </a:bodyPr>
          <a:lstStyle/>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Review Confidentiality and Security</a:t>
            </a:r>
          </a:p>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Review current policies and procedures</a:t>
            </a:r>
          </a:p>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Review “missed” medications routinely</a:t>
            </a:r>
          </a:p>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Review survey access processes</a:t>
            </a:r>
          </a:p>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Audit Medical Records for:</a:t>
            </a:r>
          </a:p>
          <a:p>
            <a:pPr marL="742950" lvl="1" indent="-28575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Completeness</a:t>
            </a:r>
          </a:p>
          <a:p>
            <a:pPr marL="742950" lvl="1" indent="-28575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Accuracy</a:t>
            </a:r>
          </a:p>
          <a:p>
            <a:pPr marL="742950" lvl="1" indent="-28575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Accessibility</a:t>
            </a:r>
          </a:p>
          <a:p>
            <a:pPr marL="742950" lvl="1" indent="-28575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Organizations</a:t>
            </a:r>
          </a:p>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Include audits and action plans in QAPI</a:t>
            </a:r>
          </a:p>
        </p:txBody>
      </p:sp>
    </p:spTree>
    <p:extLst>
      <p:ext uri="{BB962C8B-B14F-4D97-AF65-F5344CB8AC3E}">
        <p14:creationId xmlns:p14="http://schemas.microsoft.com/office/powerpoint/2010/main" val="3340188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7AC81-5533-6364-0999-F1321C1E3A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FF03F6-4DBC-2B57-BBF3-C7F07351773B}"/>
              </a:ext>
            </a:extLst>
          </p:cNvPr>
          <p:cNvSpPr>
            <a:spLocks noGrp="1"/>
          </p:cNvSpPr>
          <p:nvPr>
            <p:ph type="title"/>
          </p:nvPr>
        </p:nvSpPr>
        <p:spPr>
          <a:xfrm>
            <a:off x="1707822" y="2109246"/>
            <a:ext cx="8776356" cy="2639505"/>
          </a:xfrm>
        </p:spPr>
        <p:txBody>
          <a:bodyPr/>
          <a:lstStyle/>
          <a:p>
            <a:r>
              <a:rPr lang="en-US" dirty="0"/>
              <a:t>Survey Preparedness</a:t>
            </a:r>
          </a:p>
        </p:txBody>
      </p:sp>
    </p:spTree>
    <p:extLst>
      <p:ext uri="{BB962C8B-B14F-4D97-AF65-F5344CB8AC3E}">
        <p14:creationId xmlns:p14="http://schemas.microsoft.com/office/powerpoint/2010/main" val="2253165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7B2B1-9FE9-884A-03C6-5B7F2AE7EA8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62585BD-ED6B-DBD8-3943-4949FF79FBEA}"/>
              </a:ext>
            </a:extLst>
          </p:cNvPr>
          <p:cNvSpPr>
            <a:spLocks noGrp="1"/>
          </p:cNvSpPr>
          <p:nvPr>
            <p:ph type="title"/>
          </p:nvPr>
        </p:nvSpPr>
        <p:spPr>
          <a:xfrm>
            <a:off x="838200" y="499427"/>
            <a:ext cx="10515600" cy="1325563"/>
          </a:xfrm>
        </p:spPr>
        <p:txBody>
          <a:bodyPr vert="horz" wrap="square" lIns="91440" tIns="45720" rIns="91440" bIns="45720" rtlCol="0" anchor="t">
            <a:normAutofit/>
          </a:bodyPr>
          <a:lstStyle/>
          <a:p>
            <a:r>
              <a:rPr lang="en-US" dirty="0"/>
              <a:t>Preparation Tips</a:t>
            </a:r>
          </a:p>
        </p:txBody>
      </p:sp>
      <p:sp>
        <p:nvSpPr>
          <p:cNvPr id="2" name="TextBox 1">
            <a:extLst>
              <a:ext uri="{FF2B5EF4-FFF2-40B4-BE49-F238E27FC236}">
                <a16:creationId xmlns:a16="http://schemas.microsoft.com/office/drawing/2014/main" id="{3C7F2C41-2A36-D755-2A44-F3E886C5C585}"/>
              </a:ext>
            </a:extLst>
          </p:cNvPr>
          <p:cNvSpPr txBox="1"/>
          <p:nvPr/>
        </p:nvSpPr>
        <p:spPr>
          <a:xfrm>
            <a:off x="1058673" y="1565960"/>
            <a:ext cx="10074654" cy="4942155"/>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Educate staff on survey process, what they should expect, &amp; how to respond</a:t>
            </a:r>
          </a:p>
          <a:p>
            <a:pPr marL="342900" indent="-34290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Survey entrance drills</a:t>
            </a:r>
          </a:p>
          <a:p>
            <a:pPr marL="342900" indent="-34290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Educate residents and family members regarding survey process and what to expect with interviews</a:t>
            </a:r>
          </a:p>
          <a:p>
            <a:pPr marL="342900" indent="-34290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Interview residents to identify risks</a:t>
            </a:r>
          </a:p>
          <a:p>
            <a:pPr marL="342900" indent="-34290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Use Matrix &amp; QM reports to identify high risk residents</a:t>
            </a:r>
          </a:p>
          <a:p>
            <a:pPr marL="342900" indent="-34290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Use CE Pathways to conduct observations, interviews, &amp; chart reviews</a:t>
            </a:r>
          </a:p>
          <a:p>
            <a:pPr marL="342900" indent="-34290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Mock Survey internally or third party</a:t>
            </a:r>
          </a:p>
          <a:p>
            <a:pPr marL="342900" indent="-34290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Keep CMS-802/Matrix updated</a:t>
            </a:r>
          </a:p>
          <a:p>
            <a:pPr marL="342900" indent="-34290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Maintain Survey Binder</a:t>
            </a:r>
          </a:p>
        </p:txBody>
      </p:sp>
    </p:spTree>
    <p:extLst>
      <p:ext uri="{BB962C8B-B14F-4D97-AF65-F5344CB8AC3E}">
        <p14:creationId xmlns:p14="http://schemas.microsoft.com/office/powerpoint/2010/main" val="3439498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D93B1-4873-B279-0DFD-07A71D0EA1A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F9D5C65-518A-9286-4230-D6CF936850BE}"/>
              </a:ext>
            </a:extLst>
          </p:cNvPr>
          <p:cNvSpPr>
            <a:spLocks noGrp="1"/>
          </p:cNvSpPr>
          <p:nvPr>
            <p:ph type="title"/>
          </p:nvPr>
        </p:nvSpPr>
        <p:spPr>
          <a:xfrm>
            <a:off x="838200" y="499427"/>
            <a:ext cx="10515600" cy="1325563"/>
          </a:xfrm>
        </p:spPr>
        <p:txBody>
          <a:bodyPr vert="horz" wrap="square" lIns="91440" tIns="45720" rIns="91440" bIns="45720" rtlCol="0" anchor="t">
            <a:normAutofit/>
          </a:bodyPr>
          <a:lstStyle/>
          <a:p>
            <a:r>
              <a:rPr lang="en-US"/>
              <a:t>Survey Process Resources</a:t>
            </a:r>
            <a:endParaRPr lang="en-US" dirty="0"/>
          </a:p>
        </p:txBody>
      </p:sp>
      <p:sp>
        <p:nvSpPr>
          <p:cNvPr id="5" name="Content Placeholder 8">
            <a:extLst>
              <a:ext uri="{FF2B5EF4-FFF2-40B4-BE49-F238E27FC236}">
                <a16:creationId xmlns:a16="http://schemas.microsoft.com/office/drawing/2014/main" id="{44DD2A56-536B-48A2-85FB-D6B096E4DAC3}"/>
              </a:ext>
            </a:extLst>
          </p:cNvPr>
          <p:cNvSpPr>
            <a:spLocks noGrp="1"/>
          </p:cNvSpPr>
          <p:nvPr/>
        </p:nvSpPr>
        <p:spPr>
          <a:xfrm>
            <a:off x="7405945" y="1659465"/>
            <a:ext cx="3947855" cy="4486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Georgia" panose="02040502050405020303" pitchFamily="18" charset="0"/>
              </a:rPr>
              <a:t>CMS Nursing Home Website</a:t>
            </a:r>
          </a:p>
          <a:p>
            <a:pPr lvl="1"/>
            <a:r>
              <a:rPr lang="en-US" dirty="0">
                <a:latin typeface="Georgia" panose="02040502050405020303" pitchFamily="18" charset="0"/>
                <a:hlinkClick r:id="rId3"/>
              </a:rPr>
              <a:t>https://www.cms.gov/Medicare/Provider-Enrollment-and-Certification/GuidanceforLawsAndRegulations/Nursing-Homes</a:t>
            </a:r>
            <a:r>
              <a:rPr lang="en-US" dirty="0">
                <a:latin typeface="Georgia" panose="02040502050405020303" pitchFamily="18" charset="0"/>
              </a:rPr>
              <a:t> </a:t>
            </a:r>
          </a:p>
        </p:txBody>
      </p:sp>
      <p:sp>
        <p:nvSpPr>
          <p:cNvPr id="6" name="Footer Placeholder 3">
            <a:extLst>
              <a:ext uri="{FF2B5EF4-FFF2-40B4-BE49-F238E27FC236}">
                <a16:creationId xmlns:a16="http://schemas.microsoft.com/office/drawing/2014/main" id="{3092454F-6C63-42BA-96EB-454F1E9EAFC6}"/>
              </a:ext>
            </a:extLst>
          </p:cNvPr>
          <p:cNvSpPr>
            <a:spLocks noGrp="1"/>
          </p:cNvSpPr>
          <p:nvPr/>
        </p:nvSpPr>
        <p:spPr>
          <a:xfrm>
            <a:off x="4038600" y="6325127"/>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pic>
        <p:nvPicPr>
          <p:cNvPr id="3" name="Picture 2">
            <a:extLst>
              <a:ext uri="{FF2B5EF4-FFF2-40B4-BE49-F238E27FC236}">
                <a16:creationId xmlns:a16="http://schemas.microsoft.com/office/drawing/2014/main" id="{B6AC6322-CA40-0008-1BBF-E848DB3D5268}"/>
              </a:ext>
            </a:extLst>
          </p:cNvPr>
          <p:cNvPicPr>
            <a:picLocks noChangeAspect="1"/>
          </p:cNvPicPr>
          <p:nvPr/>
        </p:nvPicPr>
        <p:blipFill>
          <a:blip r:embed="rId4"/>
          <a:srcRect r="31352"/>
          <a:stretch>
            <a:fillRect/>
          </a:stretch>
        </p:blipFill>
        <p:spPr>
          <a:xfrm>
            <a:off x="522680" y="1502548"/>
            <a:ext cx="6400386" cy="4191914"/>
          </a:xfrm>
          <a:prstGeom prst="rect">
            <a:avLst/>
          </a:prstGeom>
        </p:spPr>
      </p:pic>
    </p:spTree>
    <p:extLst>
      <p:ext uri="{BB962C8B-B14F-4D97-AF65-F5344CB8AC3E}">
        <p14:creationId xmlns:p14="http://schemas.microsoft.com/office/powerpoint/2010/main" val="2231906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5978D-B888-9C3C-B070-10A4A938DF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328401F-FFB3-EA4A-631E-34CBA1BC5FA1}"/>
              </a:ext>
            </a:extLst>
          </p:cNvPr>
          <p:cNvSpPr>
            <a:spLocks noGrp="1"/>
          </p:cNvSpPr>
          <p:nvPr>
            <p:ph type="title"/>
          </p:nvPr>
        </p:nvSpPr>
        <p:spPr>
          <a:xfrm>
            <a:off x="839788" y="768485"/>
            <a:ext cx="10515600" cy="922203"/>
          </a:xfrm>
        </p:spPr>
        <p:txBody>
          <a:bodyPr vert="horz" wrap="square" lIns="91440" tIns="45720" rIns="91440" bIns="45720" rtlCol="0" anchor="t">
            <a:normAutofit/>
          </a:bodyPr>
          <a:lstStyle/>
          <a:p>
            <a:r>
              <a:rPr lang="en-US" dirty="0"/>
              <a:t>Survey Preparation</a:t>
            </a:r>
          </a:p>
        </p:txBody>
      </p:sp>
      <p:sp>
        <p:nvSpPr>
          <p:cNvPr id="9" name="Text Placeholder 8">
            <a:extLst>
              <a:ext uri="{FF2B5EF4-FFF2-40B4-BE49-F238E27FC236}">
                <a16:creationId xmlns:a16="http://schemas.microsoft.com/office/drawing/2014/main" id="{278D9D4E-E4F8-DDAF-4950-C0E95BFA2635}"/>
              </a:ext>
            </a:extLst>
          </p:cNvPr>
          <p:cNvSpPr>
            <a:spLocks noGrp="1"/>
          </p:cNvSpPr>
          <p:nvPr>
            <p:ph type="body" idx="1"/>
          </p:nvPr>
        </p:nvSpPr>
        <p:spPr>
          <a:xfrm>
            <a:off x="839788" y="1681163"/>
            <a:ext cx="5157787" cy="823912"/>
          </a:xfrm>
        </p:spPr>
        <p:txBody>
          <a:bodyPr/>
          <a:lstStyle/>
          <a:p>
            <a:r>
              <a:rPr lang="en-US" dirty="0"/>
              <a:t>Training</a:t>
            </a:r>
          </a:p>
        </p:txBody>
      </p:sp>
      <p:sp>
        <p:nvSpPr>
          <p:cNvPr id="10" name="Content Placeholder 9">
            <a:extLst>
              <a:ext uri="{FF2B5EF4-FFF2-40B4-BE49-F238E27FC236}">
                <a16:creationId xmlns:a16="http://schemas.microsoft.com/office/drawing/2014/main" id="{96D80712-DC23-A55C-EF36-C14FE0207D5D}"/>
              </a:ext>
            </a:extLst>
          </p:cNvPr>
          <p:cNvSpPr>
            <a:spLocks noGrp="1"/>
          </p:cNvSpPr>
          <p:nvPr>
            <p:ph sz="half" idx="2"/>
          </p:nvPr>
        </p:nvSpPr>
        <p:spPr>
          <a:xfrm>
            <a:off x="839788" y="2505075"/>
            <a:ext cx="5157787" cy="3684588"/>
          </a:xfrm>
        </p:spPr>
        <p:txBody>
          <a:bodyPr>
            <a:normAutofit fontScale="85000" lnSpcReduction="20000"/>
          </a:bodyPr>
          <a:lstStyle/>
          <a:p>
            <a:r>
              <a:rPr lang="en-US" dirty="0"/>
              <a:t>Establish detailed in-service plan to train staff</a:t>
            </a:r>
          </a:p>
          <a:p>
            <a:r>
              <a:rPr lang="en-US" dirty="0"/>
              <a:t>Orientation competency checklists</a:t>
            </a:r>
          </a:p>
          <a:p>
            <a:r>
              <a:rPr lang="en-US" dirty="0"/>
              <a:t>Ongoing training &amp; competency assessments</a:t>
            </a:r>
          </a:p>
          <a:p>
            <a:r>
              <a:rPr lang="en-US" dirty="0"/>
              <a:t>Hold weekly huddle trainings</a:t>
            </a:r>
          </a:p>
          <a:p>
            <a:r>
              <a:rPr lang="en-US" dirty="0"/>
              <a:t>Use teaching tools</a:t>
            </a:r>
          </a:p>
          <a:p>
            <a:r>
              <a:rPr lang="en-US" dirty="0"/>
              <a:t>Laminated posters</a:t>
            </a:r>
          </a:p>
          <a:p>
            <a:r>
              <a:rPr lang="en-US" dirty="0"/>
              <a:t>Reference tools</a:t>
            </a:r>
          </a:p>
          <a:p>
            <a:r>
              <a:rPr lang="en-US" dirty="0"/>
              <a:t>Training binder</a:t>
            </a:r>
          </a:p>
          <a:p>
            <a:endParaRPr lang="en-US" dirty="0"/>
          </a:p>
        </p:txBody>
      </p:sp>
      <p:sp>
        <p:nvSpPr>
          <p:cNvPr id="11" name="Text Placeholder 10">
            <a:extLst>
              <a:ext uri="{FF2B5EF4-FFF2-40B4-BE49-F238E27FC236}">
                <a16:creationId xmlns:a16="http://schemas.microsoft.com/office/drawing/2014/main" id="{2EB07295-608A-8244-D82A-8E168AE5EB02}"/>
              </a:ext>
            </a:extLst>
          </p:cNvPr>
          <p:cNvSpPr>
            <a:spLocks noGrp="1"/>
          </p:cNvSpPr>
          <p:nvPr>
            <p:ph type="body" sz="quarter" idx="3"/>
          </p:nvPr>
        </p:nvSpPr>
        <p:spPr>
          <a:xfrm>
            <a:off x="6172200" y="1681163"/>
            <a:ext cx="5183188" cy="823912"/>
          </a:xfrm>
        </p:spPr>
        <p:txBody>
          <a:bodyPr/>
          <a:lstStyle/>
          <a:p>
            <a:r>
              <a:rPr lang="en-US" dirty="0"/>
              <a:t>Policy &amp; Procedures</a:t>
            </a:r>
          </a:p>
        </p:txBody>
      </p:sp>
      <p:sp>
        <p:nvSpPr>
          <p:cNvPr id="12" name="Content Placeholder 11">
            <a:extLst>
              <a:ext uri="{FF2B5EF4-FFF2-40B4-BE49-F238E27FC236}">
                <a16:creationId xmlns:a16="http://schemas.microsoft.com/office/drawing/2014/main" id="{FC88F14A-9CD3-7132-880B-BEDED0BD357F}"/>
              </a:ext>
            </a:extLst>
          </p:cNvPr>
          <p:cNvSpPr>
            <a:spLocks noGrp="1"/>
          </p:cNvSpPr>
          <p:nvPr>
            <p:ph sz="quarter" idx="4"/>
          </p:nvPr>
        </p:nvSpPr>
        <p:spPr>
          <a:xfrm>
            <a:off x="6172200" y="2505075"/>
            <a:ext cx="5183188" cy="3684588"/>
          </a:xfrm>
        </p:spPr>
        <p:txBody>
          <a:bodyPr>
            <a:normAutofit fontScale="85000" lnSpcReduction="20000"/>
          </a:bodyPr>
          <a:lstStyle/>
          <a:p>
            <a:r>
              <a:rPr lang="en-US" dirty="0"/>
              <a:t>Ensure P&amp;P are current and based upon national standards</a:t>
            </a:r>
          </a:p>
          <a:p>
            <a:r>
              <a:rPr lang="en-US" dirty="0"/>
              <a:t>Establish criteria for all P&amp;P and to monitor staff practices</a:t>
            </a:r>
          </a:p>
          <a:p>
            <a:endParaRPr lang="en-US" dirty="0"/>
          </a:p>
          <a:p>
            <a:endParaRPr lang="en-US" dirty="0"/>
          </a:p>
        </p:txBody>
      </p:sp>
    </p:spTree>
    <p:extLst>
      <p:ext uri="{BB962C8B-B14F-4D97-AF65-F5344CB8AC3E}">
        <p14:creationId xmlns:p14="http://schemas.microsoft.com/office/powerpoint/2010/main" val="1258409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F8AEA-F8EE-FBE4-4917-F3D79776AF3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CB006EE-AAC6-8538-3E14-E48C8BC3612D}"/>
              </a:ext>
            </a:extLst>
          </p:cNvPr>
          <p:cNvSpPr>
            <a:spLocks noGrp="1"/>
          </p:cNvSpPr>
          <p:nvPr>
            <p:ph type="title"/>
          </p:nvPr>
        </p:nvSpPr>
        <p:spPr>
          <a:xfrm>
            <a:off x="838200" y="499427"/>
            <a:ext cx="10515600" cy="1325563"/>
          </a:xfrm>
        </p:spPr>
        <p:txBody>
          <a:bodyPr vert="horz" wrap="square" lIns="91440" tIns="45720" rIns="91440" bIns="45720" rtlCol="0" anchor="t">
            <a:normAutofit/>
          </a:bodyPr>
          <a:lstStyle/>
          <a:p>
            <a:r>
              <a:rPr lang="en-US" dirty="0"/>
              <a:t>Survey Management</a:t>
            </a:r>
          </a:p>
        </p:txBody>
      </p:sp>
      <p:sp>
        <p:nvSpPr>
          <p:cNvPr id="2" name="TextBox 1">
            <a:extLst>
              <a:ext uri="{FF2B5EF4-FFF2-40B4-BE49-F238E27FC236}">
                <a16:creationId xmlns:a16="http://schemas.microsoft.com/office/drawing/2014/main" id="{424ED138-3422-1A1D-B6E1-1CFEC2B3AF68}"/>
              </a:ext>
            </a:extLst>
          </p:cNvPr>
          <p:cNvSpPr txBox="1"/>
          <p:nvPr/>
        </p:nvSpPr>
        <p:spPr>
          <a:xfrm>
            <a:off x="1058673" y="1565960"/>
            <a:ext cx="10074654" cy="4942155"/>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Provide entrance required information as quickly as possible</a:t>
            </a:r>
          </a:p>
          <a:p>
            <a:pPr marL="342900" indent="-34290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Keep track of residents being reviewed</a:t>
            </a:r>
          </a:p>
          <a:p>
            <a:pPr marL="342900" indent="-34290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Keep copies of all items requested by surveyors</a:t>
            </a:r>
          </a:p>
          <a:p>
            <a:pPr marL="342900" indent="-34290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Be aware of surveyors’ locations at all times- staff assigned to each surveyor</a:t>
            </a:r>
          </a:p>
          <a:p>
            <a:pPr marL="342900" indent="-34290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Correct identified issues immediately </a:t>
            </a:r>
          </a:p>
          <a:p>
            <a:pPr marL="342900" indent="-34290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Survey duties &amp; frequent rounds for all department heads</a:t>
            </a:r>
          </a:p>
          <a:p>
            <a:pPr marL="342900" indent="-34290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Daily stand up &amp; stand down meetings</a:t>
            </a:r>
          </a:p>
          <a:p>
            <a:pPr marL="342900" indent="-342900">
              <a:buFont typeface="Arial" panose="020B0604020202020204" pitchFamily="34" charset="0"/>
              <a:buChar char="•"/>
            </a:pPr>
            <a:endParaRPr lang="en-US" sz="2400" dirty="0">
              <a:solidFill>
                <a:schemeClr val="tx1">
                  <a:lumMod val="75000"/>
                  <a:lumOff val="25000"/>
                </a:schemeClr>
              </a:solidFill>
              <a:latin typeface="Georgia" panose="02040502050405020303" pitchFamily="18" charset="0"/>
            </a:endParaRPr>
          </a:p>
        </p:txBody>
      </p:sp>
    </p:spTree>
    <p:extLst>
      <p:ext uri="{BB962C8B-B14F-4D97-AF65-F5344CB8AC3E}">
        <p14:creationId xmlns:p14="http://schemas.microsoft.com/office/powerpoint/2010/main" val="1202524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2E518-C080-E896-0931-0CA3708861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26969B-91C4-32C1-0D37-D3CA693E267E}"/>
              </a:ext>
            </a:extLst>
          </p:cNvPr>
          <p:cNvSpPr>
            <a:spLocks noGrp="1"/>
          </p:cNvSpPr>
          <p:nvPr>
            <p:ph type="title"/>
          </p:nvPr>
        </p:nvSpPr>
        <p:spPr>
          <a:xfrm>
            <a:off x="1707822" y="2109246"/>
            <a:ext cx="8776356" cy="2639505"/>
          </a:xfrm>
        </p:spPr>
        <p:txBody>
          <a:bodyPr>
            <a:normAutofit/>
          </a:bodyPr>
          <a:lstStyle/>
          <a:p>
            <a:r>
              <a:rPr lang="en-US" dirty="0"/>
              <a:t>Infection Prevention &amp; Control</a:t>
            </a:r>
          </a:p>
        </p:txBody>
      </p:sp>
    </p:spTree>
    <p:extLst>
      <p:ext uri="{BB962C8B-B14F-4D97-AF65-F5344CB8AC3E}">
        <p14:creationId xmlns:p14="http://schemas.microsoft.com/office/powerpoint/2010/main" val="3686443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FE9E1-F3FF-6FC9-E79E-1D9672148BA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4460D65-DAFC-3A5C-C343-1CEABC9B953C}"/>
              </a:ext>
            </a:extLst>
          </p:cNvPr>
          <p:cNvSpPr>
            <a:spLocks noGrp="1"/>
          </p:cNvSpPr>
          <p:nvPr>
            <p:ph type="title"/>
          </p:nvPr>
        </p:nvSpPr>
        <p:spPr>
          <a:xfrm>
            <a:off x="838200" y="499427"/>
            <a:ext cx="10515600" cy="1325563"/>
          </a:xfrm>
        </p:spPr>
        <p:txBody>
          <a:bodyPr vert="horz" wrap="square" lIns="91440" tIns="45720" rIns="91440" bIns="45720" rtlCol="0" anchor="t">
            <a:normAutofit/>
          </a:bodyPr>
          <a:lstStyle/>
          <a:p>
            <a:r>
              <a:rPr lang="en-US" dirty="0"/>
              <a:t>Common Causes of Citations</a:t>
            </a:r>
          </a:p>
        </p:txBody>
      </p:sp>
      <p:sp>
        <p:nvSpPr>
          <p:cNvPr id="5" name="Content Placeholder 2">
            <a:extLst>
              <a:ext uri="{FF2B5EF4-FFF2-40B4-BE49-F238E27FC236}">
                <a16:creationId xmlns:a16="http://schemas.microsoft.com/office/drawing/2014/main" id="{357DFBAB-6DAC-4C01-AB36-1BE2B36FAB2D}"/>
              </a:ext>
            </a:extLst>
          </p:cNvPr>
          <p:cNvSpPr>
            <a:spLocks noGrp="1"/>
          </p:cNvSpPr>
          <p:nvPr/>
        </p:nvSpPr>
        <p:spPr>
          <a:xfrm>
            <a:off x="968828" y="147739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lumMod val="75000"/>
                    <a:lumOff val="25000"/>
                  </a:schemeClr>
                </a:solidFill>
                <a:latin typeface="Georgia" panose="02040502050405020303" pitchFamily="18" charset="0"/>
              </a:rPr>
              <a:t>Improper PPE use </a:t>
            </a:r>
          </a:p>
          <a:p>
            <a:r>
              <a:rPr lang="en-US" dirty="0">
                <a:solidFill>
                  <a:schemeClr val="tx1">
                    <a:lumMod val="75000"/>
                    <a:lumOff val="25000"/>
                  </a:schemeClr>
                </a:solidFill>
                <a:latin typeface="Georgia" panose="02040502050405020303" pitchFamily="18" charset="0"/>
              </a:rPr>
              <a:t>Hand hygiene &amp; changing gloves during care (wound care, incontinence care, etc.)</a:t>
            </a:r>
          </a:p>
          <a:p>
            <a:r>
              <a:rPr lang="en-US" dirty="0">
                <a:solidFill>
                  <a:schemeClr val="tx1">
                    <a:lumMod val="75000"/>
                    <a:lumOff val="25000"/>
                  </a:schemeClr>
                </a:solidFill>
                <a:latin typeface="Georgia" panose="02040502050405020303" pitchFamily="18" charset="0"/>
              </a:rPr>
              <a:t>Not covering clean laundry cart</a:t>
            </a:r>
          </a:p>
          <a:p>
            <a:r>
              <a:rPr lang="en-US" dirty="0">
                <a:solidFill>
                  <a:schemeClr val="tx1">
                    <a:lumMod val="75000"/>
                    <a:lumOff val="25000"/>
                  </a:schemeClr>
                </a:solidFill>
                <a:latin typeface="Georgia" panose="02040502050405020303" pitchFamily="18" charset="0"/>
              </a:rPr>
              <a:t>Hand hygiene</a:t>
            </a:r>
          </a:p>
          <a:p>
            <a:r>
              <a:rPr lang="en-US" dirty="0">
                <a:solidFill>
                  <a:schemeClr val="tx1">
                    <a:lumMod val="75000"/>
                    <a:lumOff val="25000"/>
                  </a:schemeClr>
                </a:solidFill>
                <a:latin typeface="Georgia" panose="02040502050405020303" pitchFamily="18" charset="0"/>
              </a:rPr>
              <a:t>Touching medication with bare hands</a:t>
            </a:r>
          </a:p>
          <a:p>
            <a:r>
              <a:rPr lang="en-US" dirty="0">
                <a:solidFill>
                  <a:schemeClr val="tx1">
                    <a:lumMod val="75000"/>
                    <a:lumOff val="25000"/>
                  </a:schemeClr>
                </a:solidFill>
                <a:latin typeface="Georgia" panose="02040502050405020303" pitchFamily="18" charset="0"/>
              </a:rPr>
              <a:t>Glucometer cleaning/disinfection</a:t>
            </a:r>
          </a:p>
          <a:p>
            <a:r>
              <a:rPr lang="en-US" dirty="0">
                <a:solidFill>
                  <a:schemeClr val="tx1">
                    <a:lumMod val="75000"/>
                    <a:lumOff val="25000"/>
                  </a:schemeClr>
                </a:solidFill>
                <a:latin typeface="Georgia" panose="02040502050405020303" pitchFamily="18" charset="0"/>
              </a:rPr>
              <a:t>Catheters/oxygen tubing touching floor</a:t>
            </a:r>
          </a:p>
          <a:p>
            <a:pPr marL="457200" lvl="1" indent="0">
              <a:buNone/>
            </a:pPr>
            <a:endParaRPr lang="en-US" dirty="0">
              <a:solidFill>
                <a:schemeClr val="tx1">
                  <a:lumMod val="75000"/>
                  <a:lumOff val="25000"/>
                </a:schemeClr>
              </a:solidFill>
              <a:latin typeface="Georgia" panose="02040502050405020303" pitchFamily="18" charset="0"/>
            </a:endParaRPr>
          </a:p>
        </p:txBody>
      </p:sp>
    </p:spTree>
    <p:extLst>
      <p:ext uri="{BB962C8B-B14F-4D97-AF65-F5344CB8AC3E}">
        <p14:creationId xmlns:p14="http://schemas.microsoft.com/office/powerpoint/2010/main" val="1821679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A4E49-5347-46A1-FE63-3E6DA611A04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9A0E59D-B6A2-28CB-29CE-FD474D6F0F6A}"/>
              </a:ext>
            </a:extLst>
          </p:cNvPr>
          <p:cNvSpPr>
            <a:spLocks noGrp="1"/>
          </p:cNvSpPr>
          <p:nvPr>
            <p:ph type="title"/>
          </p:nvPr>
        </p:nvSpPr>
        <p:spPr>
          <a:xfrm>
            <a:off x="838200" y="499427"/>
            <a:ext cx="10515600" cy="1325563"/>
          </a:xfrm>
        </p:spPr>
        <p:txBody>
          <a:bodyPr vert="horz" wrap="square" lIns="91440" tIns="45720" rIns="91440" bIns="45720" rtlCol="0" anchor="t">
            <a:normAutofit/>
          </a:bodyPr>
          <a:lstStyle/>
          <a:p>
            <a:r>
              <a:rPr lang="en-US" dirty="0"/>
              <a:t>Survey Preparation and Monitoring</a:t>
            </a:r>
          </a:p>
        </p:txBody>
      </p:sp>
      <p:sp>
        <p:nvSpPr>
          <p:cNvPr id="2" name="TextBox 1">
            <a:extLst>
              <a:ext uri="{FF2B5EF4-FFF2-40B4-BE49-F238E27FC236}">
                <a16:creationId xmlns:a16="http://schemas.microsoft.com/office/drawing/2014/main" id="{B88556D9-D494-75FE-D9D4-E7FA31582B01}"/>
              </a:ext>
            </a:extLst>
          </p:cNvPr>
          <p:cNvSpPr txBox="1"/>
          <p:nvPr/>
        </p:nvSpPr>
        <p:spPr>
          <a:xfrm>
            <a:off x="1058673" y="1565960"/>
            <a:ext cx="10074654" cy="4942155"/>
          </a:xfrm>
          <a:prstGeom prst="rect">
            <a:avLst/>
          </a:prstGeom>
        </p:spPr>
        <p:txBody>
          <a:bodyPr vert="horz" lIns="91440" tIns="45720" rIns="91440" bIns="45720" rtlCol="0" anchor="t">
            <a:noAutofit/>
          </a:bodyPr>
          <a:lstStyle/>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Review current policies and procedures</a:t>
            </a:r>
          </a:p>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Monitor compliance of:</a:t>
            </a:r>
          </a:p>
          <a:p>
            <a:pPr marL="742950" lvl="1" indent="-285750">
              <a:buFont typeface="Arial" panose="020B0604020202020204" pitchFamily="34" charset="0"/>
              <a:buChar char="•"/>
            </a:pPr>
            <a:r>
              <a:rPr lang="en-US" dirty="0">
                <a:solidFill>
                  <a:schemeClr val="tx1">
                    <a:lumMod val="75000"/>
                    <a:lumOff val="25000"/>
                  </a:schemeClr>
                </a:solidFill>
                <a:latin typeface="Georgia" panose="02040502050405020303" pitchFamily="18" charset="0"/>
              </a:rPr>
              <a:t>Hand hygiene</a:t>
            </a:r>
          </a:p>
          <a:p>
            <a:pPr marL="742950" lvl="1" indent="-285750">
              <a:buFont typeface="Arial" panose="020B0604020202020204" pitchFamily="34" charset="0"/>
              <a:buChar char="•"/>
            </a:pPr>
            <a:r>
              <a:rPr lang="en-US" dirty="0">
                <a:solidFill>
                  <a:schemeClr val="tx1">
                    <a:lumMod val="75000"/>
                    <a:lumOff val="25000"/>
                  </a:schemeClr>
                </a:solidFill>
                <a:latin typeface="Georgia" panose="02040502050405020303" pitchFamily="18" charset="0"/>
              </a:rPr>
              <a:t>Point of care testing</a:t>
            </a:r>
          </a:p>
          <a:p>
            <a:pPr marL="742950" lvl="1" indent="-285750">
              <a:buFont typeface="Arial" panose="020B0604020202020204" pitchFamily="34" charset="0"/>
              <a:buChar char="•"/>
            </a:pPr>
            <a:r>
              <a:rPr lang="en-US" dirty="0">
                <a:solidFill>
                  <a:schemeClr val="tx1">
                    <a:lumMod val="75000"/>
                    <a:lumOff val="25000"/>
                  </a:schemeClr>
                </a:solidFill>
                <a:latin typeface="Georgia" panose="02040502050405020303" pitchFamily="18" charset="0"/>
              </a:rPr>
              <a:t>Catheter insertion/maintenance</a:t>
            </a:r>
          </a:p>
          <a:p>
            <a:pPr marL="742950" lvl="1" indent="-285750">
              <a:buFont typeface="Arial" panose="020B0604020202020204" pitchFamily="34" charset="0"/>
              <a:buChar char="•"/>
            </a:pPr>
            <a:r>
              <a:rPr lang="en-US" dirty="0">
                <a:solidFill>
                  <a:schemeClr val="tx1">
                    <a:lumMod val="75000"/>
                    <a:lumOff val="25000"/>
                  </a:schemeClr>
                </a:solidFill>
                <a:latin typeface="Georgia" panose="02040502050405020303" pitchFamily="18" charset="0"/>
              </a:rPr>
              <a:t>PPE use</a:t>
            </a:r>
          </a:p>
          <a:p>
            <a:pPr marL="742950" lvl="1" indent="-285750">
              <a:buFont typeface="Arial" panose="020B0604020202020204" pitchFamily="34" charset="0"/>
              <a:buChar char="•"/>
            </a:pPr>
            <a:r>
              <a:rPr lang="en-US" dirty="0">
                <a:solidFill>
                  <a:schemeClr val="tx1">
                    <a:lumMod val="75000"/>
                    <a:lumOff val="25000"/>
                  </a:schemeClr>
                </a:solidFill>
                <a:latin typeface="Georgia" panose="02040502050405020303" pitchFamily="18" charset="0"/>
              </a:rPr>
              <a:t>Handling linen</a:t>
            </a:r>
          </a:p>
          <a:p>
            <a:pPr marL="742950" lvl="1" indent="-285750">
              <a:buFont typeface="Arial" panose="020B0604020202020204" pitchFamily="34" charset="0"/>
              <a:buChar char="•"/>
            </a:pPr>
            <a:r>
              <a:rPr lang="en-US" dirty="0">
                <a:solidFill>
                  <a:schemeClr val="tx1">
                    <a:lumMod val="75000"/>
                    <a:lumOff val="25000"/>
                  </a:schemeClr>
                </a:solidFill>
                <a:latin typeface="Georgia" panose="02040502050405020303" pitchFamily="18" charset="0"/>
              </a:rPr>
              <a:t>Wound care</a:t>
            </a:r>
          </a:p>
          <a:p>
            <a:pPr marL="742950" lvl="1" indent="-285750">
              <a:buFont typeface="Arial" panose="020B0604020202020204" pitchFamily="34" charset="0"/>
              <a:buChar char="•"/>
            </a:pPr>
            <a:r>
              <a:rPr lang="en-US" dirty="0">
                <a:solidFill>
                  <a:schemeClr val="tx1">
                    <a:lumMod val="75000"/>
                    <a:lumOff val="25000"/>
                  </a:schemeClr>
                </a:solidFill>
                <a:latin typeface="Georgia" panose="02040502050405020303" pitchFamily="18" charset="0"/>
              </a:rPr>
              <a:t>Cleaning &amp; disinfecting</a:t>
            </a:r>
            <a:endParaRPr lang="en-US" sz="2800" dirty="0">
              <a:solidFill>
                <a:schemeClr val="tx1">
                  <a:lumMod val="75000"/>
                  <a:lumOff val="25000"/>
                </a:schemeClr>
              </a:solidFill>
              <a:latin typeface="Georgia" panose="02040502050405020303" pitchFamily="18" charset="0"/>
            </a:endParaRPr>
          </a:p>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Review infection and compliance trends and ensure action plan in place, if warranted</a:t>
            </a:r>
          </a:p>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Review outbreak documentation and compliance</a:t>
            </a:r>
          </a:p>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Include audits and action plans in QAPI</a:t>
            </a:r>
          </a:p>
        </p:txBody>
      </p:sp>
    </p:spTree>
    <p:extLst>
      <p:ext uri="{BB962C8B-B14F-4D97-AF65-F5344CB8AC3E}">
        <p14:creationId xmlns:p14="http://schemas.microsoft.com/office/powerpoint/2010/main" val="900641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BA994-A23F-9AF8-0AA5-30868D89972B}"/>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kern="1200" dirty="0">
                <a:latin typeface="+mj-lt"/>
                <a:ea typeface="+mj-ea"/>
                <a:cs typeface="+mj-cs"/>
              </a:rPr>
              <a:t>Goals for Today’s Session</a:t>
            </a:r>
          </a:p>
        </p:txBody>
      </p:sp>
      <p:graphicFrame>
        <p:nvGraphicFramePr>
          <p:cNvPr id="5" name="TextBox 2">
            <a:extLst>
              <a:ext uri="{FF2B5EF4-FFF2-40B4-BE49-F238E27FC236}">
                <a16:creationId xmlns:a16="http://schemas.microsoft.com/office/drawing/2014/main" id="{6AA2A822-E707-0904-089F-A44BDD3E91C1}"/>
              </a:ext>
            </a:extLst>
          </p:cNvPr>
          <p:cNvGraphicFramePr/>
          <p:nvPr>
            <p:extLst>
              <p:ext uri="{D42A27DB-BD31-4B8C-83A1-F6EECF244321}">
                <p14:modId xmlns:p14="http://schemas.microsoft.com/office/powerpoint/2010/main" val="24159506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3923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4652E-7963-65A1-7F01-1E9E5F342B0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D778B8A-97F6-A6CB-622B-EBAFC076ECEF}"/>
              </a:ext>
            </a:extLst>
          </p:cNvPr>
          <p:cNvSpPr>
            <a:spLocks noGrp="1"/>
          </p:cNvSpPr>
          <p:nvPr>
            <p:ph type="title"/>
          </p:nvPr>
        </p:nvSpPr>
        <p:spPr>
          <a:xfrm>
            <a:off x="838200" y="499427"/>
            <a:ext cx="10515600" cy="1325563"/>
          </a:xfrm>
        </p:spPr>
        <p:txBody>
          <a:bodyPr vert="horz" wrap="square" lIns="91440" tIns="45720" rIns="91440" bIns="45720" rtlCol="0" anchor="t">
            <a:normAutofit/>
          </a:bodyPr>
          <a:lstStyle/>
          <a:p>
            <a:r>
              <a:rPr lang="en-US" dirty="0"/>
              <a:t>Monitoring of Terminal Cleaning</a:t>
            </a:r>
            <a:br>
              <a:rPr lang="en-US" b="1" dirty="0"/>
            </a:br>
            <a:endParaRPr lang="en-US" dirty="0"/>
          </a:p>
        </p:txBody>
      </p:sp>
      <p:sp>
        <p:nvSpPr>
          <p:cNvPr id="3" name="Content Placeholder 2">
            <a:extLst>
              <a:ext uri="{FF2B5EF4-FFF2-40B4-BE49-F238E27FC236}">
                <a16:creationId xmlns:a16="http://schemas.microsoft.com/office/drawing/2014/main" id="{357DFBAB-6DAC-4C01-AB36-1BE2B36FAB2D}"/>
              </a:ext>
            </a:extLst>
          </p:cNvPr>
          <p:cNvSpPr>
            <a:spLocks noGrp="1"/>
          </p:cNvSpPr>
          <p:nvPr/>
        </p:nvSpPr>
        <p:spPr>
          <a:xfrm>
            <a:off x="882101" y="1576388"/>
            <a:ext cx="567411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CDC Environmental Checklist for Monitoring Terminal Cleaning </a:t>
            </a:r>
            <a:r>
              <a:rPr lang="en-US" dirty="0">
                <a:hlinkClick r:id="rId3"/>
              </a:rPr>
              <a:t>https://www.cdc.gov/hai/pdfs/toolkits/environmental-cleaning-checklist-10-6-2010.pdf</a:t>
            </a:r>
            <a:r>
              <a:rPr lang="en-US" dirty="0"/>
              <a:t> </a:t>
            </a:r>
          </a:p>
          <a:p>
            <a:r>
              <a:rPr lang="en-US" dirty="0"/>
              <a:t>CDC Terminal Cleaning Spreadsheet  </a:t>
            </a:r>
            <a:r>
              <a:rPr lang="en-US" dirty="0">
                <a:hlinkClick r:id="rId4"/>
              </a:rPr>
              <a:t>https://www.cdc.gov/infectioncontrol/tools/index.html</a:t>
            </a:r>
            <a:r>
              <a:rPr lang="en-US" dirty="0"/>
              <a:t> </a:t>
            </a:r>
          </a:p>
          <a:p>
            <a:endParaRPr lang="en-US" dirty="0">
              <a:solidFill>
                <a:srgbClr val="343226"/>
              </a:solidFill>
              <a:latin typeface="Georgia" panose="02040502050405020303" pitchFamily="18" charset="0"/>
            </a:endParaRPr>
          </a:p>
        </p:txBody>
      </p:sp>
      <p:sp>
        <p:nvSpPr>
          <p:cNvPr id="6" name="Footer Placeholder 3">
            <a:extLst>
              <a:ext uri="{FF2B5EF4-FFF2-40B4-BE49-F238E27FC236}">
                <a16:creationId xmlns:a16="http://schemas.microsoft.com/office/drawing/2014/main" id="{3092454F-6C63-42BA-96EB-454F1E9EAFC6}"/>
              </a:ext>
            </a:extLst>
          </p:cNvPr>
          <p:cNvSpPr>
            <a:spLocks noGrp="1"/>
          </p:cNvSpPr>
          <p:nvPr/>
        </p:nvSpPr>
        <p:spPr>
          <a:xfrm>
            <a:off x="3890590" y="62420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pic>
        <p:nvPicPr>
          <p:cNvPr id="7" name="Picture 6">
            <a:extLst>
              <a:ext uri="{FF2B5EF4-FFF2-40B4-BE49-F238E27FC236}">
                <a16:creationId xmlns:a16="http://schemas.microsoft.com/office/drawing/2014/main" id="{AE785320-9368-4E81-BF48-B0DDBA7710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2441" y="1861458"/>
            <a:ext cx="4349370" cy="29064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1622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735BF-0419-4CA3-C15F-39F80C431A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C82F95-D2C2-A81C-FD2A-AFFD9EB888A0}"/>
              </a:ext>
            </a:extLst>
          </p:cNvPr>
          <p:cNvSpPr>
            <a:spLocks noGrp="1"/>
          </p:cNvSpPr>
          <p:nvPr>
            <p:ph type="title"/>
          </p:nvPr>
        </p:nvSpPr>
        <p:spPr>
          <a:xfrm>
            <a:off x="1707822" y="2109246"/>
            <a:ext cx="8776356" cy="2639505"/>
          </a:xfrm>
        </p:spPr>
        <p:txBody>
          <a:bodyPr>
            <a:normAutofit/>
          </a:bodyPr>
          <a:lstStyle/>
          <a:p>
            <a:r>
              <a:rPr lang="en-US" dirty="0"/>
              <a:t>Quality of Care</a:t>
            </a:r>
            <a:br>
              <a:rPr lang="en-US" dirty="0"/>
            </a:br>
            <a:r>
              <a:rPr lang="en-US" dirty="0"/>
              <a:t>(F684, F686, F689, F695)</a:t>
            </a:r>
          </a:p>
        </p:txBody>
      </p:sp>
    </p:spTree>
    <p:extLst>
      <p:ext uri="{BB962C8B-B14F-4D97-AF65-F5344CB8AC3E}">
        <p14:creationId xmlns:p14="http://schemas.microsoft.com/office/powerpoint/2010/main" val="3853550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962A4-56F8-0FD8-0690-8E3CD238CCC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B89091C-58FA-F189-3029-C9BEEB29D88F}"/>
              </a:ext>
            </a:extLst>
          </p:cNvPr>
          <p:cNvSpPr>
            <a:spLocks noGrp="1"/>
          </p:cNvSpPr>
          <p:nvPr>
            <p:ph type="title"/>
          </p:nvPr>
        </p:nvSpPr>
        <p:spPr>
          <a:xfrm>
            <a:off x="838200" y="499427"/>
            <a:ext cx="10515600" cy="1325563"/>
          </a:xfrm>
        </p:spPr>
        <p:txBody>
          <a:bodyPr vert="horz" wrap="square" lIns="91440" tIns="45720" rIns="91440" bIns="45720" rtlCol="0" anchor="t">
            <a:normAutofit/>
          </a:bodyPr>
          <a:lstStyle/>
          <a:p>
            <a:r>
              <a:rPr lang="en-US" dirty="0"/>
              <a:t>F684 – Common Causes of Citations</a:t>
            </a:r>
          </a:p>
        </p:txBody>
      </p:sp>
      <p:sp>
        <p:nvSpPr>
          <p:cNvPr id="5" name="Content Placeholder 2">
            <a:extLst>
              <a:ext uri="{FF2B5EF4-FFF2-40B4-BE49-F238E27FC236}">
                <a16:creationId xmlns:a16="http://schemas.microsoft.com/office/drawing/2014/main" id="{F245D5D0-DF49-F8BE-4610-34A57DDBD47D}"/>
              </a:ext>
            </a:extLst>
          </p:cNvPr>
          <p:cNvSpPr>
            <a:spLocks noGrp="1"/>
          </p:cNvSpPr>
          <p:nvPr/>
        </p:nvSpPr>
        <p:spPr>
          <a:xfrm>
            <a:off x="968828" y="147739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343226"/>
                </a:solidFill>
                <a:latin typeface="Georgia" panose="02040502050405020303" pitchFamily="18" charset="0"/>
              </a:rPr>
              <a:t>Failure to implement care plan and staff unaware of care plan interventions resulting in care concerns or adverse events</a:t>
            </a:r>
          </a:p>
          <a:p>
            <a:r>
              <a:rPr lang="en-US" dirty="0">
                <a:solidFill>
                  <a:srgbClr val="343226"/>
                </a:solidFill>
                <a:latin typeface="Georgia" panose="02040502050405020303" pitchFamily="18" charset="0"/>
              </a:rPr>
              <a:t>Delay or inadequate response to changes in condition</a:t>
            </a:r>
          </a:p>
          <a:p>
            <a:pPr lvl="1"/>
            <a:r>
              <a:rPr lang="en-US" dirty="0">
                <a:solidFill>
                  <a:srgbClr val="343226"/>
                </a:solidFill>
                <a:latin typeface="Georgia" panose="02040502050405020303" pitchFamily="18" charset="0"/>
              </a:rPr>
              <a:t>Weight loss</a:t>
            </a:r>
          </a:p>
          <a:p>
            <a:pPr lvl="1"/>
            <a:r>
              <a:rPr lang="en-US" dirty="0">
                <a:solidFill>
                  <a:srgbClr val="343226"/>
                </a:solidFill>
                <a:latin typeface="Georgia" panose="02040502050405020303" pitchFamily="18" charset="0"/>
              </a:rPr>
              <a:t>Infections</a:t>
            </a:r>
          </a:p>
          <a:p>
            <a:pPr lvl="1"/>
            <a:r>
              <a:rPr lang="en-US" dirty="0">
                <a:solidFill>
                  <a:srgbClr val="343226"/>
                </a:solidFill>
                <a:latin typeface="Georgia" panose="02040502050405020303" pitchFamily="18" charset="0"/>
              </a:rPr>
              <a:t>Pressure Injuries</a:t>
            </a:r>
          </a:p>
          <a:p>
            <a:pPr lvl="1"/>
            <a:r>
              <a:rPr lang="en-US" dirty="0">
                <a:solidFill>
                  <a:srgbClr val="343226"/>
                </a:solidFill>
                <a:latin typeface="Georgia" panose="02040502050405020303" pitchFamily="18" charset="0"/>
              </a:rPr>
              <a:t>Other</a:t>
            </a:r>
          </a:p>
          <a:p>
            <a:r>
              <a:rPr lang="en-US" dirty="0">
                <a:solidFill>
                  <a:srgbClr val="343226"/>
                </a:solidFill>
                <a:latin typeface="Georgia" panose="02040502050405020303" pitchFamily="18" charset="0"/>
              </a:rPr>
              <a:t>Missed medications and lack of follow-up</a:t>
            </a:r>
          </a:p>
          <a:p>
            <a:r>
              <a:rPr lang="en-US" dirty="0">
                <a:solidFill>
                  <a:srgbClr val="343226"/>
                </a:solidFill>
                <a:latin typeface="Georgia" panose="02040502050405020303" pitchFamily="18" charset="0"/>
              </a:rPr>
              <a:t>Documentation inconsistencies</a:t>
            </a:r>
          </a:p>
          <a:p>
            <a:endParaRPr lang="en-US" dirty="0">
              <a:solidFill>
                <a:srgbClr val="343226"/>
              </a:solidFill>
              <a:latin typeface="Georgia" panose="02040502050405020303" pitchFamily="18" charset="0"/>
            </a:endParaRPr>
          </a:p>
          <a:p>
            <a:endParaRPr lang="en-US" dirty="0">
              <a:solidFill>
                <a:srgbClr val="343226"/>
              </a:solidFill>
              <a:latin typeface="Georgia" panose="02040502050405020303" pitchFamily="18" charset="0"/>
            </a:endParaRPr>
          </a:p>
          <a:p>
            <a:pPr marL="457200" lvl="1" indent="0">
              <a:buNone/>
            </a:pPr>
            <a:endParaRPr lang="en-US" dirty="0">
              <a:solidFill>
                <a:srgbClr val="343226"/>
              </a:solidFill>
              <a:latin typeface="Georgia" panose="02040502050405020303" pitchFamily="18" charset="0"/>
            </a:endParaRPr>
          </a:p>
        </p:txBody>
      </p:sp>
    </p:spTree>
    <p:extLst>
      <p:ext uri="{BB962C8B-B14F-4D97-AF65-F5344CB8AC3E}">
        <p14:creationId xmlns:p14="http://schemas.microsoft.com/office/powerpoint/2010/main" val="433169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C1883-1C9A-0EFE-5606-D7A03EEDBF6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BE5705B-2580-51AE-F400-5165D6C96A6E}"/>
              </a:ext>
            </a:extLst>
          </p:cNvPr>
          <p:cNvSpPr>
            <a:spLocks noGrp="1"/>
          </p:cNvSpPr>
          <p:nvPr>
            <p:ph type="title"/>
          </p:nvPr>
        </p:nvSpPr>
        <p:spPr>
          <a:xfrm>
            <a:off x="838200" y="499427"/>
            <a:ext cx="10515600" cy="1325563"/>
          </a:xfrm>
        </p:spPr>
        <p:txBody>
          <a:bodyPr vert="horz" wrap="square" lIns="91440" tIns="45720" rIns="91440" bIns="45720" rtlCol="0" anchor="t">
            <a:normAutofit/>
          </a:bodyPr>
          <a:lstStyle/>
          <a:p>
            <a:r>
              <a:rPr lang="en-US" dirty="0"/>
              <a:t>F686 – Common Causes of Citations</a:t>
            </a:r>
          </a:p>
        </p:txBody>
      </p:sp>
      <p:sp>
        <p:nvSpPr>
          <p:cNvPr id="5" name="Content Placeholder 2">
            <a:extLst>
              <a:ext uri="{FF2B5EF4-FFF2-40B4-BE49-F238E27FC236}">
                <a16:creationId xmlns:a16="http://schemas.microsoft.com/office/drawing/2014/main" id="{D7C3E84D-75FE-9BDB-F4B9-79653E869FF2}"/>
              </a:ext>
            </a:extLst>
          </p:cNvPr>
          <p:cNvSpPr>
            <a:spLocks noGrp="1"/>
          </p:cNvSpPr>
          <p:nvPr/>
        </p:nvSpPr>
        <p:spPr>
          <a:xfrm>
            <a:off x="968828" y="147739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343226"/>
                </a:solidFill>
                <a:latin typeface="Georgia" panose="02040502050405020303" pitchFamily="18" charset="0"/>
              </a:rPr>
              <a:t>Avoidable pressure injuries</a:t>
            </a:r>
          </a:p>
          <a:p>
            <a:r>
              <a:rPr lang="en-US" dirty="0">
                <a:solidFill>
                  <a:srgbClr val="343226"/>
                </a:solidFill>
                <a:latin typeface="Georgia" panose="02040502050405020303" pitchFamily="18" charset="0"/>
              </a:rPr>
              <a:t>Failure to assess skin regularly</a:t>
            </a:r>
          </a:p>
          <a:p>
            <a:r>
              <a:rPr lang="en-US" dirty="0">
                <a:solidFill>
                  <a:srgbClr val="343226"/>
                </a:solidFill>
                <a:latin typeface="Georgia" panose="02040502050405020303" pitchFamily="18" charset="0"/>
              </a:rPr>
              <a:t>Interventions not in place or followed</a:t>
            </a:r>
          </a:p>
          <a:p>
            <a:r>
              <a:rPr lang="en-US" dirty="0">
                <a:solidFill>
                  <a:srgbClr val="343226"/>
                </a:solidFill>
                <a:latin typeface="Georgia" panose="02040502050405020303" pitchFamily="18" charset="0"/>
              </a:rPr>
              <a:t>Moisture management not addressed for residents with incontinence </a:t>
            </a:r>
          </a:p>
          <a:p>
            <a:r>
              <a:rPr lang="en-US" dirty="0">
                <a:solidFill>
                  <a:srgbClr val="343226"/>
                </a:solidFill>
                <a:latin typeface="Georgia" panose="02040502050405020303" pitchFamily="18" charset="0"/>
              </a:rPr>
              <a:t>Documentation inconsistencies </a:t>
            </a:r>
          </a:p>
          <a:p>
            <a:pPr lvl="1"/>
            <a:r>
              <a:rPr lang="en-US" dirty="0">
                <a:solidFill>
                  <a:srgbClr val="343226"/>
                </a:solidFill>
                <a:latin typeface="Georgia" panose="02040502050405020303" pitchFamily="18" charset="0"/>
              </a:rPr>
              <a:t>Floor staff</a:t>
            </a:r>
          </a:p>
          <a:p>
            <a:pPr lvl="1"/>
            <a:r>
              <a:rPr lang="en-US" dirty="0">
                <a:solidFill>
                  <a:srgbClr val="343226"/>
                </a:solidFill>
                <a:latin typeface="Georgia" panose="02040502050405020303" pitchFamily="18" charset="0"/>
              </a:rPr>
              <a:t>Wound team</a:t>
            </a:r>
          </a:p>
          <a:p>
            <a:pPr lvl="1"/>
            <a:r>
              <a:rPr lang="en-US" dirty="0">
                <a:solidFill>
                  <a:srgbClr val="343226"/>
                </a:solidFill>
                <a:latin typeface="Georgia" panose="02040502050405020303" pitchFamily="18" charset="0"/>
              </a:rPr>
              <a:t>Provider</a:t>
            </a:r>
          </a:p>
          <a:p>
            <a:endParaRPr lang="en-US" dirty="0">
              <a:solidFill>
                <a:srgbClr val="343226"/>
              </a:solidFill>
              <a:latin typeface="Georgia" panose="02040502050405020303" pitchFamily="18" charset="0"/>
            </a:endParaRPr>
          </a:p>
          <a:p>
            <a:endParaRPr lang="en-US" dirty="0">
              <a:solidFill>
                <a:srgbClr val="343226"/>
              </a:solidFill>
              <a:latin typeface="Georgia" panose="02040502050405020303" pitchFamily="18" charset="0"/>
            </a:endParaRPr>
          </a:p>
          <a:p>
            <a:pPr marL="457200" lvl="1" indent="0">
              <a:buNone/>
            </a:pPr>
            <a:endParaRPr lang="en-US" dirty="0">
              <a:solidFill>
                <a:srgbClr val="343226"/>
              </a:solidFill>
              <a:latin typeface="Georgia" panose="02040502050405020303" pitchFamily="18" charset="0"/>
            </a:endParaRPr>
          </a:p>
        </p:txBody>
      </p:sp>
    </p:spTree>
    <p:extLst>
      <p:ext uri="{BB962C8B-B14F-4D97-AF65-F5344CB8AC3E}">
        <p14:creationId xmlns:p14="http://schemas.microsoft.com/office/powerpoint/2010/main" val="186320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C02D9-E9CA-643B-1FC9-9D8049521CF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EB30563-6B03-D182-C9FB-3FF76C2D3767}"/>
              </a:ext>
            </a:extLst>
          </p:cNvPr>
          <p:cNvSpPr>
            <a:spLocks noGrp="1"/>
          </p:cNvSpPr>
          <p:nvPr>
            <p:ph type="title"/>
          </p:nvPr>
        </p:nvSpPr>
        <p:spPr>
          <a:xfrm>
            <a:off x="838200" y="499427"/>
            <a:ext cx="10515600" cy="1325563"/>
          </a:xfrm>
        </p:spPr>
        <p:txBody>
          <a:bodyPr vert="horz" wrap="square" lIns="91440" tIns="45720" rIns="91440" bIns="45720" rtlCol="0" anchor="t">
            <a:normAutofit/>
          </a:bodyPr>
          <a:lstStyle/>
          <a:p>
            <a:r>
              <a:rPr lang="en-US" dirty="0"/>
              <a:t>F689 – Common Causes of Citations</a:t>
            </a:r>
          </a:p>
        </p:txBody>
      </p:sp>
      <p:sp>
        <p:nvSpPr>
          <p:cNvPr id="5" name="Content Placeholder 2">
            <a:extLst>
              <a:ext uri="{FF2B5EF4-FFF2-40B4-BE49-F238E27FC236}">
                <a16:creationId xmlns:a16="http://schemas.microsoft.com/office/drawing/2014/main" id="{1A12A4AA-C489-48CB-2CF8-4A553947C37F}"/>
              </a:ext>
            </a:extLst>
          </p:cNvPr>
          <p:cNvSpPr>
            <a:spLocks noGrp="1"/>
          </p:cNvSpPr>
          <p:nvPr/>
        </p:nvSpPr>
        <p:spPr>
          <a:xfrm>
            <a:off x="968828" y="147739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343226"/>
                </a:solidFill>
                <a:latin typeface="Georgia" panose="02040502050405020303" pitchFamily="18" charset="0"/>
              </a:rPr>
              <a:t>Fall risk assessment inaccuracies and lack of updates</a:t>
            </a:r>
          </a:p>
          <a:p>
            <a:r>
              <a:rPr lang="en-US" dirty="0">
                <a:solidFill>
                  <a:srgbClr val="343226"/>
                </a:solidFill>
                <a:latin typeface="Georgia" panose="02040502050405020303" pitchFamily="18" charset="0"/>
              </a:rPr>
              <a:t>Fall interventions not in place</a:t>
            </a:r>
          </a:p>
          <a:p>
            <a:r>
              <a:rPr lang="en-US" dirty="0">
                <a:solidFill>
                  <a:srgbClr val="343226"/>
                </a:solidFill>
                <a:latin typeface="Georgia" panose="02040502050405020303" pitchFamily="18" charset="0"/>
              </a:rPr>
              <a:t>Falls not reviewed timely to determine root cause, appropriate interventions to prevent further falls</a:t>
            </a:r>
          </a:p>
          <a:p>
            <a:r>
              <a:rPr lang="en-US" dirty="0">
                <a:solidFill>
                  <a:srgbClr val="343226"/>
                </a:solidFill>
                <a:latin typeface="Georgia" panose="02040502050405020303" pitchFamily="18" charset="0"/>
              </a:rPr>
              <a:t>Lack of documentation of IDT reviews and discussion</a:t>
            </a:r>
          </a:p>
          <a:p>
            <a:r>
              <a:rPr lang="en-US" dirty="0">
                <a:solidFill>
                  <a:srgbClr val="343226"/>
                </a:solidFill>
                <a:latin typeface="Georgia" panose="02040502050405020303" pitchFamily="18" charset="0"/>
              </a:rPr>
              <a:t>Missing evidence of monitoring, education and reassessment</a:t>
            </a:r>
          </a:p>
          <a:p>
            <a:endParaRPr lang="en-US" dirty="0">
              <a:solidFill>
                <a:srgbClr val="343226"/>
              </a:solidFill>
              <a:latin typeface="Georgia" panose="02040502050405020303" pitchFamily="18" charset="0"/>
            </a:endParaRPr>
          </a:p>
          <a:p>
            <a:pPr marL="457200" lvl="1" indent="0">
              <a:buNone/>
            </a:pPr>
            <a:endParaRPr lang="en-US" dirty="0">
              <a:solidFill>
                <a:srgbClr val="343226"/>
              </a:solidFill>
              <a:latin typeface="Georgia" panose="02040502050405020303" pitchFamily="18" charset="0"/>
            </a:endParaRPr>
          </a:p>
        </p:txBody>
      </p:sp>
    </p:spTree>
    <p:extLst>
      <p:ext uri="{BB962C8B-B14F-4D97-AF65-F5344CB8AC3E}">
        <p14:creationId xmlns:p14="http://schemas.microsoft.com/office/powerpoint/2010/main" val="2715978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69181-1920-DE57-3367-E37EBE1C152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5FC2189-86F5-208E-C0BE-39F2685297AC}"/>
              </a:ext>
            </a:extLst>
          </p:cNvPr>
          <p:cNvSpPr>
            <a:spLocks noGrp="1"/>
          </p:cNvSpPr>
          <p:nvPr>
            <p:ph type="title"/>
          </p:nvPr>
        </p:nvSpPr>
        <p:spPr>
          <a:xfrm>
            <a:off x="838200" y="499427"/>
            <a:ext cx="10515600" cy="1325563"/>
          </a:xfrm>
        </p:spPr>
        <p:txBody>
          <a:bodyPr vert="horz" wrap="square" lIns="91440" tIns="45720" rIns="91440" bIns="45720" rtlCol="0" anchor="t">
            <a:normAutofit/>
          </a:bodyPr>
          <a:lstStyle/>
          <a:p>
            <a:r>
              <a:rPr lang="en-US" dirty="0"/>
              <a:t>F695 – Common Causes of Citations</a:t>
            </a:r>
          </a:p>
        </p:txBody>
      </p:sp>
      <p:sp>
        <p:nvSpPr>
          <p:cNvPr id="5" name="Content Placeholder 2">
            <a:extLst>
              <a:ext uri="{FF2B5EF4-FFF2-40B4-BE49-F238E27FC236}">
                <a16:creationId xmlns:a16="http://schemas.microsoft.com/office/drawing/2014/main" id="{1120429C-738C-67B1-AE60-1D1D2F35D1BA}"/>
              </a:ext>
            </a:extLst>
          </p:cNvPr>
          <p:cNvSpPr>
            <a:spLocks noGrp="1"/>
          </p:cNvSpPr>
          <p:nvPr/>
        </p:nvSpPr>
        <p:spPr>
          <a:xfrm>
            <a:off x="968828" y="147739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343226"/>
                </a:solidFill>
                <a:latin typeface="Georgia" panose="02040502050405020303" pitchFamily="18" charset="0"/>
              </a:rPr>
              <a:t>Oxygen, nebulizer, and CPAP/BIPAP equipment not changed based on policies and procedures and manufacturer recommendations</a:t>
            </a:r>
          </a:p>
          <a:p>
            <a:r>
              <a:rPr lang="en-US" dirty="0">
                <a:solidFill>
                  <a:srgbClr val="343226"/>
                </a:solidFill>
                <a:latin typeface="Georgia" panose="02040502050405020303" pitchFamily="18" charset="0"/>
              </a:rPr>
              <a:t>Equipment storage</a:t>
            </a:r>
          </a:p>
          <a:p>
            <a:r>
              <a:rPr lang="en-US" dirty="0">
                <a:solidFill>
                  <a:srgbClr val="343226"/>
                </a:solidFill>
                <a:latin typeface="Georgia" panose="02040502050405020303" pitchFamily="18" charset="0"/>
              </a:rPr>
              <a:t>Infection control breaches during trach care and suctioning</a:t>
            </a:r>
          </a:p>
          <a:p>
            <a:r>
              <a:rPr lang="en-US" dirty="0">
                <a:solidFill>
                  <a:srgbClr val="343226"/>
                </a:solidFill>
                <a:latin typeface="Georgia" panose="02040502050405020303" pitchFamily="18" charset="0"/>
              </a:rPr>
              <a:t>Oxygen orders not followed</a:t>
            </a:r>
          </a:p>
          <a:p>
            <a:r>
              <a:rPr lang="en-US" dirty="0">
                <a:solidFill>
                  <a:srgbClr val="343226"/>
                </a:solidFill>
                <a:latin typeface="Georgia" panose="02040502050405020303" pitchFamily="18" charset="0"/>
              </a:rPr>
              <a:t>Lack of monitoring</a:t>
            </a:r>
          </a:p>
          <a:p>
            <a:endParaRPr lang="en-US" dirty="0">
              <a:solidFill>
                <a:srgbClr val="343226"/>
              </a:solidFill>
              <a:latin typeface="Georgia" panose="02040502050405020303" pitchFamily="18" charset="0"/>
            </a:endParaRPr>
          </a:p>
          <a:p>
            <a:endParaRPr lang="en-US" dirty="0">
              <a:solidFill>
                <a:srgbClr val="343226"/>
              </a:solidFill>
              <a:latin typeface="Georgia" panose="02040502050405020303" pitchFamily="18" charset="0"/>
            </a:endParaRPr>
          </a:p>
          <a:p>
            <a:pPr marL="457200" lvl="1" indent="0">
              <a:buNone/>
            </a:pPr>
            <a:endParaRPr lang="en-US" dirty="0">
              <a:solidFill>
                <a:srgbClr val="343226"/>
              </a:solidFill>
              <a:latin typeface="Georgia" panose="02040502050405020303" pitchFamily="18" charset="0"/>
            </a:endParaRPr>
          </a:p>
        </p:txBody>
      </p:sp>
    </p:spTree>
    <p:extLst>
      <p:ext uri="{BB962C8B-B14F-4D97-AF65-F5344CB8AC3E}">
        <p14:creationId xmlns:p14="http://schemas.microsoft.com/office/powerpoint/2010/main" val="1577744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D0EFD-3508-5468-392B-01D5D7C29C5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193DF2D-DA8A-8C7F-6289-A9C837C77C7E}"/>
              </a:ext>
            </a:extLst>
          </p:cNvPr>
          <p:cNvSpPr>
            <a:spLocks noGrp="1"/>
          </p:cNvSpPr>
          <p:nvPr>
            <p:ph type="title"/>
          </p:nvPr>
        </p:nvSpPr>
        <p:spPr>
          <a:xfrm>
            <a:off x="838200" y="499427"/>
            <a:ext cx="10515600" cy="1325563"/>
          </a:xfrm>
        </p:spPr>
        <p:txBody>
          <a:bodyPr vert="horz" wrap="square" lIns="91440" tIns="45720" rIns="91440" bIns="45720" rtlCol="0" anchor="t">
            <a:normAutofit/>
          </a:bodyPr>
          <a:lstStyle/>
          <a:p>
            <a:r>
              <a:rPr lang="en-US" dirty="0"/>
              <a:t>Survey Preparation and Monitoring </a:t>
            </a:r>
          </a:p>
        </p:txBody>
      </p:sp>
      <p:sp>
        <p:nvSpPr>
          <p:cNvPr id="2" name="TextBox 1">
            <a:extLst>
              <a:ext uri="{FF2B5EF4-FFF2-40B4-BE49-F238E27FC236}">
                <a16:creationId xmlns:a16="http://schemas.microsoft.com/office/drawing/2014/main" id="{EC17FBAB-59AE-F963-D9EF-10EA60A432EB}"/>
              </a:ext>
            </a:extLst>
          </p:cNvPr>
          <p:cNvSpPr txBox="1"/>
          <p:nvPr/>
        </p:nvSpPr>
        <p:spPr>
          <a:xfrm>
            <a:off x="1058673" y="1565960"/>
            <a:ext cx="10074654" cy="4942155"/>
          </a:xfrm>
          <a:prstGeom prst="rect">
            <a:avLst/>
          </a:prstGeom>
        </p:spPr>
        <p:txBody>
          <a:bodyPr vert="horz" lIns="91440" tIns="45720" rIns="91440" bIns="45720" rtlCol="0" anchor="t">
            <a:noAutofit/>
          </a:bodyPr>
          <a:lstStyle/>
          <a:p>
            <a:pPr marL="285750" indent="-28575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Provide person-centered care and reflect in care plan</a:t>
            </a:r>
          </a:p>
          <a:p>
            <a:pPr marL="285750" indent="-28575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Implement risk-based interventions for prevent and address skin integrity/pressure injuries, falls, and respiratory care</a:t>
            </a:r>
          </a:p>
          <a:p>
            <a:pPr marL="285750" indent="-28575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Document and ensure:</a:t>
            </a:r>
          </a:p>
          <a:p>
            <a:pPr marL="742950" lvl="1" indent="-28575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Clinical reasoning</a:t>
            </a:r>
          </a:p>
          <a:p>
            <a:pPr marL="742950" lvl="1" indent="-28575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Follow-up</a:t>
            </a:r>
          </a:p>
          <a:p>
            <a:pPr marL="742950" lvl="1" indent="-28575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Timeliness</a:t>
            </a:r>
          </a:p>
          <a:p>
            <a:pPr marL="285750" indent="-28575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Review staff education and competencies with focus on early identification of changes</a:t>
            </a:r>
          </a:p>
          <a:p>
            <a:pPr marL="285750" indent="-28575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Routine rounding </a:t>
            </a:r>
          </a:p>
          <a:p>
            <a:pPr marL="285750" indent="-28575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Auditing of resident records to identify compliance concerns</a:t>
            </a:r>
          </a:p>
          <a:p>
            <a:pPr marL="285750" indent="-28575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Include audits and action plans in QAPI</a:t>
            </a:r>
          </a:p>
          <a:p>
            <a:endParaRPr lang="en-US" sz="2400" dirty="0">
              <a:solidFill>
                <a:schemeClr val="tx1">
                  <a:lumMod val="75000"/>
                  <a:lumOff val="25000"/>
                </a:schemeClr>
              </a:solidFill>
              <a:latin typeface="Georgia" panose="02040502050405020303" pitchFamily="18" charset="0"/>
            </a:endParaRPr>
          </a:p>
        </p:txBody>
      </p:sp>
    </p:spTree>
    <p:extLst>
      <p:ext uri="{BB962C8B-B14F-4D97-AF65-F5344CB8AC3E}">
        <p14:creationId xmlns:p14="http://schemas.microsoft.com/office/powerpoint/2010/main" val="3855781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C8188-1BB2-A087-E898-A83D9EDF9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E29213-2D2C-8A8D-EAE3-9C0574DFAB64}"/>
              </a:ext>
            </a:extLst>
          </p:cNvPr>
          <p:cNvSpPr>
            <a:spLocks noGrp="1"/>
          </p:cNvSpPr>
          <p:nvPr>
            <p:ph type="title"/>
          </p:nvPr>
        </p:nvSpPr>
        <p:spPr>
          <a:xfrm>
            <a:off x="1707822" y="2109246"/>
            <a:ext cx="8776356" cy="2639505"/>
          </a:xfrm>
        </p:spPr>
        <p:txBody>
          <a:bodyPr>
            <a:normAutofit fontScale="90000"/>
          </a:bodyPr>
          <a:lstStyle/>
          <a:p>
            <a:br>
              <a:rPr lang="en-US" dirty="0"/>
            </a:br>
            <a:r>
              <a:rPr lang="en-US" dirty="0"/>
              <a:t>Food Procurement, Store/Prepare/Serve Sanitary</a:t>
            </a:r>
            <a:br>
              <a:rPr lang="en-US" dirty="0"/>
            </a:br>
            <a:endParaRPr lang="en-US" dirty="0"/>
          </a:p>
        </p:txBody>
      </p:sp>
    </p:spTree>
    <p:extLst>
      <p:ext uri="{BB962C8B-B14F-4D97-AF65-F5344CB8AC3E}">
        <p14:creationId xmlns:p14="http://schemas.microsoft.com/office/powerpoint/2010/main" val="1865605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000B0-412A-506B-12AC-33F71E8E85C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BD0C47A-85DD-2516-91F3-50A0F019B0C0}"/>
              </a:ext>
            </a:extLst>
          </p:cNvPr>
          <p:cNvSpPr>
            <a:spLocks noGrp="1"/>
          </p:cNvSpPr>
          <p:nvPr>
            <p:ph type="title"/>
          </p:nvPr>
        </p:nvSpPr>
        <p:spPr>
          <a:xfrm>
            <a:off x="838200" y="499427"/>
            <a:ext cx="10515600" cy="1325563"/>
          </a:xfrm>
        </p:spPr>
        <p:txBody>
          <a:bodyPr vert="horz" wrap="square" lIns="91440" tIns="45720" rIns="91440" bIns="45720" rtlCol="0" anchor="t">
            <a:normAutofit/>
          </a:bodyPr>
          <a:lstStyle/>
          <a:p>
            <a:r>
              <a:rPr lang="en-US" dirty="0"/>
              <a:t>Common Causes of Citations</a:t>
            </a:r>
          </a:p>
        </p:txBody>
      </p:sp>
      <p:sp>
        <p:nvSpPr>
          <p:cNvPr id="5" name="Content Placeholder 2">
            <a:extLst>
              <a:ext uri="{FF2B5EF4-FFF2-40B4-BE49-F238E27FC236}">
                <a16:creationId xmlns:a16="http://schemas.microsoft.com/office/drawing/2014/main" id="{10CFE03C-28C3-FAB3-BEE1-96EE606DDF5C}"/>
              </a:ext>
            </a:extLst>
          </p:cNvPr>
          <p:cNvSpPr>
            <a:spLocks noGrp="1"/>
          </p:cNvSpPr>
          <p:nvPr/>
        </p:nvSpPr>
        <p:spPr>
          <a:xfrm>
            <a:off x="968828" y="1477395"/>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lumMod val="75000"/>
                    <a:lumOff val="25000"/>
                  </a:schemeClr>
                </a:solidFill>
                <a:latin typeface="Georgia" panose="02040502050405020303" pitchFamily="18" charset="0"/>
              </a:rPr>
              <a:t>Improper food storage</a:t>
            </a:r>
          </a:p>
          <a:p>
            <a:pPr lvl="1"/>
            <a:r>
              <a:rPr lang="en-US" dirty="0">
                <a:solidFill>
                  <a:schemeClr val="tx1">
                    <a:lumMod val="75000"/>
                    <a:lumOff val="25000"/>
                  </a:schemeClr>
                </a:solidFill>
                <a:latin typeface="Georgia" panose="02040502050405020303" pitchFamily="18" charset="0"/>
              </a:rPr>
              <a:t>Refrigerators and freezers out of range</a:t>
            </a:r>
          </a:p>
          <a:p>
            <a:pPr lvl="1"/>
            <a:r>
              <a:rPr lang="en-US" dirty="0">
                <a:solidFill>
                  <a:schemeClr val="tx1">
                    <a:lumMod val="75000"/>
                    <a:lumOff val="25000"/>
                  </a:schemeClr>
                </a:solidFill>
                <a:latin typeface="Georgia" panose="02040502050405020303" pitchFamily="18" charset="0"/>
              </a:rPr>
              <a:t>Labeling and dating</a:t>
            </a:r>
          </a:p>
          <a:p>
            <a:pPr lvl="1"/>
            <a:r>
              <a:rPr lang="en-US" dirty="0">
                <a:solidFill>
                  <a:schemeClr val="tx1">
                    <a:lumMod val="75000"/>
                    <a:lumOff val="25000"/>
                  </a:schemeClr>
                </a:solidFill>
                <a:latin typeface="Georgia" panose="02040502050405020303" pitchFamily="18" charset="0"/>
              </a:rPr>
              <a:t>Expired or spoiled items</a:t>
            </a:r>
          </a:p>
          <a:p>
            <a:pPr lvl="1"/>
            <a:r>
              <a:rPr lang="en-US" dirty="0">
                <a:solidFill>
                  <a:schemeClr val="tx1">
                    <a:lumMod val="75000"/>
                    <a:lumOff val="25000"/>
                  </a:schemeClr>
                </a:solidFill>
                <a:latin typeface="Georgia" panose="02040502050405020303" pitchFamily="18" charset="0"/>
              </a:rPr>
              <a:t>Raw meat stored with risk of cross-contamination</a:t>
            </a:r>
          </a:p>
          <a:p>
            <a:r>
              <a:rPr lang="en-US" dirty="0">
                <a:solidFill>
                  <a:schemeClr val="tx1">
                    <a:lumMod val="75000"/>
                    <a:lumOff val="25000"/>
                  </a:schemeClr>
                </a:solidFill>
                <a:latin typeface="Georgia" panose="02040502050405020303" pitchFamily="18" charset="0"/>
              </a:rPr>
              <a:t>Poor hand hygiene and hair/beard net use</a:t>
            </a:r>
          </a:p>
          <a:p>
            <a:r>
              <a:rPr lang="en-US" dirty="0">
                <a:solidFill>
                  <a:schemeClr val="tx1">
                    <a:lumMod val="75000"/>
                    <a:lumOff val="25000"/>
                  </a:schemeClr>
                </a:solidFill>
                <a:latin typeface="Georgia" panose="02040502050405020303" pitchFamily="18" charset="0"/>
              </a:rPr>
              <a:t>Cross-contamination related to cutting boards, chemical storage, and soiled cloth use</a:t>
            </a:r>
          </a:p>
          <a:p>
            <a:r>
              <a:rPr lang="en-US" dirty="0">
                <a:solidFill>
                  <a:schemeClr val="tx1">
                    <a:lumMod val="75000"/>
                    <a:lumOff val="25000"/>
                  </a:schemeClr>
                </a:solidFill>
                <a:latin typeface="Georgia" panose="02040502050405020303" pitchFamily="18" charset="0"/>
              </a:rPr>
              <a:t>Improper dishwashing and sanitation of equipment</a:t>
            </a:r>
          </a:p>
          <a:p>
            <a:r>
              <a:rPr lang="en-US" dirty="0">
                <a:solidFill>
                  <a:schemeClr val="tx1">
                    <a:lumMod val="75000"/>
                    <a:lumOff val="25000"/>
                  </a:schemeClr>
                </a:solidFill>
                <a:latin typeface="Georgia" panose="02040502050405020303" pitchFamily="18" charset="0"/>
              </a:rPr>
              <a:t>Reheating and cooling practices</a:t>
            </a:r>
          </a:p>
          <a:p>
            <a:endParaRPr lang="en-US" dirty="0">
              <a:solidFill>
                <a:schemeClr val="tx1">
                  <a:lumMod val="75000"/>
                  <a:lumOff val="25000"/>
                </a:schemeClr>
              </a:solidFill>
              <a:latin typeface="Georgia" panose="02040502050405020303" pitchFamily="18" charset="0"/>
            </a:endParaRPr>
          </a:p>
          <a:p>
            <a:endParaRPr lang="en-US" dirty="0">
              <a:solidFill>
                <a:schemeClr val="tx1">
                  <a:lumMod val="75000"/>
                  <a:lumOff val="25000"/>
                </a:schemeClr>
              </a:solidFill>
              <a:latin typeface="Georgia" panose="02040502050405020303" pitchFamily="18" charset="0"/>
            </a:endParaRPr>
          </a:p>
          <a:p>
            <a:pPr marL="457200" lvl="1" indent="0">
              <a:buNone/>
            </a:pPr>
            <a:endParaRPr lang="en-US" dirty="0">
              <a:solidFill>
                <a:schemeClr val="tx1">
                  <a:lumMod val="75000"/>
                  <a:lumOff val="25000"/>
                </a:schemeClr>
              </a:solidFill>
              <a:latin typeface="Georgia" panose="02040502050405020303" pitchFamily="18" charset="0"/>
            </a:endParaRPr>
          </a:p>
        </p:txBody>
      </p:sp>
    </p:spTree>
    <p:extLst>
      <p:ext uri="{BB962C8B-B14F-4D97-AF65-F5344CB8AC3E}">
        <p14:creationId xmlns:p14="http://schemas.microsoft.com/office/powerpoint/2010/main" val="2888154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17839-6B22-82DB-85DB-F55CDE4833B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54FBF33-9257-D50B-EA2E-729F59374C28}"/>
              </a:ext>
            </a:extLst>
          </p:cNvPr>
          <p:cNvSpPr>
            <a:spLocks noGrp="1"/>
          </p:cNvSpPr>
          <p:nvPr>
            <p:ph type="title"/>
          </p:nvPr>
        </p:nvSpPr>
        <p:spPr>
          <a:xfrm>
            <a:off x="838200" y="499427"/>
            <a:ext cx="10515600" cy="1325563"/>
          </a:xfrm>
        </p:spPr>
        <p:txBody>
          <a:bodyPr vert="horz" wrap="square" lIns="91440" tIns="45720" rIns="91440" bIns="45720" rtlCol="0" anchor="t">
            <a:normAutofit/>
          </a:bodyPr>
          <a:lstStyle/>
          <a:p>
            <a:r>
              <a:rPr lang="en-US" dirty="0"/>
              <a:t>Food Safety Standards</a:t>
            </a:r>
          </a:p>
        </p:txBody>
      </p:sp>
      <p:sp>
        <p:nvSpPr>
          <p:cNvPr id="2" name="TextBox 1">
            <a:extLst>
              <a:ext uri="{FF2B5EF4-FFF2-40B4-BE49-F238E27FC236}">
                <a16:creationId xmlns:a16="http://schemas.microsoft.com/office/drawing/2014/main" id="{82402495-CCED-0A05-9B9A-64A4BC0623CB}"/>
              </a:ext>
            </a:extLst>
          </p:cNvPr>
          <p:cNvSpPr txBox="1"/>
          <p:nvPr/>
        </p:nvSpPr>
        <p:spPr>
          <a:xfrm>
            <a:off x="1058673" y="1565960"/>
            <a:ext cx="10074654" cy="4942155"/>
          </a:xfrm>
          <a:prstGeom prst="rect">
            <a:avLst/>
          </a:prstGeom>
        </p:spPr>
        <p:txBody>
          <a:bodyPr vert="horz" lIns="91440" tIns="45720" rIns="91440" bIns="45720" rtlCol="0" anchor="t">
            <a:noAutofit/>
          </a:bodyPr>
          <a:lstStyle/>
          <a:p>
            <a:r>
              <a:rPr lang="en-US" sz="2400" dirty="0">
                <a:solidFill>
                  <a:schemeClr val="tx1">
                    <a:lumMod val="75000"/>
                    <a:lumOff val="25000"/>
                  </a:schemeClr>
                </a:solidFill>
                <a:latin typeface="Georgia" panose="02040502050405020303" pitchFamily="18" charset="0"/>
              </a:rPr>
              <a:t>National standards for LTC food safety requirements</a:t>
            </a:r>
          </a:p>
          <a:p>
            <a:pPr lvl="1"/>
            <a:r>
              <a:rPr lang="en-US" sz="2400" dirty="0">
                <a:solidFill>
                  <a:schemeClr val="tx1">
                    <a:lumMod val="75000"/>
                    <a:lumOff val="25000"/>
                  </a:schemeClr>
                </a:solidFill>
                <a:latin typeface="Georgia" panose="02040502050405020303" pitchFamily="18" charset="0"/>
              </a:rPr>
              <a:t>U.S. Food and Drug Administration’s (FDA) Food Code </a:t>
            </a:r>
          </a:p>
          <a:p>
            <a:pPr lvl="2"/>
            <a:r>
              <a:rPr lang="en-US" sz="2400" dirty="0">
                <a:solidFill>
                  <a:schemeClr val="tx1">
                    <a:lumMod val="75000"/>
                    <a:lumOff val="25000"/>
                  </a:schemeClr>
                </a:solidFill>
                <a:latin typeface="Georgia" panose="02040502050405020303" pitchFamily="18" charset="0"/>
                <a:hlinkClick r:id="rId3"/>
              </a:rPr>
              <a:t>https://www.fda.gov/media/110822/download</a:t>
            </a:r>
            <a:endParaRPr lang="en-US" sz="2400" dirty="0">
              <a:solidFill>
                <a:schemeClr val="tx1">
                  <a:lumMod val="75000"/>
                  <a:lumOff val="25000"/>
                </a:schemeClr>
              </a:solidFill>
              <a:latin typeface="Georgia" panose="02040502050405020303" pitchFamily="18" charset="0"/>
            </a:endParaRPr>
          </a:p>
          <a:p>
            <a:pPr lvl="1"/>
            <a:r>
              <a:rPr lang="en-US" sz="2400" dirty="0">
                <a:solidFill>
                  <a:schemeClr val="tx1">
                    <a:lumMod val="75000"/>
                    <a:lumOff val="25000"/>
                  </a:schemeClr>
                </a:solidFill>
                <a:latin typeface="Georgia" panose="02040502050405020303" pitchFamily="18" charset="0"/>
              </a:rPr>
              <a:t>Centers for Disease Control and Prevention’s (CDC) food safety guidance   </a:t>
            </a:r>
          </a:p>
          <a:p>
            <a:pPr lvl="2"/>
            <a:r>
              <a:rPr lang="en-US" sz="2400" dirty="0">
                <a:solidFill>
                  <a:schemeClr val="tx1">
                    <a:lumMod val="75000"/>
                    <a:lumOff val="25000"/>
                  </a:schemeClr>
                </a:solidFill>
                <a:latin typeface="Georgia" panose="02040502050405020303" pitchFamily="18" charset="0"/>
                <a:hlinkClick r:id="rId4"/>
              </a:rPr>
              <a:t>https://www.cdc.gov/foodsafety/cdc-and-food-safety.html</a:t>
            </a:r>
            <a:r>
              <a:rPr lang="en-US" sz="2400" dirty="0">
                <a:solidFill>
                  <a:schemeClr val="tx1">
                    <a:lumMod val="75000"/>
                    <a:lumOff val="25000"/>
                  </a:schemeClr>
                </a:solidFill>
                <a:latin typeface="Georgia" panose="02040502050405020303" pitchFamily="18" charset="0"/>
              </a:rPr>
              <a:t>  </a:t>
            </a:r>
          </a:p>
        </p:txBody>
      </p:sp>
    </p:spTree>
    <p:extLst>
      <p:ext uri="{BB962C8B-B14F-4D97-AF65-F5344CB8AC3E}">
        <p14:creationId xmlns:p14="http://schemas.microsoft.com/office/powerpoint/2010/main" val="948042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13149-7EE1-64FC-6BB0-0672DBDA9A62}"/>
              </a:ext>
            </a:extLst>
          </p:cNvPr>
          <p:cNvSpPr>
            <a:spLocks noGrp="1"/>
          </p:cNvSpPr>
          <p:nvPr>
            <p:ph type="title"/>
          </p:nvPr>
        </p:nvSpPr>
        <p:spPr>
          <a:xfrm>
            <a:off x="1707822" y="2109246"/>
            <a:ext cx="8776356" cy="2639505"/>
          </a:xfrm>
        </p:spPr>
        <p:txBody>
          <a:bodyPr/>
          <a:lstStyle/>
          <a:p>
            <a:r>
              <a:rPr lang="en-US" dirty="0"/>
              <a:t>Survey Trends</a:t>
            </a:r>
          </a:p>
        </p:txBody>
      </p:sp>
    </p:spTree>
    <p:extLst>
      <p:ext uri="{BB962C8B-B14F-4D97-AF65-F5344CB8AC3E}">
        <p14:creationId xmlns:p14="http://schemas.microsoft.com/office/powerpoint/2010/main" val="1022083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E55C6-A4DB-6FB7-E2A9-64396307ACF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BDED37A-8DFE-2800-5B17-C56E5688DD54}"/>
              </a:ext>
            </a:extLst>
          </p:cNvPr>
          <p:cNvSpPr>
            <a:spLocks noGrp="1"/>
          </p:cNvSpPr>
          <p:nvPr>
            <p:ph type="title"/>
          </p:nvPr>
        </p:nvSpPr>
        <p:spPr>
          <a:xfrm>
            <a:off x="838200" y="515566"/>
            <a:ext cx="10515600" cy="1175122"/>
          </a:xfrm>
        </p:spPr>
        <p:txBody>
          <a:bodyPr vert="horz" wrap="square" lIns="91440" tIns="45720" rIns="91440" bIns="45720" rtlCol="0" anchor="t">
            <a:normAutofit/>
          </a:bodyPr>
          <a:lstStyle/>
          <a:p>
            <a:r>
              <a:rPr lang="en-US" dirty="0"/>
              <a:t>Survey Preparation and Monitoring</a:t>
            </a:r>
          </a:p>
        </p:txBody>
      </p:sp>
      <p:sp>
        <p:nvSpPr>
          <p:cNvPr id="5" name="Content Placeholder 4">
            <a:extLst>
              <a:ext uri="{FF2B5EF4-FFF2-40B4-BE49-F238E27FC236}">
                <a16:creationId xmlns:a16="http://schemas.microsoft.com/office/drawing/2014/main" id="{A78DDDB2-F89A-5C8B-2393-C92EB7E37954}"/>
              </a:ext>
            </a:extLst>
          </p:cNvPr>
          <p:cNvSpPr>
            <a:spLocks noGrp="1"/>
          </p:cNvSpPr>
          <p:nvPr>
            <p:ph idx="1"/>
          </p:nvPr>
        </p:nvSpPr>
        <p:spPr/>
        <p:txBody>
          <a:bodyPr/>
          <a:lstStyle/>
          <a:p>
            <a:r>
              <a:rPr lang="en-US" dirty="0"/>
              <a:t>Use critical element pathways for self-evaluation &amp; to determine PIP priorities</a:t>
            </a:r>
          </a:p>
          <a:p>
            <a:pPr lvl="1"/>
            <a:r>
              <a:rPr lang="en-US" dirty="0"/>
              <a:t>Involve dietary staff, dietary manager, dietician, &amp; administrator in routine evaluation processes</a:t>
            </a:r>
          </a:p>
          <a:p>
            <a:r>
              <a:rPr lang="en-US" dirty="0"/>
              <a:t>Monthly QA audits</a:t>
            </a:r>
          </a:p>
          <a:p>
            <a:r>
              <a:rPr lang="en-US" dirty="0"/>
              <a:t>Develop PIP focused teams </a:t>
            </a:r>
          </a:p>
          <a:p>
            <a:pPr lvl="1"/>
            <a:r>
              <a:rPr lang="en-US" dirty="0"/>
              <a:t>Perform root cause analysis on identified areas needing improvement</a:t>
            </a:r>
          </a:p>
          <a:p>
            <a:pPr lvl="1"/>
            <a:r>
              <a:rPr lang="en-US" dirty="0"/>
              <a:t>Establish PIP to address identified root cause</a:t>
            </a:r>
          </a:p>
          <a:p>
            <a:pPr lvl="1"/>
            <a:r>
              <a:rPr lang="en-US" dirty="0"/>
              <a:t>Monitor &amp; evaluate effectiveness of PIP</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41471698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F7633-EE54-0CD6-DDBB-699837CEDC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3797E8-F70B-A3F9-6632-1BB589AFE387}"/>
              </a:ext>
            </a:extLst>
          </p:cNvPr>
          <p:cNvSpPr>
            <a:spLocks noGrp="1"/>
          </p:cNvSpPr>
          <p:nvPr>
            <p:ph type="title"/>
          </p:nvPr>
        </p:nvSpPr>
        <p:spPr>
          <a:xfrm>
            <a:off x="1707822" y="2109246"/>
            <a:ext cx="8776356" cy="2639505"/>
          </a:xfrm>
        </p:spPr>
        <p:txBody>
          <a:bodyPr>
            <a:normAutofit/>
          </a:bodyPr>
          <a:lstStyle/>
          <a:p>
            <a:r>
              <a:rPr lang="en-US" dirty="0"/>
              <a:t>Storage of Drugs &amp; Biologicals</a:t>
            </a:r>
          </a:p>
        </p:txBody>
      </p:sp>
    </p:spTree>
    <p:extLst>
      <p:ext uri="{BB962C8B-B14F-4D97-AF65-F5344CB8AC3E}">
        <p14:creationId xmlns:p14="http://schemas.microsoft.com/office/powerpoint/2010/main" val="31485788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150B0-052C-C9C8-538F-3F2B9BC05BA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DF59D04-03BD-EC36-6508-DF5A400F98B3}"/>
              </a:ext>
            </a:extLst>
          </p:cNvPr>
          <p:cNvSpPr>
            <a:spLocks noGrp="1"/>
          </p:cNvSpPr>
          <p:nvPr>
            <p:ph type="title"/>
          </p:nvPr>
        </p:nvSpPr>
        <p:spPr>
          <a:xfrm>
            <a:off x="838200" y="499427"/>
            <a:ext cx="10515600" cy="1325563"/>
          </a:xfrm>
        </p:spPr>
        <p:txBody>
          <a:bodyPr vert="horz" wrap="square" lIns="91440" tIns="45720" rIns="91440" bIns="45720" rtlCol="0" anchor="t">
            <a:normAutofit/>
          </a:bodyPr>
          <a:lstStyle/>
          <a:p>
            <a:r>
              <a:rPr lang="en-US" dirty="0"/>
              <a:t>Common Causes of Citations</a:t>
            </a:r>
          </a:p>
        </p:txBody>
      </p:sp>
      <p:sp>
        <p:nvSpPr>
          <p:cNvPr id="5" name="Content Placeholder 2">
            <a:extLst>
              <a:ext uri="{FF2B5EF4-FFF2-40B4-BE49-F238E27FC236}">
                <a16:creationId xmlns:a16="http://schemas.microsoft.com/office/drawing/2014/main" id="{A0C69F95-EBB7-DCCA-0B1B-3632F0490568}"/>
              </a:ext>
            </a:extLst>
          </p:cNvPr>
          <p:cNvSpPr>
            <a:spLocks noGrp="1"/>
          </p:cNvSpPr>
          <p:nvPr/>
        </p:nvSpPr>
        <p:spPr>
          <a:xfrm>
            <a:off x="968828" y="147739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343226"/>
                </a:solidFill>
                <a:latin typeface="Georgia" panose="02040502050405020303" pitchFamily="18" charset="0"/>
              </a:rPr>
              <a:t>Expired medications</a:t>
            </a:r>
          </a:p>
          <a:p>
            <a:r>
              <a:rPr lang="en-US" dirty="0">
                <a:solidFill>
                  <a:srgbClr val="343226"/>
                </a:solidFill>
                <a:latin typeface="Georgia" panose="02040502050405020303" pitchFamily="18" charset="0"/>
              </a:rPr>
              <a:t>Lack of open dates</a:t>
            </a:r>
          </a:p>
          <a:p>
            <a:r>
              <a:rPr lang="en-US" dirty="0">
                <a:solidFill>
                  <a:srgbClr val="343226"/>
                </a:solidFill>
                <a:latin typeface="Georgia" panose="02040502050405020303" pitchFamily="18" charset="0"/>
              </a:rPr>
              <a:t>Storage outside of temperature ranges and lack of documentation</a:t>
            </a:r>
          </a:p>
          <a:p>
            <a:r>
              <a:rPr lang="en-US" dirty="0">
                <a:solidFill>
                  <a:srgbClr val="343226"/>
                </a:solidFill>
                <a:latin typeface="Georgia" panose="02040502050405020303" pitchFamily="18" charset="0"/>
              </a:rPr>
              <a:t>Narcotic storage issues</a:t>
            </a:r>
          </a:p>
        </p:txBody>
      </p:sp>
    </p:spTree>
    <p:extLst>
      <p:ext uri="{BB962C8B-B14F-4D97-AF65-F5344CB8AC3E}">
        <p14:creationId xmlns:p14="http://schemas.microsoft.com/office/powerpoint/2010/main" val="1670189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9EFA4-C2A1-D5AD-7569-6321BBBB9A6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55ABDFB-C8D0-5CCB-5632-09EFD5FCCAB1}"/>
              </a:ext>
            </a:extLst>
          </p:cNvPr>
          <p:cNvSpPr>
            <a:spLocks noGrp="1"/>
          </p:cNvSpPr>
          <p:nvPr>
            <p:ph type="title"/>
          </p:nvPr>
        </p:nvSpPr>
        <p:spPr>
          <a:xfrm>
            <a:off x="838200" y="499427"/>
            <a:ext cx="10515600" cy="1325563"/>
          </a:xfrm>
        </p:spPr>
        <p:txBody>
          <a:bodyPr vert="horz" wrap="square" lIns="91440" tIns="45720" rIns="91440" bIns="45720" rtlCol="0" anchor="t">
            <a:normAutofit/>
          </a:bodyPr>
          <a:lstStyle/>
          <a:p>
            <a:r>
              <a:rPr lang="en-US" dirty="0"/>
              <a:t>Checklist</a:t>
            </a:r>
          </a:p>
        </p:txBody>
      </p:sp>
      <p:pic>
        <p:nvPicPr>
          <p:cNvPr id="5" name="Picture 4">
            <a:extLst>
              <a:ext uri="{FF2B5EF4-FFF2-40B4-BE49-F238E27FC236}">
                <a16:creationId xmlns:a16="http://schemas.microsoft.com/office/drawing/2014/main" id="{93811011-E101-41F1-A2CA-065F06635618}"/>
              </a:ext>
            </a:extLst>
          </p:cNvPr>
          <p:cNvPicPr>
            <a:picLocks noChangeAspect="1"/>
          </p:cNvPicPr>
          <p:nvPr/>
        </p:nvPicPr>
        <p:blipFill>
          <a:blip r:embed="rId3"/>
          <a:stretch>
            <a:fillRect/>
          </a:stretch>
        </p:blipFill>
        <p:spPr>
          <a:xfrm>
            <a:off x="958821" y="1294479"/>
            <a:ext cx="7308450" cy="4972876"/>
          </a:xfrm>
          <a:prstGeom prst="rect">
            <a:avLst/>
          </a:prstGeom>
        </p:spPr>
      </p:pic>
      <p:pic>
        <p:nvPicPr>
          <p:cNvPr id="6" name="Picture 5">
            <a:extLst>
              <a:ext uri="{FF2B5EF4-FFF2-40B4-BE49-F238E27FC236}">
                <a16:creationId xmlns:a16="http://schemas.microsoft.com/office/drawing/2014/main" id="{3B01904C-7BFE-4EFA-8F39-EB669F22502E}"/>
              </a:ext>
            </a:extLst>
          </p:cNvPr>
          <p:cNvPicPr>
            <a:picLocks noChangeAspect="1"/>
          </p:cNvPicPr>
          <p:nvPr/>
        </p:nvPicPr>
        <p:blipFill>
          <a:blip r:embed="rId4"/>
          <a:stretch>
            <a:fillRect/>
          </a:stretch>
        </p:blipFill>
        <p:spPr>
          <a:xfrm>
            <a:off x="7803598" y="871596"/>
            <a:ext cx="3798367" cy="25371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3367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4D036-F95F-B1A1-6CCD-6A968A853D8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21B8AC3-8D6E-52AA-9DC3-50033B856E1F}"/>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kern="1200" dirty="0">
                <a:latin typeface="+mj-lt"/>
                <a:ea typeface="+mj-ea"/>
                <a:cs typeface="+mj-cs"/>
              </a:rPr>
              <a:t>Survey Preparation and Monitoring</a:t>
            </a:r>
          </a:p>
        </p:txBody>
      </p:sp>
      <p:graphicFrame>
        <p:nvGraphicFramePr>
          <p:cNvPr id="6" name="TextBox 1">
            <a:extLst>
              <a:ext uri="{FF2B5EF4-FFF2-40B4-BE49-F238E27FC236}">
                <a16:creationId xmlns:a16="http://schemas.microsoft.com/office/drawing/2014/main" id="{1EDE2E57-440C-3382-1908-51992B9E3803}"/>
              </a:ext>
            </a:extLst>
          </p:cNvPr>
          <p:cNvGraphicFramePr/>
          <p:nvPr>
            <p:extLst>
              <p:ext uri="{D42A27DB-BD31-4B8C-83A1-F6EECF244321}">
                <p14:modId xmlns:p14="http://schemas.microsoft.com/office/powerpoint/2010/main" val="12407161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57625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F1B86-DFD8-8562-E151-C69D6FBEE1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FEEA1B-C6D5-6547-A673-57ECB5F2A04E}"/>
              </a:ext>
            </a:extLst>
          </p:cNvPr>
          <p:cNvSpPr>
            <a:spLocks noGrp="1"/>
          </p:cNvSpPr>
          <p:nvPr>
            <p:ph type="title"/>
          </p:nvPr>
        </p:nvSpPr>
        <p:spPr>
          <a:xfrm>
            <a:off x="1707822" y="2109246"/>
            <a:ext cx="8776356" cy="2639505"/>
          </a:xfrm>
        </p:spPr>
        <p:txBody>
          <a:bodyPr>
            <a:normAutofit/>
          </a:bodyPr>
          <a:lstStyle/>
          <a:p>
            <a:r>
              <a:rPr lang="en-US" dirty="0"/>
              <a:t>ADL Care for Dependent Residents</a:t>
            </a:r>
          </a:p>
        </p:txBody>
      </p:sp>
    </p:spTree>
    <p:extLst>
      <p:ext uri="{BB962C8B-B14F-4D97-AF65-F5344CB8AC3E}">
        <p14:creationId xmlns:p14="http://schemas.microsoft.com/office/powerpoint/2010/main" val="36065958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85A5C-A7C5-604F-16A2-330E76F9FBC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BF60CDF-1A7D-D977-05DF-14698727912D}"/>
              </a:ext>
            </a:extLst>
          </p:cNvPr>
          <p:cNvSpPr>
            <a:spLocks noGrp="1"/>
          </p:cNvSpPr>
          <p:nvPr>
            <p:ph type="title"/>
          </p:nvPr>
        </p:nvSpPr>
        <p:spPr>
          <a:xfrm>
            <a:off x="838200" y="499427"/>
            <a:ext cx="10515600" cy="1325563"/>
          </a:xfrm>
        </p:spPr>
        <p:txBody>
          <a:bodyPr vert="horz" wrap="square" lIns="91440" tIns="45720" rIns="91440" bIns="45720" rtlCol="0" anchor="t">
            <a:normAutofit/>
          </a:bodyPr>
          <a:lstStyle/>
          <a:p>
            <a:r>
              <a:rPr lang="en-US" dirty="0"/>
              <a:t>Common Causes of Citations</a:t>
            </a:r>
          </a:p>
        </p:txBody>
      </p:sp>
      <p:sp>
        <p:nvSpPr>
          <p:cNvPr id="5" name="Content Placeholder 2">
            <a:extLst>
              <a:ext uri="{FF2B5EF4-FFF2-40B4-BE49-F238E27FC236}">
                <a16:creationId xmlns:a16="http://schemas.microsoft.com/office/drawing/2014/main" id="{3B2CA2A5-A27C-2937-DD3E-0431C3CC9BB9}"/>
              </a:ext>
            </a:extLst>
          </p:cNvPr>
          <p:cNvSpPr>
            <a:spLocks noGrp="1"/>
          </p:cNvSpPr>
          <p:nvPr/>
        </p:nvSpPr>
        <p:spPr>
          <a:xfrm>
            <a:off x="968828" y="147739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343226"/>
                </a:solidFill>
                <a:latin typeface="Georgia" panose="02040502050405020303" pitchFamily="18" charset="0"/>
              </a:rPr>
              <a:t>Residents with unwanted facial hair</a:t>
            </a:r>
          </a:p>
          <a:p>
            <a:r>
              <a:rPr lang="en-US" dirty="0">
                <a:solidFill>
                  <a:srgbClr val="343226"/>
                </a:solidFill>
                <a:latin typeface="Georgia" panose="02040502050405020303" pitchFamily="18" charset="0"/>
              </a:rPr>
              <a:t>Lack of nail care and other hygiene concerns</a:t>
            </a:r>
          </a:p>
          <a:p>
            <a:r>
              <a:rPr lang="en-US" dirty="0">
                <a:solidFill>
                  <a:srgbClr val="343226"/>
                </a:solidFill>
                <a:latin typeface="Georgia" panose="02040502050405020303" pitchFamily="18" charset="0"/>
              </a:rPr>
              <a:t>Failure to provide oral care</a:t>
            </a:r>
          </a:p>
          <a:p>
            <a:r>
              <a:rPr lang="en-US" dirty="0">
                <a:solidFill>
                  <a:srgbClr val="343226"/>
                </a:solidFill>
                <a:latin typeface="Georgia" panose="02040502050405020303" pitchFamily="18" charset="0"/>
              </a:rPr>
              <a:t>Delay or lack of assistance with eating</a:t>
            </a:r>
          </a:p>
          <a:p>
            <a:r>
              <a:rPr lang="en-US" dirty="0">
                <a:solidFill>
                  <a:srgbClr val="343226"/>
                </a:solidFill>
                <a:latin typeface="Georgia" panose="02040502050405020303" pitchFamily="18" charset="0"/>
              </a:rPr>
              <a:t>Care plan interventions not followed</a:t>
            </a:r>
          </a:p>
          <a:p>
            <a:r>
              <a:rPr lang="en-US" dirty="0">
                <a:solidFill>
                  <a:srgbClr val="343226"/>
                </a:solidFill>
                <a:latin typeface="Georgia" panose="02040502050405020303" pitchFamily="18" charset="0"/>
              </a:rPr>
              <a:t>Lack of documentation</a:t>
            </a:r>
          </a:p>
          <a:p>
            <a:endParaRPr lang="en-US" dirty="0">
              <a:solidFill>
                <a:srgbClr val="343226"/>
              </a:solidFill>
              <a:latin typeface="Georgia" panose="02040502050405020303" pitchFamily="18" charset="0"/>
            </a:endParaRPr>
          </a:p>
        </p:txBody>
      </p:sp>
    </p:spTree>
    <p:extLst>
      <p:ext uri="{BB962C8B-B14F-4D97-AF65-F5344CB8AC3E}">
        <p14:creationId xmlns:p14="http://schemas.microsoft.com/office/powerpoint/2010/main" val="17102530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02D42-98F6-38B7-5AF5-66B8CAF172A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C581A84-956B-EFD7-22C9-5C322F473F95}"/>
              </a:ext>
            </a:extLst>
          </p:cNvPr>
          <p:cNvSpPr>
            <a:spLocks noGrp="1"/>
          </p:cNvSpPr>
          <p:nvPr>
            <p:ph type="title"/>
          </p:nvPr>
        </p:nvSpPr>
        <p:spPr>
          <a:xfrm>
            <a:off x="838200" y="499427"/>
            <a:ext cx="10515600" cy="1325563"/>
          </a:xfrm>
        </p:spPr>
        <p:txBody>
          <a:bodyPr vert="horz" wrap="square" lIns="91440" tIns="45720" rIns="91440" bIns="45720" rtlCol="0" anchor="t">
            <a:normAutofit/>
          </a:bodyPr>
          <a:lstStyle/>
          <a:p>
            <a:r>
              <a:rPr lang="en-US" dirty="0"/>
              <a:t>Survey Preparation and Monitoring</a:t>
            </a:r>
          </a:p>
        </p:txBody>
      </p:sp>
      <p:sp>
        <p:nvSpPr>
          <p:cNvPr id="2" name="TextBox 1">
            <a:extLst>
              <a:ext uri="{FF2B5EF4-FFF2-40B4-BE49-F238E27FC236}">
                <a16:creationId xmlns:a16="http://schemas.microsoft.com/office/drawing/2014/main" id="{7359D0EB-0C07-D6E1-13BC-D05CE02B1726}"/>
              </a:ext>
            </a:extLst>
          </p:cNvPr>
          <p:cNvSpPr txBox="1"/>
          <p:nvPr/>
        </p:nvSpPr>
        <p:spPr>
          <a:xfrm>
            <a:off x="1058673" y="1565960"/>
            <a:ext cx="10074654" cy="4942155"/>
          </a:xfrm>
          <a:prstGeom prst="rect">
            <a:avLst/>
          </a:prstGeom>
        </p:spPr>
        <p:txBody>
          <a:bodyPr vert="horz" lIns="91440" tIns="45720" rIns="91440" bIns="45720" rtlCol="0" anchor="t">
            <a:noAutofit/>
          </a:bodyPr>
          <a:lstStyle/>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Observe care to verify care plan interventions are implemented</a:t>
            </a:r>
          </a:p>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Routine rounds to identify concerns</a:t>
            </a:r>
          </a:p>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Encourage staff to communicate changes in assistance</a:t>
            </a:r>
            <a:endParaRPr lang="en-US" sz="2400" dirty="0">
              <a:solidFill>
                <a:schemeClr val="tx1">
                  <a:lumMod val="75000"/>
                  <a:lumOff val="25000"/>
                </a:schemeClr>
              </a:solidFill>
              <a:latin typeface="Georgia" panose="02040502050405020303" pitchFamily="18" charset="0"/>
            </a:endParaRPr>
          </a:p>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Include audits and action plans in QAPI</a:t>
            </a:r>
          </a:p>
        </p:txBody>
      </p:sp>
    </p:spTree>
    <p:extLst>
      <p:ext uri="{BB962C8B-B14F-4D97-AF65-F5344CB8AC3E}">
        <p14:creationId xmlns:p14="http://schemas.microsoft.com/office/powerpoint/2010/main" val="3124418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25363-4693-5C3A-285C-19003C08EB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4772FB-5956-CA88-236F-474A7CB92636}"/>
              </a:ext>
            </a:extLst>
          </p:cNvPr>
          <p:cNvSpPr>
            <a:spLocks noGrp="1"/>
          </p:cNvSpPr>
          <p:nvPr>
            <p:ph type="title"/>
          </p:nvPr>
        </p:nvSpPr>
        <p:spPr>
          <a:xfrm>
            <a:off x="1707822" y="2109246"/>
            <a:ext cx="8776356" cy="2639505"/>
          </a:xfrm>
        </p:spPr>
        <p:txBody>
          <a:bodyPr>
            <a:normAutofit/>
          </a:bodyPr>
          <a:lstStyle/>
          <a:p>
            <a:pPr lvl="0"/>
            <a:r>
              <a:rPr lang="en-US" dirty="0"/>
              <a:t>F755 – Pharmacy Services/Procedures/</a:t>
            </a:r>
            <a:br>
              <a:rPr lang="en-US" dirty="0"/>
            </a:br>
            <a:r>
              <a:rPr lang="en-US" dirty="0"/>
              <a:t>Pharmacist/Records</a:t>
            </a:r>
          </a:p>
        </p:txBody>
      </p:sp>
    </p:spTree>
    <p:extLst>
      <p:ext uri="{BB962C8B-B14F-4D97-AF65-F5344CB8AC3E}">
        <p14:creationId xmlns:p14="http://schemas.microsoft.com/office/powerpoint/2010/main" val="765882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CCBB7-B870-8E43-3824-2162AB4E45A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4C8F981-F5B2-69E5-21BB-3C46FE18A0BE}"/>
              </a:ext>
            </a:extLst>
          </p:cNvPr>
          <p:cNvSpPr>
            <a:spLocks noGrp="1"/>
          </p:cNvSpPr>
          <p:nvPr>
            <p:ph type="title"/>
          </p:nvPr>
        </p:nvSpPr>
        <p:spPr>
          <a:xfrm>
            <a:off x="838200" y="499427"/>
            <a:ext cx="10515600" cy="1325563"/>
          </a:xfrm>
        </p:spPr>
        <p:txBody>
          <a:bodyPr vert="horz" wrap="square" lIns="91440" tIns="45720" rIns="91440" bIns="45720" rtlCol="0" anchor="t">
            <a:normAutofit/>
          </a:bodyPr>
          <a:lstStyle/>
          <a:p>
            <a:r>
              <a:rPr lang="en-US" dirty="0"/>
              <a:t>Common Citations</a:t>
            </a:r>
          </a:p>
        </p:txBody>
      </p:sp>
      <p:sp>
        <p:nvSpPr>
          <p:cNvPr id="2" name="TextBox 1">
            <a:extLst>
              <a:ext uri="{FF2B5EF4-FFF2-40B4-BE49-F238E27FC236}">
                <a16:creationId xmlns:a16="http://schemas.microsoft.com/office/drawing/2014/main" id="{F2926BBE-A024-C6E2-7E9D-FA6EC5B75F88}"/>
              </a:ext>
            </a:extLst>
          </p:cNvPr>
          <p:cNvSpPr txBox="1"/>
          <p:nvPr/>
        </p:nvSpPr>
        <p:spPr>
          <a:xfrm>
            <a:off x="1058673" y="1565960"/>
            <a:ext cx="10074654" cy="4942155"/>
          </a:xfrm>
          <a:prstGeom prst="rect">
            <a:avLst/>
          </a:prstGeom>
        </p:spPr>
        <p:txBody>
          <a:bodyPr vert="horz" lIns="91440" tIns="45720" rIns="91440" bIns="45720" rtlCol="0" anchor="t">
            <a:noAutofit/>
          </a:bodyPr>
          <a:lstStyle/>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Expired or discontinued medications</a:t>
            </a:r>
          </a:p>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Improper labeling and storage of medications</a:t>
            </a:r>
          </a:p>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Omitted administrations on MAR/TAR</a:t>
            </a:r>
          </a:p>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Missing stop dates</a:t>
            </a:r>
          </a:p>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Controlled substance discrepancies</a:t>
            </a:r>
          </a:p>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Lack of monthly medication regimen reviews</a:t>
            </a:r>
          </a:p>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Inappropriate destruction/disposal of medications</a:t>
            </a:r>
          </a:p>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Lack of policies related to the above concerns</a:t>
            </a:r>
          </a:p>
        </p:txBody>
      </p:sp>
    </p:spTree>
    <p:extLst>
      <p:ext uri="{BB962C8B-B14F-4D97-AF65-F5344CB8AC3E}">
        <p14:creationId xmlns:p14="http://schemas.microsoft.com/office/powerpoint/2010/main" val="986774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AA09B-82AF-A273-E279-9826BCDA29B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FF74BA5-C847-2076-CEC6-F443A9DD8435}"/>
              </a:ext>
            </a:extLst>
          </p:cNvPr>
          <p:cNvSpPr>
            <a:spLocks noGrp="1"/>
          </p:cNvSpPr>
          <p:nvPr>
            <p:ph type="title"/>
          </p:nvPr>
        </p:nvSpPr>
        <p:spPr>
          <a:xfrm>
            <a:off x="838200" y="499427"/>
            <a:ext cx="10515600" cy="1325563"/>
          </a:xfrm>
        </p:spPr>
        <p:txBody>
          <a:bodyPr vert="horz" wrap="square" lIns="91440" tIns="45720" rIns="91440" bIns="45720" rtlCol="0" anchor="t">
            <a:normAutofit/>
          </a:bodyPr>
          <a:lstStyle/>
          <a:p>
            <a:r>
              <a:rPr lang="en-US" dirty="0"/>
              <a:t>Top 10 F-tags – National (CY 2025)</a:t>
            </a:r>
          </a:p>
        </p:txBody>
      </p:sp>
      <p:sp>
        <p:nvSpPr>
          <p:cNvPr id="2" name="TextBox 1">
            <a:extLst>
              <a:ext uri="{FF2B5EF4-FFF2-40B4-BE49-F238E27FC236}">
                <a16:creationId xmlns:a16="http://schemas.microsoft.com/office/drawing/2014/main" id="{0E3B2507-54AE-329C-498E-5EB7B9887923}"/>
              </a:ext>
            </a:extLst>
          </p:cNvPr>
          <p:cNvSpPr txBox="1"/>
          <p:nvPr/>
        </p:nvSpPr>
        <p:spPr>
          <a:xfrm>
            <a:off x="1058673" y="1565960"/>
            <a:ext cx="10074654" cy="4942155"/>
          </a:xfrm>
          <a:prstGeom prst="rect">
            <a:avLst/>
          </a:prstGeom>
        </p:spPr>
        <p:txBody>
          <a:bodyPr vert="horz" lIns="91440" tIns="45720" rIns="91440" bIns="45720" rtlCol="0" anchor="t">
            <a:noAutofit/>
          </a:bodyPr>
          <a:lstStyle/>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F880 – Infection Prevention &amp; Control</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F689 – Free of Accident Hazards/Supervision/Devices</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F812 – Food Procurement, Store/Prepare/Serve Sanitary</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F684 – Quality of Care</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F656 – Develop/Implement Comprehensive Care Plan</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F761 – Label/Store Drugs &amp; Biologicals</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F677 – ADL Care Provided for Dependent Residents</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F600 – Free from Abuse and Neglect</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F695 – Respiratory/Tracheostomy Care and Suctioning</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F755 – Pharmacy Services/Procedures/Pharmacist/Records</a:t>
            </a:r>
          </a:p>
          <a:p>
            <a:pPr marL="285750" indent="-228600">
              <a:lnSpc>
                <a:spcPct val="90000"/>
              </a:lnSpc>
              <a:spcAft>
                <a:spcPts val="600"/>
              </a:spcAft>
              <a:buFont typeface="Arial" panose="020B0604020202020204" pitchFamily="34" charset="0"/>
              <a:buChar char="•"/>
            </a:pPr>
            <a:endParaRPr lang="en-US" sz="2400" dirty="0">
              <a:solidFill>
                <a:schemeClr val="tx1">
                  <a:lumMod val="75000"/>
                  <a:lumOff val="25000"/>
                </a:schemeClr>
              </a:solidFill>
              <a:latin typeface="Georgia" panose="02040502050405020303" pitchFamily="18" charset="0"/>
            </a:endParaRPr>
          </a:p>
          <a:p>
            <a:pPr marL="57150">
              <a:lnSpc>
                <a:spcPct val="90000"/>
              </a:lnSpc>
              <a:spcAft>
                <a:spcPts val="600"/>
              </a:spcAft>
            </a:pPr>
            <a:endParaRPr lang="en-US" sz="2400" dirty="0">
              <a:solidFill>
                <a:schemeClr val="tx1">
                  <a:lumMod val="75000"/>
                  <a:lumOff val="25000"/>
                </a:schemeClr>
              </a:solidFill>
              <a:latin typeface="Georgia" panose="02040502050405020303" pitchFamily="18" charset="0"/>
            </a:endParaRPr>
          </a:p>
          <a:p>
            <a:pPr marL="57150">
              <a:lnSpc>
                <a:spcPct val="90000"/>
              </a:lnSpc>
              <a:spcAft>
                <a:spcPts val="600"/>
              </a:spcAft>
            </a:pPr>
            <a:endParaRPr lang="en-US" sz="2400" dirty="0">
              <a:solidFill>
                <a:schemeClr val="tx1">
                  <a:lumMod val="75000"/>
                  <a:lumOff val="25000"/>
                </a:schemeClr>
              </a:solidFill>
              <a:latin typeface="Georgia" panose="02040502050405020303" pitchFamily="18" charset="0"/>
            </a:endParaRPr>
          </a:p>
          <a:p>
            <a:pPr marL="285750" indent="-228600">
              <a:lnSpc>
                <a:spcPct val="90000"/>
              </a:lnSpc>
              <a:spcAft>
                <a:spcPts val="600"/>
              </a:spcAft>
              <a:buFont typeface="Arial" panose="020B0604020202020204" pitchFamily="34" charset="0"/>
              <a:buChar char="•"/>
            </a:pPr>
            <a:endParaRPr lang="en-US" sz="2400" dirty="0">
              <a:solidFill>
                <a:schemeClr val="tx1">
                  <a:lumMod val="75000"/>
                  <a:lumOff val="25000"/>
                </a:schemeClr>
              </a:solidFill>
              <a:latin typeface="Georgia" panose="02040502050405020303" pitchFamily="18" charset="0"/>
            </a:endParaRPr>
          </a:p>
          <a:p>
            <a:pPr marL="57150">
              <a:lnSpc>
                <a:spcPct val="90000"/>
              </a:lnSpc>
              <a:spcAft>
                <a:spcPts val="600"/>
              </a:spcAft>
            </a:pPr>
            <a:endParaRPr lang="en-US" sz="2400" dirty="0">
              <a:solidFill>
                <a:schemeClr val="tx1">
                  <a:lumMod val="75000"/>
                  <a:lumOff val="25000"/>
                </a:schemeClr>
              </a:solidFill>
              <a:latin typeface="Georgia" panose="02040502050405020303" pitchFamily="18" charset="0"/>
            </a:endParaRPr>
          </a:p>
        </p:txBody>
      </p:sp>
    </p:spTree>
    <p:extLst>
      <p:ext uri="{BB962C8B-B14F-4D97-AF65-F5344CB8AC3E}">
        <p14:creationId xmlns:p14="http://schemas.microsoft.com/office/powerpoint/2010/main" val="39812932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6C3EB-528E-1E11-F10D-78F25B5FF88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6182C83-45FE-3BD7-D5F1-80A5090BFC1D}"/>
              </a:ext>
            </a:extLst>
          </p:cNvPr>
          <p:cNvSpPr>
            <a:spLocks noGrp="1"/>
          </p:cNvSpPr>
          <p:nvPr>
            <p:ph type="title"/>
          </p:nvPr>
        </p:nvSpPr>
        <p:spPr>
          <a:xfrm>
            <a:off x="838200" y="499427"/>
            <a:ext cx="10515600" cy="1325563"/>
          </a:xfrm>
        </p:spPr>
        <p:txBody>
          <a:bodyPr vert="horz" wrap="square" lIns="91440" tIns="45720" rIns="91440" bIns="45720" rtlCol="0" anchor="t">
            <a:normAutofit/>
          </a:bodyPr>
          <a:lstStyle/>
          <a:p>
            <a:r>
              <a:rPr lang="en-US" dirty="0"/>
              <a:t>Survey Preparation and Monitoring</a:t>
            </a:r>
          </a:p>
        </p:txBody>
      </p:sp>
      <p:sp>
        <p:nvSpPr>
          <p:cNvPr id="2" name="TextBox 1">
            <a:extLst>
              <a:ext uri="{FF2B5EF4-FFF2-40B4-BE49-F238E27FC236}">
                <a16:creationId xmlns:a16="http://schemas.microsoft.com/office/drawing/2014/main" id="{329BCD5A-2A26-EC9A-6AF7-D6887E95245F}"/>
              </a:ext>
            </a:extLst>
          </p:cNvPr>
          <p:cNvSpPr txBox="1"/>
          <p:nvPr/>
        </p:nvSpPr>
        <p:spPr>
          <a:xfrm>
            <a:off x="1058673" y="1565960"/>
            <a:ext cx="10074654" cy="4942155"/>
          </a:xfrm>
          <a:prstGeom prst="rect">
            <a:avLst/>
          </a:prstGeom>
        </p:spPr>
        <p:txBody>
          <a:bodyPr vert="horz" lIns="91440" tIns="45720" rIns="91440" bIns="45720" rtlCol="0" anchor="t">
            <a:noAutofit/>
          </a:bodyPr>
          <a:lstStyle/>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Refer to F761-Storage of Drugs &amp; Biological recommendations</a:t>
            </a:r>
          </a:p>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Review current policies and procedures</a:t>
            </a:r>
          </a:p>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Review “missed” medications routinely</a:t>
            </a:r>
          </a:p>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Review and routinely audit pharmacy recommendation and follow-up practices</a:t>
            </a:r>
          </a:p>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Audit narcotic documentation for:</a:t>
            </a:r>
          </a:p>
          <a:p>
            <a:pPr marL="742950" lvl="1" indent="-28575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Count signatures</a:t>
            </a:r>
          </a:p>
          <a:p>
            <a:pPr marL="742950" lvl="1" indent="-28575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MAR/Narcotic log discrepancies</a:t>
            </a:r>
          </a:p>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Include audits and action plans in QAPI</a:t>
            </a:r>
          </a:p>
        </p:txBody>
      </p:sp>
    </p:spTree>
    <p:extLst>
      <p:ext uri="{BB962C8B-B14F-4D97-AF65-F5344CB8AC3E}">
        <p14:creationId xmlns:p14="http://schemas.microsoft.com/office/powerpoint/2010/main" val="36357681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8EFC8-BDEC-7171-5F1B-60C1DEDB66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57F556-E8E0-8983-4348-94691B7410C0}"/>
              </a:ext>
            </a:extLst>
          </p:cNvPr>
          <p:cNvSpPr>
            <a:spLocks noGrp="1"/>
          </p:cNvSpPr>
          <p:nvPr>
            <p:ph type="title"/>
          </p:nvPr>
        </p:nvSpPr>
        <p:spPr>
          <a:xfrm>
            <a:off x="1707822" y="2109246"/>
            <a:ext cx="8776356" cy="2639505"/>
          </a:xfrm>
        </p:spPr>
        <p:txBody>
          <a:bodyPr>
            <a:normAutofit/>
          </a:bodyPr>
          <a:lstStyle/>
          <a:p>
            <a:r>
              <a:rPr lang="en-US" dirty="0"/>
              <a:t>Resident Records/Identifiable Information</a:t>
            </a:r>
          </a:p>
        </p:txBody>
      </p:sp>
    </p:spTree>
    <p:extLst>
      <p:ext uri="{BB962C8B-B14F-4D97-AF65-F5344CB8AC3E}">
        <p14:creationId xmlns:p14="http://schemas.microsoft.com/office/powerpoint/2010/main" val="18403959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6CA0A-A235-047F-CCC6-B462E7E77D7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A6425ED-1362-8181-90CD-8B7B8926CA04}"/>
              </a:ext>
            </a:extLst>
          </p:cNvPr>
          <p:cNvSpPr>
            <a:spLocks noGrp="1"/>
          </p:cNvSpPr>
          <p:nvPr>
            <p:ph type="title"/>
          </p:nvPr>
        </p:nvSpPr>
        <p:spPr>
          <a:xfrm>
            <a:off x="838200" y="499427"/>
            <a:ext cx="10515600" cy="1325563"/>
          </a:xfrm>
        </p:spPr>
        <p:txBody>
          <a:bodyPr vert="horz" wrap="square" lIns="91440" tIns="45720" rIns="91440" bIns="45720" rtlCol="0" anchor="t">
            <a:normAutofit/>
          </a:bodyPr>
          <a:lstStyle/>
          <a:p>
            <a:r>
              <a:rPr lang="en-US" dirty="0"/>
              <a:t>Common Citations</a:t>
            </a:r>
          </a:p>
        </p:txBody>
      </p:sp>
      <p:sp>
        <p:nvSpPr>
          <p:cNvPr id="2" name="TextBox 1">
            <a:extLst>
              <a:ext uri="{FF2B5EF4-FFF2-40B4-BE49-F238E27FC236}">
                <a16:creationId xmlns:a16="http://schemas.microsoft.com/office/drawing/2014/main" id="{AA64C5BE-62FC-AAC8-8203-56C7A6829E18}"/>
              </a:ext>
            </a:extLst>
          </p:cNvPr>
          <p:cNvSpPr txBox="1"/>
          <p:nvPr/>
        </p:nvSpPr>
        <p:spPr>
          <a:xfrm>
            <a:off x="1058673" y="1565960"/>
            <a:ext cx="10074654" cy="4942155"/>
          </a:xfrm>
          <a:prstGeom prst="rect">
            <a:avLst/>
          </a:prstGeom>
        </p:spPr>
        <p:txBody>
          <a:bodyPr vert="horz" lIns="91440" tIns="45720" rIns="91440" bIns="45720" rtlCol="0" anchor="t">
            <a:noAutofit/>
          </a:bodyPr>
          <a:lstStyle/>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Medication administration omissions </a:t>
            </a:r>
          </a:p>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Missing diagnoses</a:t>
            </a:r>
          </a:p>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Unnecessary access (nurse aides with nurse access)</a:t>
            </a:r>
          </a:p>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Surveyor access</a:t>
            </a:r>
          </a:p>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Inappropriate handling of medical records requests</a:t>
            </a:r>
          </a:p>
          <a:p>
            <a:pPr marL="285750" indent="-285750">
              <a:buFont typeface="Arial" panose="020B0604020202020204" pitchFamily="34" charset="0"/>
              <a:buChar char="•"/>
            </a:pPr>
            <a:endParaRPr lang="en-US" sz="2800" dirty="0">
              <a:solidFill>
                <a:schemeClr val="tx1">
                  <a:lumMod val="75000"/>
                  <a:lumOff val="25000"/>
                </a:schemeClr>
              </a:solidFill>
              <a:latin typeface="Georgia" panose="02040502050405020303" pitchFamily="18" charset="0"/>
            </a:endParaRPr>
          </a:p>
        </p:txBody>
      </p:sp>
    </p:spTree>
    <p:extLst>
      <p:ext uri="{BB962C8B-B14F-4D97-AF65-F5344CB8AC3E}">
        <p14:creationId xmlns:p14="http://schemas.microsoft.com/office/powerpoint/2010/main" val="11198788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77CEA-0E19-E078-765C-D2616AD988D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5073B98-44A7-AC06-E988-F96DE1C24AE0}"/>
              </a:ext>
            </a:extLst>
          </p:cNvPr>
          <p:cNvSpPr>
            <a:spLocks noGrp="1"/>
          </p:cNvSpPr>
          <p:nvPr>
            <p:ph type="title"/>
          </p:nvPr>
        </p:nvSpPr>
        <p:spPr>
          <a:xfrm>
            <a:off x="838200" y="499427"/>
            <a:ext cx="10515600" cy="1325563"/>
          </a:xfrm>
        </p:spPr>
        <p:txBody>
          <a:bodyPr vert="horz" wrap="square" lIns="91440" tIns="45720" rIns="91440" bIns="45720" rtlCol="0" anchor="t">
            <a:normAutofit/>
          </a:bodyPr>
          <a:lstStyle/>
          <a:p>
            <a:r>
              <a:rPr lang="en-US" dirty="0"/>
              <a:t>Survey Preparation and Monitoring</a:t>
            </a:r>
          </a:p>
        </p:txBody>
      </p:sp>
      <p:sp>
        <p:nvSpPr>
          <p:cNvPr id="2" name="TextBox 1">
            <a:extLst>
              <a:ext uri="{FF2B5EF4-FFF2-40B4-BE49-F238E27FC236}">
                <a16:creationId xmlns:a16="http://schemas.microsoft.com/office/drawing/2014/main" id="{FAAC15BF-5E6B-39E7-FF1F-5B3FD5361E83}"/>
              </a:ext>
            </a:extLst>
          </p:cNvPr>
          <p:cNvSpPr txBox="1"/>
          <p:nvPr/>
        </p:nvSpPr>
        <p:spPr>
          <a:xfrm>
            <a:off x="1058673" y="1565960"/>
            <a:ext cx="10074654" cy="4942155"/>
          </a:xfrm>
          <a:prstGeom prst="rect">
            <a:avLst/>
          </a:prstGeom>
        </p:spPr>
        <p:txBody>
          <a:bodyPr vert="horz" lIns="91440" tIns="45720" rIns="91440" bIns="45720" rtlCol="0" anchor="t">
            <a:noAutofit/>
          </a:bodyPr>
          <a:lstStyle/>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Review Confidentiality and Security</a:t>
            </a:r>
          </a:p>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Review current policies and procedures</a:t>
            </a:r>
          </a:p>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Review “missed” medications routinely</a:t>
            </a:r>
          </a:p>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Review survey access processes</a:t>
            </a:r>
          </a:p>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Audit Medical Records for:</a:t>
            </a:r>
          </a:p>
          <a:p>
            <a:pPr marL="742950" lvl="1" indent="-28575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Completeness</a:t>
            </a:r>
          </a:p>
          <a:p>
            <a:pPr marL="742950" lvl="1" indent="-28575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Accuracy</a:t>
            </a:r>
          </a:p>
          <a:p>
            <a:pPr marL="742950" lvl="1" indent="-28575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Accessibility</a:t>
            </a:r>
          </a:p>
          <a:p>
            <a:pPr marL="742950" lvl="1" indent="-28575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Organizations</a:t>
            </a:r>
          </a:p>
          <a:p>
            <a:pPr marL="285750" indent="-285750">
              <a:buFont typeface="Arial" panose="020B0604020202020204" pitchFamily="34" charset="0"/>
              <a:buChar char="•"/>
            </a:pPr>
            <a:r>
              <a:rPr lang="en-US" sz="2800" dirty="0">
                <a:solidFill>
                  <a:schemeClr val="tx1">
                    <a:lumMod val="75000"/>
                    <a:lumOff val="25000"/>
                  </a:schemeClr>
                </a:solidFill>
                <a:latin typeface="Georgia" panose="02040502050405020303" pitchFamily="18" charset="0"/>
              </a:rPr>
              <a:t>Include audits and action plans in QAPI</a:t>
            </a:r>
          </a:p>
        </p:txBody>
      </p:sp>
    </p:spTree>
    <p:extLst>
      <p:ext uri="{BB962C8B-B14F-4D97-AF65-F5344CB8AC3E}">
        <p14:creationId xmlns:p14="http://schemas.microsoft.com/office/powerpoint/2010/main" val="40105106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0B772-7D33-58DA-BE77-E34B6B75AD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91A66F-5F36-ADB1-2047-4FA5AAA399A3}"/>
              </a:ext>
            </a:extLst>
          </p:cNvPr>
          <p:cNvSpPr>
            <a:spLocks noGrp="1"/>
          </p:cNvSpPr>
          <p:nvPr>
            <p:ph type="title"/>
          </p:nvPr>
        </p:nvSpPr>
        <p:spPr>
          <a:xfrm>
            <a:off x="1707822" y="2109246"/>
            <a:ext cx="8776356" cy="2639505"/>
          </a:xfrm>
        </p:spPr>
        <p:txBody>
          <a:bodyPr>
            <a:normAutofit/>
          </a:bodyPr>
          <a:lstStyle/>
          <a:p>
            <a:r>
              <a:rPr lang="en-US" dirty="0"/>
              <a:t>Life Safety and Emergency Preparedness</a:t>
            </a:r>
          </a:p>
        </p:txBody>
      </p:sp>
    </p:spTree>
    <p:extLst>
      <p:ext uri="{BB962C8B-B14F-4D97-AF65-F5344CB8AC3E}">
        <p14:creationId xmlns:p14="http://schemas.microsoft.com/office/powerpoint/2010/main" val="1213875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AF154-0D4A-6DCA-6DFB-D161E1EE74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A51D7B3-46E3-CBF9-5B39-03364AE412C3}"/>
              </a:ext>
            </a:extLst>
          </p:cNvPr>
          <p:cNvSpPr>
            <a:spLocks noGrp="1"/>
          </p:cNvSpPr>
          <p:nvPr>
            <p:ph type="title"/>
          </p:nvPr>
        </p:nvSpPr>
        <p:spPr>
          <a:xfrm>
            <a:off x="838200" y="499427"/>
            <a:ext cx="10515600" cy="1325563"/>
          </a:xfrm>
        </p:spPr>
        <p:txBody>
          <a:bodyPr vert="horz" wrap="square" lIns="91440" tIns="45720" rIns="91440" bIns="45720" rtlCol="0" anchor="t">
            <a:normAutofit/>
          </a:bodyPr>
          <a:lstStyle/>
          <a:p>
            <a:r>
              <a:rPr lang="en-US" dirty="0"/>
              <a:t>Life Safety</a:t>
            </a:r>
          </a:p>
        </p:txBody>
      </p:sp>
      <p:sp>
        <p:nvSpPr>
          <p:cNvPr id="2" name="TextBox 1">
            <a:extLst>
              <a:ext uri="{FF2B5EF4-FFF2-40B4-BE49-F238E27FC236}">
                <a16:creationId xmlns:a16="http://schemas.microsoft.com/office/drawing/2014/main" id="{F1ECDB48-766C-C0C6-29EF-370C4DBC147A}"/>
              </a:ext>
            </a:extLst>
          </p:cNvPr>
          <p:cNvSpPr txBox="1"/>
          <p:nvPr/>
        </p:nvSpPr>
        <p:spPr>
          <a:xfrm>
            <a:off x="1058673" y="1565960"/>
            <a:ext cx="10074654" cy="4942155"/>
          </a:xfrm>
          <a:prstGeom prst="rect">
            <a:avLst/>
          </a:prstGeom>
        </p:spPr>
        <p:txBody>
          <a:bodyPr vert="horz" lIns="91440" tIns="45720" rIns="91440" bIns="45720" rtlCol="0" anchor="t">
            <a:noAutofit/>
          </a:bodyPr>
          <a:lstStyle/>
          <a:p>
            <a:pPr marL="285750" indent="-28575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Review current policies and procedures</a:t>
            </a:r>
          </a:p>
          <a:p>
            <a:pPr marL="285750" indent="-28575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Audit documentation for compliance</a:t>
            </a:r>
          </a:p>
          <a:p>
            <a:pPr marL="742950" lvl="1" indent="-28575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Inspections (sprinklers, generator, etc.)</a:t>
            </a:r>
          </a:p>
          <a:p>
            <a:pPr marL="742950" lvl="1" indent="-28575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Routine checks (doors, emergency lighting, generator, etc.)</a:t>
            </a:r>
          </a:p>
          <a:p>
            <a:pPr marL="742950" lvl="1" indent="-28575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Drills (Fire, Elopement, etc.)</a:t>
            </a:r>
          </a:p>
          <a:p>
            <a:pPr marL="285750" indent="-28575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Conduct rounds (check handrails, fire/smoke doors, sprinklers, etc.)</a:t>
            </a:r>
          </a:p>
          <a:p>
            <a:pPr marL="285750" indent="-28575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Observe oxygen storage and transportation processes</a:t>
            </a:r>
          </a:p>
          <a:p>
            <a:pPr marL="285750" indent="-28575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Include audits and action plans in QAPI</a:t>
            </a:r>
          </a:p>
        </p:txBody>
      </p:sp>
    </p:spTree>
    <p:extLst>
      <p:ext uri="{BB962C8B-B14F-4D97-AF65-F5344CB8AC3E}">
        <p14:creationId xmlns:p14="http://schemas.microsoft.com/office/powerpoint/2010/main" val="392594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B7FBD-C39E-3D42-FD78-64FC4AEF2C9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526B793-A254-2026-BCB7-0B66B773E90A}"/>
              </a:ext>
            </a:extLst>
          </p:cNvPr>
          <p:cNvSpPr>
            <a:spLocks noGrp="1"/>
          </p:cNvSpPr>
          <p:nvPr>
            <p:ph type="title"/>
          </p:nvPr>
        </p:nvSpPr>
        <p:spPr>
          <a:xfrm>
            <a:off x="838200" y="499427"/>
            <a:ext cx="10515600" cy="1325563"/>
          </a:xfrm>
        </p:spPr>
        <p:txBody>
          <a:bodyPr vert="horz" wrap="square" lIns="91440" tIns="45720" rIns="91440" bIns="45720" rtlCol="0" anchor="t">
            <a:normAutofit/>
          </a:bodyPr>
          <a:lstStyle/>
          <a:p>
            <a:r>
              <a:rPr lang="en-US" dirty="0"/>
              <a:t>Emergency Preparedness</a:t>
            </a:r>
          </a:p>
        </p:txBody>
      </p:sp>
      <p:sp>
        <p:nvSpPr>
          <p:cNvPr id="2" name="TextBox 1">
            <a:extLst>
              <a:ext uri="{FF2B5EF4-FFF2-40B4-BE49-F238E27FC236}">
                <a16:creationId xmlns:a16="http://schemas.microsoft.com/office/drawing/2014/main" id="{EA8526E8-1FA4-B967-E6D4-24A8DDE7F044}"/>
              </a:ext>
            </a:extLst>
          </p:cNvPr>
          <p:cNvSpPr txBox="1"/>
          <p:nvPr/>
        </p:nvSpPr>
        <p:spPr>
          <a:xfrm>
            <a:off x="1058673" y="1565960"/>
            <a:ext cx="10074654" cy="4942155"/>
          </a:xfrm>
          <a:prstGeom prst="rect">
            <a:avLst/>
          </a:prstGeom>
        </p:spPr>
        <p:txBody>
          <a:bodyPr vert="horz" lIns="91440" tIns="45720" rIns="91440" bIns="45720" rtlCol="0" anchor="t">
            <a:noAutofit/>
          </a:bodyPr>
          <a:lstStyle/>
          <a:p>
            <a:pPr marL="285750" indent="-28575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Review current EPP and ensure documentation of annual review</a:t>
            </a:r>
          </a:p>
          <a:p>
            <a:pPr marL="742950" lvl="1" indent="-28575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Transportation/evacuation plans and contracts</a:t>
            </a:r>
          </a:p>
          <a:p>
            <a:pPr marL="742950" lvl="1" indent="-28575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Contact information (staff, emergency management, etc.)</a:t>
            </a:r>
          </a:p>
          <a:p>
            <a:pPr marL="285750" indent="-28575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Reach out to local/regional emergency management and document</a:t>
            </a:r>
          </a:p>
          <a:p>
            <a:pPr marL="285750" indent="-28575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Educate staff routinely regarding emergency plans (fire, elopement, etc.)</a:t>
            </a:r>
          </a:p>
          <a:p>
            <a:pPr marL="285750" indent="-28575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Ensure emergency food and water onsite and contingency plans in place and address sustenance needs of staff</a:t>
            </a:r>
          </a:p>
          <a:p>
            <a:pPr marL="285750" indent="-285750">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Include audits and action plans in QAPI</a:t>
            </a:r>
          </a:p>
        </p:txBody>
      </p:sp>
    </p:spTree>
    <p:extLst>
      <p:ext uri="{BB962C8B-B14F-4D97-AF65-F5344CB8AC3E}">
        <p14:creationId xmlns:p14="http://schemas.microsoft.com/office/powerpoint/2010/main" val="14884093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8FD8C-A0FC-ABA4-EE66-4B0C278DBED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t>Resources</a:t>
            </a:r>
          </a:p>
        </p:txBody>
      </p:sp>
      <p:sp>
        <p:nvSpPr>
          <p:cNvPr id="4" name="TextBox 3">
            <a:extLst>
              <a:ext uri="{FF2B5EF4-FFF2-40B4-BE49-F238E27FC236}">
                <a16:creationId xmlns:a16="http://schemas.microsoft.com/office/drawing/2014/main" id="{1794FE07-3F96-AC62-F94B-F0FC289282F8}"/>
              </a:ext>
            </a:extLst>
          </p:cNvPr>
          <p:cNvSpPr txBox="1"/>
          <p:nvPr/>
        </p:nvSpPr>
        <p:spPr>
          <a:xfrm>
            <a:off x="1179153" y="1690688"/>
            <a:ext cx="10515600" cy="4707127"/>
          </a:xfrm>
          <a:prstGeom prst="rect">
            <a:avLst/>
          </a:prstGeom>
        </p:spPr>
        <p:txBody>
          <a:bodyPr vert="horz" lIns="91440" tIns="45720" rIns="91440" bIns="45720" rtlCol="0">
            <a:noAutofit/>
          </a:bodyPr>
          <a:lstStyle/>
          <a:p>
            <a:pPr marL="285750" indent="-285750">
              <a:lnSpc>
                <a:spcPct val="90000"/>
              </a:lnSpc>
              <a:spcAft>
                <a:spcPts val="600"/>
              </a:spcAft>
              <a:buFont typeface="Arial" panose="020B0604020202020204" pitchFamily="34" charset="0"/>
              <a:buChar char="•"/>
            </a:pPr>
            <a:r>
              <a:rPr lang="en-US" sz="2400" dirty="0">
                <a:latin typeface="Georgia" panose="02040502050405020303" pitchFamily="18" charset="0"/>
                <a:hlinkClick r:id="rId2"/>
              </a:rPr>
              <a:t>http://www.qcor.cms.gov</a:t>
            </a:r>
            <a:r>
              <a:rPr lang="en-US" sz="2400" dirty="0">
                <a:latin typeface="Georgia" panose="02040502050405020303" pitchFamily="18" charset="0"/>
              </a:rPr>
              <a:t> – data obtained 8/22/25</a:t>
            </a:r>
          </a:p>
          <a:p>
            <a:pPr marL="285750" indent="-28575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CMS Long Term Care Survey Process (LTCSP) Procedure Guide  </a:t>
            </a:r>
            <a:r>
              <a:rPr lang="en-US" sz="2400" dirty="0">
                <a:solidFill>
                  <a:schemeClr val="tx1">
                    <a:lumMod val="75000"/>
                    <a:lumOff val="25000"/>
                  </a:schemeClr>
                </a:solidFill>
                <a:latin typeface="Georgia" panose="02040502050405020303" pitchFamily="18" charset="0"/>
                <a:hlinkClick r:id="rId3"/>
              </a:rPr>
              <a:t>https://www.cms.gov/Medicare/Provider-Enrollment-and-Certification/GuidanceforLawsAndRegulations/Downloads/LTCSP-Procedure-Guide.pdf</a:t>
            </a:r>
            <a:r>
              <a:rPr lang="en-US" sz="2400" dirty="0">
                <a:solidFill>
                  <a:schemeClr val="tx1">
                    <a:lumMod val="75000"/>
                    <a:lumOff val="25000"/>
                  </a:schemeClr>
                </a:solidFill>
                <a:latin typeface="Georgia" panose="02040502050405020303" pitchFamily="18" charset="0"/>
              </a:rPr>
              <a:t> </a:t>
            </a:r>
          </a:p>
          <a:p>
            <a:pPr marL="285750" indent="-28575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CMS Appendix PP State Operations Manual </a:t>
            </a:r>
            <a:r>
              <a:rPr lang="en-US" sz="2400" dirty="0">
                <a:solidFill>
                  <a:schemeClr val="tx1">
                    <a:lumMod val="75000"/>
                    <a:lumOff val="25000"/>
                  </a:schemeClr>
                </a:solidFill>
                <a:latin typeface="Georgia" panose="02040502050405020303" pitchFamily="18" charset="0"/>
                <a:hlinkClick r:id="rId4"/>
              </a:rPr>
              <a:t>https://www.cms.gov/Medicare/Provider-Enrollment-and-Certification/GuidanceforLawsAndRegulations/Downloads/Appendix-PP-State-Operations-Manual.pdf</a:t>
            </a:r>
            <a:r>
              <a:rPr lang="en-US" sz="2400" dirty="0">
                <a:solidFill>
                  <a:schemeClr val="tx1">
                    <a:lumMod val="75000"/>
                    <a:lumOff val="25000"/>
                  </a:schemeClr>
                </a:solidFill>
                <a:latin typeface="Georgia" panose="02040502050405020303" pitchFamily="18" charset="0"/>
              </a:rPr>
              <a:t> </a:t>
            </a:r>
          </a:p>
          <a:p>
            <a:pPr marL="285750" indent="-28575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Medicare.gov Care Compare </a:t>
            </a:r>
            <a:r>
              <a:rPr lang="en-US" sz="2400" dirty="0">
                <a:solidFill>
                  <a:schemeClr val="tx1">
                    <a:lumMod val="75000"/>
                    <a:lumOff val="25000"/>
                  </a:schemeClr>
                </a:solidFill>
                <a:latin typeface="Georgia" panose="02040502050405020303" pitchFamily="18" charset="0"/>
                <a:hlinkClick r:id="rId5"/>
              </a:rPr>
              <a:t>https://www.medicare.gov/care-compare/?providerType=NursingHome&amp;redirect=true</a:t>
            </a:r>
            <a:r>
              <a:rPr lang="en-US" sz="2400" dirty="0">
                <a:solidFill>
                  <a:schemeClr val="tx1">
                    <a:lumMod val="75000"/>
                    <a:lumOff val="25000"/>
                  </a:schemeClr>
                </a:solidFill>
                <a:latin typeface="Georgia" panose="02040502050405020303" pitchFamily="18" charset="0"/>
              </a:rPr>
              <a:t>  </a:t>
            </a:r>
          </a:p>
          <a:p>
            <a:pPr marL="285750" indent="-285750">
              <a:lnSpc>
                <a:spcPct val="90000"/>
              </a:lnSpc>
              <a:spcAft>
                <a:spcPts val="600"/>
              </a:spcAft>
              <a:buFont typeface="Arial" panose="020B0604020202020204" pitchFamily="34" charset="0"/>
              <a:buChar char="•"/>
            </a:pPr>
            <a:endParaRPr lang="en-US" sz="2400" dirty="0">
              <a:latin typeface="Georgia" panose="02040502050405020303" pitchFamily="18" charset="0"/>
            </a:endParaRPr>
          </a:p>
          <a:p>
            <a:pPr>
              <a:lnSpc>
                <a:spcPct val="90000"/>
              </a:lnSpc>
              <a:spcAft>
                <a:spcPts val="600"/>
              </a:spcAft>
            </a:pPr>
            <a:endParaRPr lang="en-US" sz="2400" dirty="0">
              <a:latin typeface="Georgia" panose="02040502050405020303" pitchFamily="18" charset="0"/>
            </a:endParaRPr>
          </a:p>
          <a:p>
            <a:pPr marL="285750" indent="-285750">
              <a:lnSpc>
                <a:spcPct val="90000"/>
              </a:lnSpc>
              <a:spcAft>
                <a:spcPts val="600"/>
              </a:spcAft>
              <a:buFont typeface="Arial" panose="020B0604020202020204" pitchFamily="34" charset="0"/>
              <a:buChar char="•"/>
            </a:pPr>
            <a:endParaRPr lang="en-US" sz="2400" dirty="0">
              <a:latin typeface="Georgia" panose="02040502050405020303" pitchFamily="18" charset="0"/>
            </a:endParaRPr>
          </a:p>
          <a:p>
            <a:pPr indent="-228600">
              <a:lnSpc>
                <a:spcPct val="90000"/>
              </a:lnSpc>
              <a:spcAft>
                <a:spcPts val="600"/>
              </a:spcAft>
              <a:buFont typeface="Arial" panose="020B0604020202020204" pitchFamily="34" charset="0"/>
              <a:buChar char="•"/>
            </a:pPr>
            <a:endParaRPr lang="en-US" sz="2400" dirty="0">
              <a:latin typeface="Georgia" panose="02040502050405020303" pitchFamily="18" charset="0"/>
            </a:endParaRPr>
          </a:p>
        </p:txBody>
      </p:sp>
    </p:spTree>
    <p:extLst>
      <p:ext uri="{BB962C8B-B14F-4D97-AF65-F5344CB8AC3E}">
        <p14:creationId xmlns:p14="http://schemas.microsoft.com/office/powerpoint/2010/main" val="14097253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D0AF6-C005-43CA-DEB5-ADAE44FC8008}"/>
              </a:ext>
            </a:extLst>
          </p:cNvPr>
          <p:cNvSpPr>
            <a:spLocks noGrp="1"/>
          </p:cNvSpPr>
          <p:nvPr>
            <p:ph type="title"/>
          </p:nvPr>
        </p:nvSpPr>
        <p:spPr>
          <a:xfrm>
            <a:off x="393700" y="764302"/>
            <a:ext cx="6723154" cy="1979769"/>
          </a:xfrm>
        </p:spPr>
        <p:txBody>
          <a:bodyPr>
            <a:normAutofit/>
          </a:bodyPr>
          <a:lstStyle/>
          <a:p>
            <a:r>
              <a:rPr lang="en-US" dirty="0"/>
              <a:t>Questions?</a:t>
            </a:r>
          </a:p>
        </p:txBody>
      </p:sp>
      <p:sp>
        <p:nvSpPr>
          <p:cNvPr id="3" name="Text Placeholder 2">
            <a:extLst>
              <a:ext uri="{FF2B5EF4-FFF2-40B4-BE49-F238E27FC236}">
                <a16:creationId xmlns:a16="http://schemas.microsoft.com/office/drawing/2014/main" id="{43D3C18A-C3B7-34AA-B577-391E07174513}"/>
              </a:ext>
            </a:extLst>
          </p:cNvPr>
          <p:cNvSpPr>
            <a:spLocks noGrp="1"/>
          </p:cNvSpPr>
          <p:nvPr>
            <p:ph type="body" sz="quarter" idx="10"/>
          </p:nvPr>
        </p:nvSpPr>
        <p:spPr>
          <a:xfrm>
            <a:off x="393700" y="5103813"/>
            <a:ext cx="5189977" cy="1377950"/>
          </a:xfrm>
        </p:spPr>
        <p:txBody>
          <a:bodyPr>
            <a:normAutofit fontScale="92500" lnSpcReduction="10000"/>
          </a:bodyPr>
          <a:lstStyle/>
          <a:p>
            <a:r>
              <a:rPr lang="en-US" sz="4400" dirty="0"/>
              <a:t>Liz Wheeler</a:t>
            </a:r>
            <a:r>
              <a:rPr lang="en-US" sz="4000" dirty="0"/>
              <a:t>, </a:t>
            </a:r>
            <a:r>
              <a:rPr lang="en-US" dirty="0"/>
              <a:t>BSN, RN, CHPN, IPCO, QCP, CDP </a:t>
            </a:r>
          </a:p>
          <a:p>
            <a:r>
              <a:rPr lang="en-US" sz="2000" dirty="0"/>
              <a:t>Clinical Consultant</a:t>
            </a:r>
          </a:p>
          <a:p>
            <a:endParaRPr lang="en-US" dirty="0"/>
          </a:p>
        </p:txBody>
      </p:sp>
    </p:spTree>
    <p:extLst>
      <p:ext uri="{BB962C8B-B14F-4D97-AF65-F5344CB8AC3E}">
        <p14:creationId xmlns:p14="http://schemas.microsoft.com/office/powerpoint/2010/main" val="3383173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C4FBD-554C-A87C-D780-1C1698EF7BE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27FB953-BF22-3897-A8DE-A21E431726BA}"/>
              </a:ext>
            </a:extLst>
          </p:cNvPr>
          <p:cNvSpPr>
            <a:spLocks noGrp="1"/>
          </p:cNvSpPr>
          <p:nvPr>
            <p:ph type="title"/>
          </p:nvPr>
        </p:nvSpPr>
        <p:spPr>
          <a:xfrm>
            <a:off x="838200" y="499427"/>
            <a:ext cx="10515600" cy="1325563"/>
          </a:xfrm>
        </p:spPr>
        <p:txBody>
          <a:bodyPr vert="horz" wrap="square" lIns="91440" tIns="45720" rIns="91440" bIns="45720" rtlCol="0" anchor="t">
            <a:normAutofit/>
          </a:bodyPr>
          <a:lstStyle/>
          <a:p>
            <a:r>
              <a:rPr lang="en-US" dirty="0"/>
              <a:t>Top 10 F-tags – National (FY 2025)</a:t>
            </a:r>
          </a:p>
        </p:txBody>
      </p:sp>
      <p:sp>
        <p:nvSpPr>
          <p:cNvPr id="2" name="TextBox 1">
            <a:extLst>
              <a:ext uri="{FF2B5EF4-FFF2-40B4-BE49-F238E27FC236}">
                <a16:creationId xmlns:a16="http://schemas.microsoft.com/office/drawing/2014/main" id="{A73FB6B9-6B16-8808-8AD9-730F293F06E1}"/>
              </a:ext>
            </a:extLst>
          </p:cNvPr>
          <p:cNvSpPr txBox="1"/>
          <p:nvPr/>
        </p:nvSpPr>
        <p:spPr>
          <a:xfrm>
            <a:off x="1058673" y="1565960"/>
            <a:ext cx="10074654" cy="4942155"/>
          </a:xfrm>
          <a:prstGeom prst="rect">
            <a:avLst/>
          </a:prstGeom>
        </p:spPr>
        <p:txBody>
          <a:bodyPr vert="horz" lIns="91440" tIns="45720" rIns="91440" bIns="45720" rtlCol="0" anchor="t">
            <a:noAutofit/>
          </a:bodyPr>
          <a:lstStyle/>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F880 – Infection Prevention &amp; Control</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F689 – Free of Accident Hazards/Supervision/Devices</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F812 – Food Procurement, Store/Prepare/Serve Sanitary</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F684 – Quality of Care</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F656 – Develop/Implement Comprehensive Care Plan</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F761 – Label/Store Drugs &amp; Biologicals</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F600 – Free from Abuse and Neglect</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F755 – Pharmacy Services/Procedures/Pharmacist/Records</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F695 – Respiratory/Tracheostomy Care and Suctioning</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F677 – ADL Care Provided for Dependent Residents</a:t>
            </a:r>
          </a:p>
          <a:p>
            <a:pPr marL="342900" indent="-342900">
              <a:lnSpc>
                <a:spcPct val="90000"/>
              </a:lnSpc>
              <a:spcAft>
                <a:spcPts val="600"/>
              </a:spcAft>
              <a:buFont typeface="Arial" panose="020B0604020202020204" pitchFamily="34" charset="0"/>
              <a:buChar char="•"/>
            </a:pPr>
            <a:endParaRPr lang="en-US" sz="2400" dirty="0">
              <a:solidFill>
                <a:schemeClr val="tx1">
                  <a:lumMod val="75000"/>
                  <a:lumOff val="25000"/>
                </a:schemeClr>
              </a:solidFill>
              <a:latin typeface="Georgia" panose="02040502050405020303" pitchFamily="18" charset="0"/>
            </a:endParaRPr>
          </a:p>
          <a:p>
            <a:pPr marL="285750" indent="-228600">
              <a:lnSpc>
                <a:spcPct val="90000"/>
              </a:lnSpc>
              <a:spcAft>
                <a:spcPts val="600"/>
              </a:spcAft>
              <a:buFont typeface="Arial" panose="020B0604020202020204" pitchFamily="34" charset="0"/>
              <a:buChar char="•"/>
            </a:pPr>
            <a:endParaRPr lang="en-US" sz="2400" dirty="0">
              <a:solidFill>
                <a:schemeClr val="tx1">
                  <a:lumMod val="75000"/>
                  <a:lumOff val="25000"/>
                </a:schemeClr>
              </a:solidFill>
              <a:latin typeface="Georgia" panose="02040502050405020303" pitchFamily="18" charset="0"/>
            </a:endParaRPr>
          </a:p>
          <a:p>
            <a:pPr marL="57150">
              <a:lnSpc>
                <a:spcPct val="90000"/>
              </a:lnSpc>
              <a:spcAft>
                <a:spcPts val="600"/>
              </a:spcAft>
            </a:pPr>
            <a:endParaRPr lang="en-US" sz="2400" dirty="0">
              <a:solidFill>
                <a:schemeClr val="tx1">
                  <a:lumMod val="75000"/>
                  <a:lumOff val="25000"/>
                </a:schemeClr>
              </a:solidFill>
              <a:latin typeface="Georgia" panose="02040502050405020303" pitchFamily="18" charset="0"/>
            </a:endParaRPr>
          </a:p>
          <a:p>
            <a:pPr marL="57150">
              <a:lnSpc>
                <a:spcPct val="90000"/>
              </a:lnSpc>
              <a:spcAft>
                <a:spcPts val="600"/>
              </a:spcAft>
            </a:pPr>
            <a:endParaRPr lang="en-US" sz="2400" dirty="0">
              <a:solidFill>
                <a:schemeClr val="tx1">
                  <a:lumMod val="75000"/>
                  <a:lumOff val="25000"/>
                </a:schemeClr>
              </a:solidFill>
              <a:latin typeface="Georgia" panose="02040502050405020303" pitchFamily="18" charset="0"/>
            </a:endParaRPr>
          </a:p>
          <a:p>
            <a:pPr marL="285750" indent="-228600">
              <a:lnSpc>
                <a:spcPct val="90000"/>
              </a:lnSpc>
              <a:spcAft>
                <a:spcPts val="600"/>
              </a:spcAft>
              <a:buFont typeface="Arial" panose="020B0604020202020204" pitchFamily="34" charset="0"/>
              <a:buChar char="•"/>
            </a:pPr>
            <a:endParaRPr lang="en-US" sz="2400" dirty="0">
              <a:solidFill>
                <a:schemeClr val="tx1">
                  <a:lumMod val="75000"/>
                  <a:lumOff val="25000"/>
                </a:schemeClr>
              </a:solidFill>
              <a:latin typeface="Georgia" panose="02040502050405020303" pitchFamily="18" charset="0"/>
            </a:endParaRPr>
          </a:p>
          <a:p>
            <a:pPr marL="57150">
              <a:lnSpc>
                <a:spcPct val="90000"/>
              </a:lnSpc>
              <a:spcAft>
                <a:spcPts val="600"/>
              </a:spcAft>
            </a:pPr>
            <a:endParaRPr lang="en-US" sz="2400" dirty="0">
              <a:solidFill>
                <a:schemeClr val="tx1">
                  <a:lumMod val="75000"/>
                  <a:lumOff val="25000"/>
                </a:schemeClr>
              </a:solidFill>
              <a:latin typeface="Georgia" panose="02040502050405020303" pitchFamily="18" charset="0"/>
            </a:endParaRPr>
          </a:p>
        </p:txBody>
      </p:sp>
    </p:spTree>
    <p:extLst>
      <p:ext uri="{BB962C8B-B14F-4D97-AF65-F5344CB8AC3E}">
        <p14:creationId xmlns:p14="http://schemas.microsoft.com/office/powerpoint/2010/main" val="2039847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3179B-37A3-5478-E6AB-17C447C6A4F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D294E13-A33D-74F8-AB5D-0A665AB7EB1E}"/>
              </a:ext>
            </a:extLst>
          </p:cNvPr>
          <p:cNvSpPr>
            <a:spLocks noGrp="1"/>
          </p:cNvSpPr>
          <p:nvPr>
            <p:ph type="title"/>
          </p:nvPr>
        </p:nvSpPr>
        <p:spPr>
          <a:xfrm>
            <a:off x="838200" y="499427"/>
            <a:ext cx="10515600" cy="1325563"/>
          </a:xfrm>
        </p:spPr>
        <p:txBody>
          <a:bodyPr vert="horz" wrap="square" lIns="91440" tIns="45720" rIns="91440" bIns="45720" rtlCol="0" anchor="t">
            <a:normAutofit/>
          </a:bodyPr>
          <a:lstStyle/>
          <a:p>
            <a:r>
              <a:rPr lang="en-US" dirty="0"/>
              <a:t>Top 10 F-tags – Region V (CY 2025)</a:t>
            </a:r>
            <a:br>
              <a:rPr lang="en-US" dirty="0"/>
            </a:br>
            <a:endParaRPr lang="en-US" dirty="0"/>
          </a:p>
        </p:txBody>
      </p:sp>
      <p:sp>
        <p:nvSpPr>
          <p:cNvPr id="2" name="TextBox 1">
            <a:extLst>
              <a:ext uri="{FF2B5EF4-FFF2-40B4-BE49-F238E27FC236}">
                <a16:creationId xmlns:a16="http://schemas.microsoft.com/office/drawing/2014/main" id="{23F7141D-147F-E3C4-6C5A-333F91322FE6}"/>
              </a:ext>
            </a:extLst>
          </p:cNvPr>
          <p:cNvSpPr txBox="1"/>
          <p:nvPr/>
        </p:nvSpPr>
        <p:spPr>
          <a:xfrm>
            <a:off x="1058673" y="1565960"/>
            <a:ext cx="10074654" cy="4942155"/>
          </a:xfrm>
          <a:prstGeom prst="rect">
            <a:avLst/>
          </a:prstGeom>
        </p:spPr>
        <p:txBody>
          <a:bodyPr vert="horz" lIns="91440" tIns="45720" rIns="91440" bIns="45720" rtlCol="0" anchor="t">
            <a:noAutofit/>
          </a:bodyPr>
          <a:lstStyle/>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F880 – Infection Prevention &amp; Control</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F689 – Free of Accident/Hazards/Supervision/Devices</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F684 – Quality of Care</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F812 – Food Procurement, Store/Prepare/Serve Sanitary</a:t>
            </a:r>
          </a:p>
          <a:p>
            <a:pPr marL="342900" indent="-342900">
              <a:lnSpc>
                <a:spcPct val="90000"/>
              </a:lnSpc>
              <a:spcAft>
                <a:spcPts val="600"/>
              </a:spcAft>
              <a:buFont typeface="Arial" panose="020B0604020202020204" pitchFamily="34" charset="0"/>
              <a:buChar char="•"/>
            </a:pPr>
            <a:r>
              <a:rPr lang="en-US" sz="2400" b="1" dirty="0">
                <a:solidFill>
                  <a:schemeClr val="tx1">
                    <a:lumMod val="75000"/>
                    <a:lumOff val="25000"/>
                  </a:schemeClr>
                </a:solidFill>
                <a:latin typeface="Georgia" panose="02040502050405020303" pitchFamily="18" charset="0"/>
              </a:rPr>
              <a:t>F686 – Treatment/Services to Prevent/Heal Pressure Ulcers</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F677 – ADL Care Provided for Dependent Residents</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F761 – Label/Store Drugs &amp; Biologicals</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F600 – Free from Abuse and Neglect</a:t>
            </a:r>
          </a:p>
          <a:p>
            <a:pPr marL="342900" indent="-342900">
              <a:lnSpc>
                <a:spcPct val="90000"/>
              </a:lnSpc>
              <a:spcAft>
                <a:spcPts val="600"/>
              </a:spcAft>
              <a:buFont typeface="Arial" panose="020B0604020202020204" pitchFamily="34" charset="0"/>
              <a:buChar char="•"/>
            </a:pPr>
            <a:r>
              <a:rPr lang="en-US" sz="2400" b="1" dirty="0">
                <a:solidFill>
                  <a:schemeClr val="tx1">
                    <a:lumMod val="75000"/>
                    <a:lumOff val="25000"/>
                  </a:schemeClr>
                </a:solidFill>
                <a:latin typeface="Georgia" panose="02040502050405020303" pitchFamily="18" charset="0"/>
              </a:rPr>
              <a:t>F550 – Resident Rights/Exercise of Rights</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F755 – Pharmacy Services/Procedures/Pharmacist/Records</a:t>
            </a:r>
          </a:p>
          <a:p>
            <a:pPr marL="285750" indent="-228600">
              <a:lnSpc>
                <a:spcPct val="90000"/>
              </a:lnSpc>
              <a:spcAft>
                <a:spcPts val="600"/>
              </a:spcAft>
              <a:buFont typeface="Arial" panose="020B0604020202020204" pitchFamily="34" charset="0"/>
              <a:buChar char="•"/>
            </a:pPr>
            <a:endParaRPr lang="en-US" sz="2400" dirty="0">
              <a:solidFill>
                <a:schemeClr val="tx1">
                  <a:lumMod val="75000"/>
                  <a:lumOff val="25000"/>
                </a:schemeClr>
              </a:solidFill>
              <a:latin typeface="Georgia" panose="02040502050405020303" pitchFamily="18" charset="0"/>
            </a:endParaRPr>
          </a:p>
          <a:p>
            <a:pPr marL="285750" indent="-228600">
              <a:lnSpc>
                <a:spcPct val="90000"/>
              </a:lnSpc>
              <a:spcAft>
                <a:spcPts val="600"/>
              </a:spcAft>
              <a:buFont typeface="Arial" panose="020B0604020202020204" pitchFamily="34" charset="0"/>
              <a:buChar char="•"/>
            </a:pPr>
            <a:endParaRPr lang="en-US" sz="2400" dirty="0">
              <a:solidFill>
                <a:schemeClr val="tx1">
                  <a:lumMod val="75000"/>
                  <a:lumOff val="25000"/>
                </a:schemeClr>
              </a:solidFill>
              <a:latin typeface="Georgia" panose="02040502050405020303" pitchFamily="18" charset="0"/>
            </a:endParaRPr>
          </a:p>
          <a:p>
            <a:pPr marL="285750" indent="-228600">
              <a:lnSpc>
                <a:spcPct val="90000"/>
              </a:lnSpc>
              <a:spcAft>
                <a:spcPts val="600"/>
              </a:spcAft>
              <a:buFont typeface="Arial" panose="020B0604020202020204" pitchFamily="34" charset="0"/>
              <a:buChar char="•"/>
            </a:pPr>
            <a:endParaRPr lang="en-US" sz="2400" dirty="0">
              <a:solidFill>
                <a:schemeClr val="tx1">
                  <a:lumMod val="75000"/>
                  <a:lumOff val="25000"/>
                </a:schemeClr>
              </a:solidFill>
              <a:latin typeface="Georgia" panose="02040502050405020303" pitchFamily="18" charset="0"/>
            </a:endParaRPr>
          </a:p>
          <a:p>
            <a:pPr marL="285750" indent="-228600">
              <a:lnSpc>
                <a:spcPct val="90000"/>
              </a:lnSpc>
              <a:spcAft>
                <a:spcPts val="600"/>
              </a:spcAft>
              <a:buFont typeface="Arial" panose="020B0604020202020204" pitchFamily="34" charset="0"/>
              <a:buChar char="•"/>
            </a:pPr>
            <a:endParaRPr lang="en-US" sz="2400" dirty="0">
              <a:solidFill>
                <a:schemeClr val="tx1">
                  <a:lumMod val="75000"/>
                  <a:lumOff val="25000"/>
                </a:schemeClr>
              </a:solidFill>
              <a:latin typeface="Georgia" panose="02040502050405020303" pitchFamily="18" charset="0"/>
            </a:endParaRPr>
          </a:p>
          <a:p>
            <a:pPr marL="285750" indent="-228600">
              <a:lnSpc>
                <a:spcPct val="90000"/>
              </a:lnSpc>
              <a:spcAft>
                <a:spcPts val="600"/>
              </a:spcAft>
              <a:buFont typeface="Arial" panose="020B0604020202020204" pitchFamily="34" charset="0"/>
              <a:buChar char="•"/>
            </a:pPr>
            <a:endParaRPr lang="en-US" sz="2400" dirty="0">
              <a:solidFill>
                <a:schemeClr val="tx1">
                  <a:lumMod val="75000"/>
                  <a:lumOff val="25000"/>
                </a:schemeClr>
              </a:solidFill>
              <a:latin typeface="Georgia" panose="02040502050405020303" pitchFamily="18" charset="0"/>
            </a:endParaRPr>
          </a:p>
          <a:p>
            <a:pPr marL="285750" indent="-228600">
              <a:lnSpc>
                <a:spcPct val="90000"/>
              </a:lnSpc>
              <a:spcAft>
                <a:spcPts val="600"/>
              </a:spcAft>
              <a:buFont typeface="Arial" panose="020B0604020202020204" pitchFamily="34" charset="0"/>
              <a:buChar char="•"/>
            </a:pPr>
            <a:endParaRPr lang="en-US" sz="2400" dirty="0">
              <a:solidFill>
                <a:schemeClr val="tx1">
                  <a:lumMod val="75000"/>
                  <a:lumOff val="25000"/>
                </a:schemeClr>
              </a:solidFill>
              <a:latin typeface="Georgia" panose="02040502050405020303" pitchFamily="18" charset="0"/>
            </a:endParaRPr>
          </a:p>
          <a:p>
            <a:pPr marL="57150">
              <a:lnSpc>
                <a:spcPct val="90000"/>
              </a:lnSpc>
              <a:spcAft>
                <a:spcPts val="600"/>
              </a:spcAft>
            </a:pPr>
            <a:endParaRPr lang="en-US" sz="2400" dirty="0">
              <a:solidFill>
                <a:schemeClr val="tx1">
                  <a:lumMod val="75000"/>
                  <a:lumOff val="25000"/>
                </a:schemeClr>
              </a:solidFill>
              <a:latin typeface="Georgia" panose="02040502050405020303" pitchFamily="18" charset="0"/>
            </a:endParaRPr>
          </a:p>
        </p:txBody>
      </p:sp>
    </p:spTree>
    <p:extLst>
      <p:ext uri="{BB962C8B-B14F-4D97-AF65-F5344CB8AC3E}">
        <p14:creationId xmlns:p14="http://schemas.microsoft.com/office/powerpoint/2010/main" val="3553418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BB934-E64A-53E4-1AC4-1F530BCFDA8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FC7AB60-2F2D-BD0D-A690-DC790635D0C3}"/>
              </a:ext>
            </a:extLst>
          </p:cNvPr>
          <p:cNvSpPr>
            <a:spLocks noGrp="1"/>
          </p:cNvSpPr>
          <p:nvPr>
            <p:ph type="title"/>
          </p:nvPr>
        </p:nvSpPr>
        <p:spPr>
          <a:xfrm>
            <a:off x="838200" y="499427"/>
            <a:ext cx="10515600" cy="1325563"/>
          </a:xfrm>
        </p:spPr>
        <p:txBody>
          <a:bodyPr vert="horz" wrap="square" lIns="91440" tIns="45720" rIns="91440" bIns="45720" rtlCol="0" anchor="t">
            <a:normAutofit/>
          </a:bodyPr>
          <a:lstStyle/>
          <a:p>
            <a:r>
              <a:rPr lang="en-US" dirty="0"/>
              <a:t>Top 10 F-tags – Region V (FY 2025)</a:t>
            </a:r>
            <a:br>
              <a:rPr lang="en-US" dirty="0"/>
            </a:br>
            <a:endParaRPr lang="en-US" dirty="0"/>
          </a:p>
        </p:txBody>
      </p:sp>
      <p:sp>
        <p:nvSpPr>
          <p:cNvPr id="2" name="TextBox 1">
            <a:extLst>
              <a:ext uri="{FF2B5EF4-FFF2-40B4-BE49-F238E27FC236}">
                <a16:creationId xmlns:a16="http://schemas.microsoft.com/office/drawing/2014/main" id="{1CCB8CC1-8ACD-30D4-8DBC-5849E6168D19}"/>
              </a:ext>
            </a:extLst>
          </p:cNvPr>
          <p:cNvSpPr txBox="1"/>
          <p:nvPr/>
        </p:nvSpPr>
        <p:spPr>
          <a:xfrm>
            <a:off x="1058673" y="1565960"/>
            <a:ext cx="10074654" cy="4942155"/>
          </a:xfrm>
          <a:prstGeom prst="rect">
            <a:avLst/>
          </a:prstGeom>
        </p:spPr>
        <p:txBody>
          <a:bodyPr vert="horz" lIns="91440" tIns="45720" rIns="91440" bIns="45720" rtlCol="0" anchor="t">
            <a:noAutofit/>
          </a:bodyPr>
          <a:lstStyle/>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F689 – Free of Accident/Hazards/Supervision/Devices</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F880 – Infection Prevention &amp; Control</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F684 – Quality of Care</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F812 – Food Procurement, Store/Prepare/Serve Sanitary</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F686 – Treatment/Services to Prevent/Heal Pressure Ulcers</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F677 – ADL Care Provided for Dependent Residents</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F761 – Label/Store Drugs &amp; Biologicals</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F600 – Free from Abuse and Neglect</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F755 – Pharmacy Services/Procedures/Pharmacist/Records</a:t>
            </a:r>
          </a:p>
          <a:p>
            <a:pPr marL="342900" indent="-342900">
              <a:lnSpc>
                <a:spcPct val="90000"/>
              </a:lnSpc>
              <a:spcAft>
                <a:spcPts val="600"/>
              </a:spcAft>
              <a:buFont typeface="Arial" panose="020B0604020202020204" pitchFamily="34" charset="0"/>
              <a:buChar char="•"/>
            </a:pPr>
            <a:r>
              <a:rPr lang="en-US" sz="2400" b="1" dirty="0">
                <a:solidFill>
                  <a:schemeClr val="tx1">
                    <a:lumMod val="75000"/>
                    <a:lumOff val="25000"/>
                  </a:schemeClr>
                </a:solidFill>
                <a:latin typeface="Georgia" panose="02040502050405020303" pitchFamily="18" charset="0"/>
              </a:rPr>
              <a:t>F609 – Reporting of Alleged Violations</a:t>
            </a:r>
          </a:p>
          <a:p>
            <a:pPr marL="285750" indent="-228600">
              <a:lnSpc>
                <a:spcPct val="90000"/>
              </a:lnSpc>
              <a:spcAft>
                <a:spcPts val="600"/>
              </a:spcAft>
              <a:buFont typeface="Arial" panose="020B0604020202020204" pitchFamily="34" charset="0"/>
              <a:buChar char="•"/>
            </a:pPr>
            <a:endParaRPr lang="en-US" sz="2400" dirty="0">
              <a:solidFill>
                <a:schemeClr val="tx1">
                  <a:lumMod val="75000"/>
                  <a:lumOff val="25000"/>
                </a:schemeClr>
              </a:solidFill>
              <a:latin typeface="Georgia" panose="02040502050405020303" pitchFamily="18" charset="0"/>
            </a:endParaRPr>
          </a:p>
          <a:p>
            <a:pPr marL="285750" indent="-228600">
              <a:lnSpc>
                <a:spcPct val="90000"/>
              </a:lnSpc>
              <a:spcAft>
                <a:spcPts val="600"/>
              </a:spcAft>
              <a:buFont typeface="Arial" panose="020B0604020202020204" pitchFamily="34" charset="0"/>
              <a:buChar char="•"/>
            </a:pPr>
            <a:endParaRPr lang="en-US" sz="2400" dirty="0">
              <a:solidFill>
                <a:schemeClr val="tx1">
                  <a:lumMod val="75000"/>
                  <a:lumOff val="25000"/>
                </a:schemeClr>
              </a:solidFill>
              <a:latin typeface="Georgia" panose="02040502050405020303" pitchFamily="18" charset="0"/>
            </a:endParaRPr>
          </a:p>
          <a:p>
            <a:pPr marL="285750" indent="-228600">
              <a:lnSpc>
                <a:spcPct val="90000"/>
              </a:lnSpc>
              <a:spcAft>
                <a:spcPts val="600"/>
              </a:spcAft>
              <a:buFont typeface="Arial" panose="020B0604020202020204" pitchFamily="34" charset="0"/>
              <a:buChar char="•"/>
            </a:pPr>
            <a:endParaRPr lang="en-US" sz="2400" dirty="0">
              <a:solidFill>
                <a:schemeClr val="tx1">
                  <a:lumMod val="75000"/>
                  <a:lumOff val="25000"/>
                </a:schemeClr>
              </a:solidFill>
              <a:latin typeface="Georgia" panose="02040502050405020303" pitchFamily="18" charset="0"/>
            </a:endParaRPr>
          </a:p>
          <a:p>
            <a:pPr marL="285750" indent="-228600">
              <a:lnSpc>
                <a:spcPct val="90000"/>
              </a:lnSpc>
              <a:spcAft>
                <a:spcPts val="600"/>
              </a:spcAft>
              <a:buFont typeface="Arial" panose="020B0604020202020204" pitchFamily="34" charset="0"/>
              <a:buChar char="•"/>
            </a:pPr>
            <a:endParaRPr lang="en-US" sz="2400" dirty="0">
              <a:solidFill>
                <a:schemeClr val="tx1">
                  <a:lumMod val="75000"/>
                  <a:lumOff val="25000"/>
                </a:schemeClr>
              </a:solidFill>
              <a:latin typeface="Georgia" panose="02040502050405020303" pitchFamily="18" charset="0"/>
            </a:endParaRPr>
          </a:p>
          <a:p>
            <a:pPr marL="285750" indent="-228600">
              <a:lnSpc>
                <a:spcPct val="90000"/>
              </a:lnSpc>
              <a:spcAft>
                <a:spcPts val="600"/>
              </a:spcAft>
              <a:buFont typeface="Arial" panose="020B0604020202020204" pitchFamily="34" charset="0"/>
              <a:buChar char="•"/>
            </a:pPr>
            <a:endParaRPr lang="en-US" sz="2400" dirty="0">
              <a:solidFill>
                <a:schemeClr val="tx1">
                  <a:lumMod val="75000"/>
                  <a:lumOff val="25000"/>
                </a:schemeClr>
              </a:solidFill>
              <a:latin typeface="Georgia" panose="02040502050405020303" pitchFamily="18" charset="0"/>
            </a:endParaRPr>
          </a:p>
          <a:p>
            <a:pPr marL="285750" indent="-228600">
              <a:lnSpc>
                <a:spcPct val="90000"/>
              </a:lnSpc>
              <a:spcAft>
                <a:spcPts val="600"/>
              </a:spcAft>
              <a:buFont typeface="Arial" panose="020B0604020202020204" pitchFamily="34" charset="0"/>
              <a:buChar char="•"/>
            </a:pPr>
            <a:endParaRPr lang="en-US" sz="2400" dirty="0">
              <a:solidFill>
                <a:schemeClr val="tx1">
                  <a:lumMod val="75000"/>
                  <a:lumOff val="25000"/>
                </a:schemeClr>
              </a:solidFill>
              <a:latin typeface="Georgia" panose="02040502050405020303" pitchFamily="18" charset="0"/>
            </a:endParaRPr>
          </a:p>
          <a:p>
            <a:pPr marL="57150">
              <a:lnSpc>
                <a:spcPct val="90000"/>
              </a:lnSpc>
              <a:spcAft>
                <a:spcPts val="600"/>
              </a:spcAft>
            </a:pPr>
            <a:endParaRPr lang="en-US" sz="2400" dirty="0">
              <a:solidFill>
                <a:schemeClr val="tx1">
                  <a:lumMod val="75000"/>
                  <a:lumOff val="25000"/>
                </a:schemeClr>
              </a:solidFill>
              <a:latin typeface="Georgia" panose="02040502050405020303" pitchFamily="18" charset="0"/>
            </a:endParaRPr>
          </a:p>
        </p:txBody>
      </p:sp>
    </p:spTree>
    <p:extLst>
      <p:ext uri="{BB962C8B-B14F-4D97-AF65-F5344CB8AC3E}">
        <p14:creationId xmlns:p14="http://schemas.microsoft.com/office/powerpoint/2010/main" val="2896125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DE9F1-ADDA-1D37-07B2-752B1B9B6D0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286EF4B-8A83-3C36-BE54-B2CCD3343114}"/>
              </a:ext>
            </a:extLst>
          </p:cNvPr>
          <p:cNvSpPr>
            <a:spLocks noGrp="1"/>
          </p:cNvSpPr>
          <p:nvPr>
            <p:ph type="title"/>
          </p:nvPr>
        </p:nvSpPr>
        <p:spPr>
          <a:xfrm>
            <a:off x="838200" y="499427"/>
            <a:ext cx="10515600" cy="1325563"/>
          </a:xfrm>
        </p:spPr>
        <p:txBody>
          <a:bodyPr vert="horz" wrap="square" lIns="91440" tIns="45720" rIns="91440" bIns="45720" rtlCol="0" anchor="t">
            <a:normAutofit/>
          </a:bodyPr>
          <a:lstStyle/>
          <a:p>
            <a:r>
              <a:rPr lang="en-US" dirty="0"/>
              <a:t>Top 10 F-tags – Indiana (CY 2025)</a:t>
            </a:r>
          </a:p>
        </p:txBody>
      </p:sp>
      <p:sp>
        <p:nvSpPr>
          <p:cNvPr id="2" name="TextBox 1">
            <a:extLst>
              <a:ext uri="{FF2B5EF4-FFF2-40B4-BE49-F238E27FC236}">
                <a16:creationId xmlns:a16="http://schemas.microsoft.com/office/drawing/2014/main" id="{1124460C-9416-A409-E630-0FD6CAE3D275}"/>
              </a:ext>
            </a:extLst>
          </p:cNvPr>
          <p:cNvSpPr txBox="1"/>
          <p:nvPr/>
        </p:nvSpPr>
        <p:spPr>
          <a:xfrm>
            <a:off x="1058673" y="1565960"/>
            <a:ext cx="10074654" cy="4942155"/>
          </a:xfrm>
          <a:prstGeom prst="rect">
            <a:avLst/>
          </a:prstGeom>
        </p:spPr>
        <p:txBody>
          <a:bodyPr vert="horz" lIns="91440" tIns="45720" rIns="91440" bIns="45720" rtlCol="0" anchor="t">
            <a:noAutofit/>
          </a:bodyPr>
          <a:lstStyle/>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 880 – Infection Prevention &amp; Control</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F684 – Quality of Care</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F689 – Free of Accident/Hazards/Supervision/Devices</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F761 – Label/Store Drugs &amp; Biologicals</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F812 – Food Procurement, Store/Prepare/Serve Sanitary</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F677 – ADL Care Provided for Dependent Residents</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F695 – Respiratory/Tracheostomy Care and Suctioning</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F686 – Treatment/Services to Prevent/Heal Pressure Ulcers</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F842 – Resident Records – Identifiable Information</a:t>
            </a:r>
          </a:p>
          <a:p>
            <a:pPr marL="342900" indent="-342900">
              <a:lnSpc>
                <a:spcPct val="90000"/>
              </a:lnSpc>
              <a:spcAft>
                <a:spcPts val="600"/>
              </a:spcAft>
              <a:buFont typeface="Arial" panose="020B0604020202020204" pitchFamily="34" charset="0"/>
              <a:buChar char="•"/>
            </a:pPr>
            <a:r>
              <a:rPr lang="en-US" sz="2400" dirty="0">
                <a:solidFill>
                  <a:schemeClr val="tx1">
                    <a:lumMod val="75000"/>
                    <a:lumOff val="25000"/>
                  </a:schemeClr>
                </a:solidFill>
                <a:latin typeface="Georgia" panose="02040502050405020303" pitchFamily="18" charset="0"/>
              </a:rPr>
              <a:t>F550 – Resident Rights/Exercise of Rights</a:t>
            </a:r>
          </a:p>
          <a:p>
            <a:pPr marL="57150">
              <a:lnSpc>
                <a:spcPct val="90000"/>
              </a:lnSpc>
              <a:spcAft>
                <a:spcPts val="600"/>
              </a:spcAft>
            </a:pPr>
            <a:endParaRPr lang="en-US" sz="2400" dirty="0">
              <a:solidFill>
                <a:schemeClr val="tx1">
                  <a:lumMod val="75000"/>
                  <a:lumOff val="25000"/>
                </a:schemeClr>
              </a:solidFill>
              <a:latin typeface="Georgia" panose="02040502050405020303" pitchFamily="18" charset="0"/>
            </a:endParaRPr>
          </a:p>
          <a:p>
            <a:pPr marL="285750" indent="-228600">
              <a:lnSpc>
                <a:spcPct val="90000"/>
              </a:lnSpc>
              <a:spcAft>
                <a:spcPts val="600"/>
              </a:spcAft>
              <a:buFont typeface="Arial" panose="020B0604020202020204" pitchFamily="34" charset="0"/>
              <a:buChar char="•"/>
            </a:pPr>
            <a:endParaRPr lang="en-US" sz="2400" dirty="0">
              <a:solidFill>
                <a:schemeClr val="tx1">
                  <a:lumMod val="75000"/>
                  <a:lumOff val="25000"/>
                </a:schemeClr>
              </a:solidFill>
              <a:latin typeface="Georgia" panose="02040502050405020303" pitchFamily="18" charset="0"/>
            </a:endParaRPr>
          </a:p>
          <a:p>
            <a:pPr marL="285750" indent="-228600">
              <a:lnSpc>
                <a:spcPct val="90000"/>
              </a:lnSpc>
              <a:spcAft>
                <a:spcPts val="600"/>
              </a:spcAft>
              <a:buFont typeface="Arial" panose="020B0604020202020204" pitchFamily="34" charset="0"/>
              <a:buChar char="•"/>
            </a:pPr>
            <a:endParaRPr lang="en-US" sz="2400" dirty="0">
              <a:solidFill>
                <a:schemeClr val="tx1">
                  <a:lumMod val="75000"/>
                  <a:lumOff val="25000"/>
                </a:schemeClr>
              </a:solidFill>
              <a:latin typeface="Georgia" panose="02040502050405020303" pitchFamily="18" charset="0"/>
            </a:endParaRPr>
          </a:p>
          <a:p>
            <a:pPr marL="285750" indent="-228600">
              <a:lnSpc>
                <a:spcPct val="90000"/>
              </a:lnSpc>
              <a:spcAft>
                <a:spcPts val="600"/>
              </a:spcAft>
              <a:buFont typeface="Arial" panose="020B0604020202020204" pitchFamily="34" charset="0"/>
              <a:buChar char="•"/>
            </a:pPr>
            <a:endParaRPr lang="en-US" sz="2400" dirty="0">
              <a:solidFill>
                <a:schemeClr val="tx1">
                  <a:lumMod val="75000"/>
                  <a:lumOff val="25000"/>
                </a:schemeClr>
              </a:solidFill>
              <a:latin typeface="Georgia" panose="02040502050405020303" pitchFamily="18" charset="0"/>
            </a:endParaRPr>
          </a:p>
          <a:p>
            <a:pPr marL="285750" indent="-228600">
              <a:lnSpc>
                <a:spcPct val="90000"/>
              </a:lnSpc>
              <a:spcAft>
                <a:spcPts val="600"/>
              </a:spcAft>
              <a:buFont typeface="Arial" panose="020B0604020202020204" pitchFamily="34" charset="0"/>
              <a:buChar char="•"/>
            </a:pPr>
            <a:endParaRPr lang="en-US" sz="2400" dirty="0">
              <a:solidFill>
                <a:schemeClr val="tx1">
                  <a:lumMod val="75000"/>
                  <a:lumOff val="25000"/>
                </a:schemeClr>
              </a:solidFill>
              <a:latin typeface="Georgia" panose="02040502050405020303" pitchFamily="18" charset="0"/>
            </a:endParaRPr>
          </a:p>
          <a:p>
            <a:pPr marL="57150">
              <a:lnSpc>
                <a:spcPct val="90000"/>
              </a:lnSpc>
              <a:spcAft>
                <a:spcPts val="600"/>
              </a:spcAft>
            </a:pPr>
            <a:endParaRPr lang="en-US" sz="2400" dirty="0">
              <a:solidFill>
                <a:schemeClr val="tx1">
                  <a:lumMod val="75000"/>
                  <a:lumOff val="25000"/>
                </a:schemeClr>
              </a:solidFill>
              <a:latin typeface="Georgia" panose="02040502050405020303" pitchFamily="18" charset="0"/>
            </a:endParaRPr>
          </a:p>
        </p:txBody>
      </p:sp>
    </p:spTree>
    <p:extLst>
      <p:ext uri="{BB962C8B-B14F-4D97-AF65-F5344CB8AC3E}">
        <p14:creationId xmlns:p14="http://schemas.microsoft.com/office/powerpoint/2010/main" val="3871846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7965</TotalTime>
  <Words>19973</Words>
  <Application>Microsoft Office PowerPoint</Application>
  <PresentationFormat>Widescreen</PresentationFormat>
  <Paragraphs>875</Paragraphs>
  <Slides>58</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Calibri Light</vt:lpstr>
      <vt:lpstr>Georgia</vt:lpstr>
      <vt:lpstr>Office Theme</vt:lpstr>
      <vt:lpstr>PowerPoint Presentation</vt:lpstr>
      <vt:lpstr>Course Description</vt:lpstr>
      <vt:lpstr>Goals for Today’s Session</vt:lpstr>
      <vt:lpstr>Survey Trends</vt:lpstr>
      <vt:lpstr>Top 10 F-tags – National (CY 2025)</vt:lpstr>
      <vt:lpstr>Top 10 F-tags – National (FY 2025)</vt:lpstr>
      <vt:lpstr>Top 10 F-tags – Region V (CY 2025) </vt:lpstr>
      <vt:lpstr>Top 10 F-tags – Region V (FY 2025) </vt:lpstr>
      <vt:lpstr>Top 10 F-tags – Indiana (CY 2025)</vt:lpstr>
      <vt:lpstr>Top 10 F-tags – Indiana (FY 2025)</vt:lpstr>
      <vt:lpstr>Life Safety</vt:lpstr>
      <vt:lpstr>Top 10 K tags – Indiana (FY 2025)</vt:lpstr>
      <vt:lpstr>Emergency Preparedness</vt:lpstr>
      <vt:lpstr>Top 10 E Tags – Indiana (FY 2025)</vt:lpstr>
      <vt:lpstr>Harm or Greater – By Region (FY 2025)</vt:lpstr>
      <vt:lpstr>IJs– By Region (FY 2025)</vt:lpstr>
      <vt:lpstr>Enforcement Actions (FY 2025)</vt:lpstr>
      <vt:lpstr>Civil Money Penalties – By Region (FY 2025)</vt:lpstr>
      <vt:lpstr>Civil Money Penalties – Indiana (FY 2025)</vt:lpstr>
      <vt:lpstr>PowerPoint Presentation</vt:lpstr>
      <vt:lpstr>Survey Preparation and Monitoring</vt:lpstr>
      <vt:lpstr>Survey Preparedness</vt:lpstr>
      <vt:lpstr>Preparation Tips</vt:lpstr>
      <vt:lpstr>Survey Process Resources</vt:lpstr>
      <vt:lpstr>Survey Preparation</vt:lpstr>
      <vt:lpstr>Survey Management</vt:lpstr>
      <vt:lpstr>Infection Prevention &amp; Control</vt:lpstr>
      <vt:lpstr>Common Causes of Citations</vt:lpstr>
      <vt:lpstr>Survey Preparation and Monitoring</vt:lpstr>
      <vt:lpstr>Monitoring of Terminal Cleaning </vt:lpstr>
      <vt:lpstr>Quality of Care (F684, F686, F689, F695)</vt:lpstr>
      <vt:lpstr>F684 – Common Causes of Citations</vt:lpstr>
      <vt:lpstr>F686 – Common Causes of Citations</vt:lpstr>
      <vt:lpstr>F689 – Common Causes of Citations</vt:lpstr>
      <vt:lpstr>F695 – Common Causes of Citations</vt:lpstr>
      <vt:lpstr>Survey Preparation and Monitoring </vt:lpstr>
      <vt:lpstr> Food Procurement, Store/Prepare/Serve Sanitary </vt:lpstr>
      <vt:lpstr>Common Causes of Citations</vt:lpstr>
      <vt:lpstr>Food Safety Standards</vt:lpstr>
      <vt:lpstr>Survey Preparation and Monitoring</vt:lpstr>
      <vt:lpstr>Storage of Drugs &amp; Biologicals</vt:lpstr>
      <vt:lpstr>Common Causes of Citations</vt:lpstr>
      <vt:lpstr>Checklist</vt:lpstr>
      <vt:lpstr>Survey Preparation and Monitoring</vt:lpstr>
      <vt:lpstr>ADL Care for Dependent Residents</vt:lpstr>
      <vt:lpstr>Common Causes of Citations</vt:lpstr>
      <vt:lpstr>Survey Preparation and Monitoring</vt:lpstr>
      <vt:lpstr>F755 – Pharmacy Services/Procedures/ Pharmacist/Records</vt:lpstr>
      <vt:lpstr>Common Citations</vt:lpstr>
      <vt:lpstr>Survey Preparation and Monitoring</vt:lpstr>
      <vt:lpstr>Resident Records/Identifiable Information</vt:lpstr>
      <vt:lpstr>Common Citations</vt:lpstr>
      <vt:lpstr>Survey Preparation and Monitoring</vt:lpstr>
      <vt:lpstr>Life Safety and Emergency Preparedness</vt:lpstr>
      <vt:lpstr>Life Safety</vt:lpstr>
      <vt:lpstr>Emergency Preparedness</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Kirby Swails</dc:creator>
  <cp:lastModifiedBy>Proactive Medical Review</cp:lastModifiedBy>
  <cp:revision>158</cp:revision>
  <cp:lastPrinted>2023-09-26T14:51:52Z</cp:lastPrinted>
  <dcterms:created xsi:type="dcterms:W3CDTF">2023-01-20T20:22:42Z</dcterms:created>
  <dcterms:modified xsi:type="dcterms:W3CDTF">2025-08-26T17:42:48Z</dcterms:modified>
</cp:coreProperties>
</file>