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handoutMasterIdLst>
    <p:handoutMasterId r:id="rId83"/>
  </p:handoutMasterIdLst>
  <p:sldIdLst>
    <p:sldId id="2147478024" r:id="rId5"/>
    <p:sldId id="259" r:id="rId6"/>
    <p:sldId id="2147478397" r:id="rId7"/>
    <p:sldId id="2147478401" r:id="rId8"/>
    <p:sldId id="284" r:id="rId9"/>
    <p:sldId id="2147478457" r:id="rId10"/>
    <p:sldId id="2147478425" r:id="rId11"/>
    <p:sldId id="2147478364" r:id="rId12"/>
    <p:sldId id="289" r:id="rId13"/>
    <p:sldId id="2147478403" r:id="rId14"/>
    <p:sldId id="2147478427" r:id="rId15"/>
    <p:sldId id="2147478431" r:id="rId16"/>
    <p:sldId id="2147478435" r:id="rId17"/>
    <p:sldId id="2147478439" r:id="rId18"/>
    <p:sldId id="290" r:id="rId19"/>
    <p:sldId id="291" r:id="rId20"/>
    <p:sldId id="2147478515" r:id="rId21"/>
    <p:sldId id="293" r:id="rId22"/>
    <p:sldId id="2147478405" r:id="rId23"/>
    <p:sldId id="2147478407" r:id="rId24"/>
    <p:sldId id="2147478409" r:id="rId25"/>
    <p:sldId id="2147478472" r:id="rId26"/>
    <p:sldId id="2147478474" r:id="rId27"/>
    <p:sldId id="2147478475" r:id="rId28"/>
    <p:sldId id="2147478476" r:id="rId29"/>
    <p:sldId id="2147478345" r:id="rId30"/>
    <p:sldId id="2147478083" r:id="rId31"/>
    <p:sldId id="2147478231" r:id="rId32"/>
    <p:sldId id="2147478223" r:id="rId33"/>
    <p:sldId id="2147478462" r:id="rId34"/>
    <p:sldId id="2147478537" r:id="rId35"/>
    <p:sldId id="2147478538" r:id="rId36"/>
    <p:sldId id="2147478539" r:id="rId37"/>
    <p:sldId id="2147478540" r:id="rId38"/>
    <p:sldId id="2147478464" r:id="rId39"/>
    <p:sldId id="2147478459" r:id="rId40"/>
    <p:sldId id="2147478365" r:id="rId41"/>
    <p:sldId id="2147478369" r:id="rId42"/>
    <p:sldId id="2147478367" r:id="rId43"/>
    <p:sldId id="2147478501" r:id="rId44"/>
    <p:sldId id="2147478502" r:id="rId45"/>
    <p:sldId id="2147478503" r:id="rId46"/>
    <p:sldId id="2147478504" r:id="rId47"/>
    <p:sldId id="2147478518" r:id="rId48"/>
    <p:sldId id="2147478505" r:id="rId49"/>
    <p:sldId id="2147478516" r:id="rId50"/>
    <p:sldId id="2147478517" r:id="rId51"/>
    <p:sldId id="2147478447" r:id="rId52"/>
    <p:sldId id="2147478446" r:id="rId53"/>
    <p:sldId id="2147478466" r:id="rId54"/>
    <p:sldId id="2147478448" r:id="rId55"/>
    <p:sldId id="2147478468" r:id="rId56"/>
    <p:sldId id="2147478470" r:id="rId57"/>
    <p:sldId id="2147478522" r:id="rId58"/>
    <p:sldId id="2147478451" r:id="rId59"/>
    <p:sldId id="2147478508" r:id="rId60"/>
    <p:sldId id="2147478509" r:id="rId61"/>
    <p:sldId id="2147478452" r:id="rId62"/>
    <p:sldId id="2147478511" r:id="rId63"/>
    <p:sldId id="2147478453" r:id="rId64"/>
    <p:sldId id="2147478513" r:id="rId65"/>
    <p:sldId id="2147478521" r:id="rId66"/>
    <p:sldId id="2147478523" r:id="rId67"/>
    <p:sldId id="2147478524" r:id="rId68"/>
    <p:sldId id="2147478525" r:id="rId69"/>
    <p:sldId id="2147478541" r:id="rId70"/>
    <p:sldId id="2147478526" r:id="rId71"/>
    <p:sldId id="2147478532" r:id="rId72"/>
    <p:sldId id="2147478542" r:id="rId73"/>
    <p:sldId id="2147478534" r:id="rId74"/>
    <p:sldId id="2147478535" r:id="rId75"/>
    <p:sldId id="2147478551" r:id="rId76"/>
    <p:sldId id="2147478546" r:id="rId77"/>
    <p:sldId id="2147478547" r:id="rId78"/>
    <p:sldId id="2147478552" r:id="rId79"/>
    <p:sldId id="2147478553" r:id="rId80"/>
    <p:sldId id="26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4" orient="horz" pos="1800" userDrawn="1">
          <p15:clr>
            <a:srgbClr val="A4A3A4"/>
          </p15:clr>
        </p15:guide>
        <p15:guide id="5" orient="horz" pos="1032" userDrawn="1">
          <p15:clr>
            <a:srgbClr val="A4A3A4"/>
          </p15:clr>
        </p15:guide>
        <p15:guide id="6" orient="horz" pos="2472" userDrawn="1">
          <p15:clr>
            <a:srgbClr val="A4A3A4"/>
          </p15:clr>
        </p15:guide>
        <p15:guide id="7"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922A2-6415-CF87-C78A-C2F6C98FAB98}" name="Hoffman, Taylor" initials="" userId="S::Taylor.Hoffman@us.forvismazars.com::2160e5f9-7b52-4426-8f75-2c35d00d45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C73"/>
    <a:srgbClr val="E1E7E9"/>
    <a:srgbClr val="D9D9D6"/>
    <a:srgbClr val="464B4B"/>
    <a:srgbClr val="B1B3B3"/>
    <a:srgbClr val="FFFFFF"/>
    <a:srgbClr val="F4F4F4"/>
    <a:srgbClr val="994878"/>
    <a:srgbClr val="4AA7B7"/>
    <a:srgbClr val="27B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6D9A6-14BA-47B7-B8E4-D4F627BD53F3}" v="16" dt="2025-09-01T23:27:57.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4" autoAdjust="0"/>
    <p:restoredTop sz="96770" autoAdjust="0"/>
  </p:normalViewPr>
  <p:slideViewPr>
    <p:cSldViewPr snapToGrid="0" showGuides="1">
      <p:cViewPr varScale="1">
        <p:scale>
          <a:sx n="96" d="100"/>
          <a:sy n="96" d="100"/>
        </p:scale>
        <p:origin x="106" y="302"/>
      </p:cViewPr>
      <p:guideLst>
        <p:guide pos="3816"/>
        <p:guide orient="horz" pos="1800"/>
        <p:guide orient="horz" pos="1032"/>
        <p:guide orient="horz" pos="2472"/>
        <p:guide orient="horz" pos="2328"/>
      </p:guideLst>
    </p:cSldViewPr>
  </p:slideViewPr>
  <p:outlineViewPr>
    <p:cViewPr>
      <p:scale>
        <a:sx n="33" d="100"/>
        <a:sy n="33" d="100"/>
      </p:scale>
      <p:origin x="0" y="-23936"/>
    </p:cViewPr>
  </p:outlineViewPr>
  <p:notesTextViewPr>
    <p:cViewPr>
      <p:scale>
        <a:sx n="20" d="100"/>
        <a:sy n="20" d="100"/>
      </p:scale>
      <p:origin x="0" y="0"/>
    </p:cViewPr>
  </p:notesTextViewPr>
  <p:sorterViewPr>
    <p:cViewPr varScale="1">
      <p:scale>
        <a:sx n="1" d="1"/>
        <a:sy n="1" d="1"/>
      </p:scale>
      <p:origin x="0" y="-20770"/>
    </p:cViewPr>
  </p:sorterViewPr>
  <p:notesViewPr>
    <p:cSldViewPr snapToGrid="0" showGuides="1">
      <p:cViewPr varScale="1">
        <p:scale>
          <a:sx n="117" d="100"/>
          <a:sy n="117" d="100"/>
        </p:scale>
        <p:origin x="4184" y="88"/>
      </p:cViewPr>
      <p:guideLst/>
    </p:cSldViewPr>
  </p:notesViewPr>
  <p:gridSpacing cx="82296" cy="82296"/>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ke, Deborah" userId="b38433ee-a916-49f9-a3e5-90e128712979" providerId="ADAL" clId="{5306D9A6-14BA-47B7-B8E4-D4F627BD53F3}"/>
    <pc:docChg chg="custSel addSld delSld modSld">
      <pc:chgData name="Lake, Deborah" userId="b38433ee-a916-49f9-a3e5-90e128712979" providerId="ADAL" clId="{5306D9A6-14BA-47B7-B8E4-D4F627BD53F3}" dt="2025-09-01T23:52:01.081" v="9635" actId="255"/>
      <pc:docMkLst>
        <pc:docMk/>
      </pc:docMkLst>
      <pc:sldChg chg="modSp mod">
        <pc:chgData name="Lake, Deborah" userId="b38433ee-a916-49f9-a3e5-90e128712979" providerId="ADAL" clId="{5306D9A6-14BA-47B7-B8E4-D4F627BD53F3}" dt="2025-09-01T23:49:02.891" v="9634" actId="20577"/>
        <pc:sldMkLst>
          <pc:docMk/>
          <pc:sldMk cId="2031370532" sldId="259"/>
        </pc:sldMkLst>
        <pc:spChg chg="mod">
          <ac:chgData name="Lake, Deborah" userId="b38433ee-a916-49f9-a3e5-90e128712979" providerId="ADAL" clId="{5306D9A6-14BA-47B7-B8E4-D4F627BD53F3}" dt="2025-09-01T23:49:02.891" v="9634" actId="20577"/>
          <ac:spMkLst>
            <pc:docMk/>
            <pc:sldMk cId="2031370532" sldId="259"/>
            <ac:spMk id="5" creationId="{286A64C6-FD9B-6620-ACC1-98F12B3352A4}"/>
          </ac:spMkLst>
        </pc:spChg>
      </pc:sldChg>
      <pc:sldChg chg="modSp mod">
        <pc:chgData name="Lake, Deborah" userId="b38433ee-a916-49f9-a3e5-90e128712979" providerId="ADAL" clId="{5306D9A6-14BA-47B7-B8E4-D4F627BD53F3}" dt="2025-08-24T00:47:54.858" v="90" actId="20577"/>
        <pc:sldMkLst>
          <pc:docMk/>
          <pc:sldMk cId="3223088687" sldId="2147478024"/>
        </pc:sldMkLst>
        <pc:spChg chg="mod">
          <ac:chgData name="Lake, Deborah" userId="b38433ee-a916-49f9-a3e5-90e128712979" providerId="ADAL" clId="{5306D9A6-14BA-47B7-B8E4-D4F627BD53F3}" dt="2025-08-24T00:47:54.858" v="90" actId="20577"/>
          <ac:spMkLst>
            <pc:docMk/>
            <pc:sldMk cId="3223088687" sldId="2147478024"/>
            <ac:spMk id="3" creationId="{ECD1DEC8-C7D8-2763-414C-B872BAA27171}"/>
          </ac:spMkLst>
        </pc:spChg>
        <pc:spChg chg="mod">
          <ac:chgData name="Lake, Deborah" userId="b38433ee-a916-49f9-a3e5-90e128712979" providerId="ADAL" clId="{5306D9A6-14BA-47B7-B8E4-D4F627BD53F3}" dt="2025-08-24T00:47:01.447" v="20" actId="20577"/>
          <ac:spMkLst>
            <pc:docMk/>
            <pc:sldMk cId="3223088687" sldId="2147478024"/>
            <ac:spMk id="4" creationId="{4B045DC6-7404-07CE-EBE1-AA44422108A6}"/>
          </ac:spMkLst>
        </pc:spChg>
      </pc:sldChg>
      <pc:sldChg chg="modSp mod">
        <pc:chgData name="Lake, Deborah" userId="b38433ee-a916-49f9-a3e5-90e128712979" providerId="ADAL" clId="{5306D9A6-14BA-47B7-B8E4-D4F627BD53F3}" dt="2025-08-30T16:42:18.338" v="831" actId="20577"/>
        <pc:sldMkLst>
          <pc:docMk/>
          <pc:sldMk cId="3993635330" sldId="2147478223"/>
        </pc:sldMkLst>
        <pc:spChg chg="mod">
          <ac:chgData name="Lake, Deborah" userId="b38433ee-a916-49f9-a3e5-90e128712979" providerId="ADAL" clId="{5306D9A6-14BA-47B7-B8E4-D4F627BD53F3}" dt="2025-08-30T16:42:18.338" v="831" actId="20577"/>
          <ac:spMkLst>
            <pc:docMk/>
            <pc:sldMk cId="3993635330" sldId="2147478223"/>
            <ac:spMk id="5" creationId="{DB049B00-D86A-085A-68D5-7BBA2665048E}"/>
          </ac:spMkLst>
        </pc:spChg>
      </pc:sldChg>
      <pc:sldChg chg="modSp mod">
        <pc:chgData name="Lake, Deborah" userId="b38433ee-a916-49f9-a3e5-90e128712979" providerId="ADAL" clId="{5306D9A6-14BA-47B7-B8E4-D4F627BD53F3}" dt="2025-08-30T22:02:24.798" v="940" actId="20577"/>
        <pc:sldMkLst>
          <pc:docMk/>
          <pc:sldMk cId="7721334" sldId="2147478231"/>
        </pc:sldMkLst>
        <pc:spChg chg="mod">
          <ac:chgData name="Lake, Deborah" userId="b38433ee-a916-49f9-a3e5-90e128712979" providerId="ADAL" clId="{5306D9A6-14BA-47B7-B8E4-D4F627BD53F3}" dt="2025-08-30T22:02:24.798" v="940" actId="20577"/>
          <ac:spMkLst>
            <pc:docMk/>
            <pc:sldMk cId="7721334" sldId="2147478231"/>
            <ac:spMk id="5" creationId="{16C0A814-B4E1-6407-B748-CA949F4CC3FC}"/>
          </ac:spMkLst>
        </pc:spChg>
      </pc:sldChg>
      <pc:sldChg chg="modSp mod">
        <pc:chgData name="Lake, Deborah" userId="b38433ee-a916-49f9-a3e5-90e128712979" providerId="ADAL" clId="{5306D9A6-14BA-47B7-B8E4-D4F627BD53F3}" dt="2025-08-24T00:49:16.580" v="215" actId="20577"/>
        <pc:sldMkLst>
          <pc:docMk/>
          <pc:sldMk cId="828683035" sldId="2147478397"/>
        </pc:sldMkLst>
        <pc:spChg chg="mod">
          <ac:chgData name="Lake, Deborah" userId="b38433ee-a916-49f9-a3e5-90e128712979" providerId="ADAL" clId="{5306D9A6-14BA-47B7-B8E4-D4F627BD53F3}" dt="2025-08-24T00:49:16.580" v="215" actId="20577"/>
          <ac:spMkLst>
            <pc:docMk/>
            <pc:sldMk cId="828683035" sldId="2147478397"/>
            <ac:spMk id="5" creationId="{3FF6EB5E-8734-1125-78BE-3F90011FC40C}"/>
          </ac:spMkLst>
        </pc:spChg>
      </pc:sldChg>
      <pc:sldChg chg="modSp del mod">
        <pc:chgData name="Lake, Deborah" userId="b38433ee-a916-49f9-a3e5-90e128712979" providerId="ADAL" clId="{5306D9A6-14BA-47B7-B8E4-D4F627BD53F3}" dt="2025-08-28T16:51:25.847" v="701" actId="2696"/>
        <pc:sldMkLst>
          <pc:docMk/>
          <pc:sldMk cId="3100845749" sldId="2147478449"/>
        </pc:sldMkLst>
      </pc:sldChg>
      <pc:sldChg chg="del">
        <pc:chgData name="Lake, Deborah" userId="b38433ee-a916-49f9-a3e5-90e128712979" providerId="ADAL" clId="{5306D9A6-14BA-47B7-B8E4-D4F627BD53F3}" dt="2025-08-28T16:24:28.605" v="220" actId="2696"/>
        <pc:sldMkLst>
          <pc:docMk/>
          <pc:sldMk cId="3795835952" sldId="2147478471"/>
        </pc:sldMkLst>
      </pc:sldChg>
      <pc:sldChg chg="del">
        <pc:chgData name="Lake, Deborah" userId="b38433ee-a916-49f9-a3e5-90e128712979" providerId="ADAL" clId="{5306D9A6-14BA-47B7-B8E4-D4F627BD53F3}" dt="2025-08-24T00:50:04.481" v="216" actId="47"/>
        <pc:sldMkLst>
          <pc:docMk/>
          <pc:sldMk cId="658005461" sldId="2147478482"/>
        </pc:sldMkLst>
      </pc:sldChg>
      <pc:sldChg chg="del">
        <pc:chgData name="Lake, Deborah" userId="b38433ee-a916-49f9-a3e5-90e128712979" providerId="ADAL" clId="{5306D9A6-14BA-47B7-B8E4-D4F627BD53F3}" dt="2025-08-24T00:50:04.481" v="216" actId="47"/>
        <pc:sldMkLst>
          <pc:docMk/>
          <pc:sldMk cId="2149529395" sldId="2147478483"/>
        </pc:sldMkLst>
      </pc:sldChg>
      <pc:sldChg chg="del">
        <pc:chgData name="Lake, Deborah" userId="b38433ee-a916-49f9-a3e5-90e128712979" providerId="ADAL" clId="{5306D9A6-14BA-47B7-B8E4-D4F627BD53F3}" dt="2025-08-24T00:50:04.481" v="216" actId="47"/>
        <pc:sldMkLst>
          <pc:docMk/>
          <pc:sldMk cId="629370116" sldId="2147478484"/>
        </pc:sldMkLst>
      </pc:sldChg>
      <pc:sldChg chg="del">
        <pc:chgData name="Lake, Deborah" userId="b38433ee-a916-49f9-a3e5-90e128712979" providerId="ADAL" clId="{5306D9A6-14BA-47B7-B8E4-D4F627BD53F3}" dt="2025-08-24T00:50:04.481" v="216" actId="47"/>
        <pc:sldMkLst>
          <pc:docMk/>
          <pc:sldMk cId="3211908860" sldId="2147478485"/>
        </pc:sldMkLst>
      </pc:sldChg>
      <pc:sldChg chg="del">
        <pc:chgData name="Lake, Deborah" userId="b38433ee-a916-49f9-a3e5-90e128712979" providerId="ADAL" clId="{5306D9A6-14BA-47B7-B8E4-D4F627BD53F3}" dt="2025-08-24T00:50:04.481" v="216" actId="47"/>
        <pc:sldMkLst>
          <pc:docMk/>
          <pc:sldMk cId="747934681" sldId="2147478486"/>
        </pc:sldMkLst>
      </pc:sldChg>
      <pc:sldChg chg="del">
        <pc:chgData name="Lake, Deborah" userId="b38433ee-a916-49f9-a3e5-90e128712979" providerId="ADAL" clId="{5306D9A6-14BA-47B7-B8E4-D4F627BD53F3}" dt="2025-08-24T00:50:04.481" v="216" actId="47"/>
        <pc:sldMkLst>
          <pc:docMk/>
          <pc:sldMk cId="2475646582" sldId="2147478487"/>
        </pc:sldMkLst>
      </pc:sldChg>
      <pc:sldChg chg="del">
        <pc:chgData name="Lake, Deborah" userId="b38433ee-a916-49f9-a3e5-90e128712979" providerId="ADAL" clId="{5306D9A6-14BA-47B7-B8E4-D4F627BD53F3}" dt="2025-08-24T00:50:04.481" v="216" actId="47"/>
        <pc:sldMkLst>
          <pc:docMk/>
          <pc:sldMk cId="4021587686" sldId="2147478488"/>
        </pc:sldMkLst>
      </pc:sldChg>
      <pc:sldChg chg="del">
        <pc:chgData name="Lake, Deborah" userId="b38433ee-a916-49f9-a3e5-90e128712979" providerId="ADAL" clId="{5306D9A6-14BA-47B7-B8E4-D4F627BD53F3}" dt="2025-08-24T00:50:04.481" v="216" actId="47"/>
        <pc:sldMkLst>
          <pc:docMk/>
          <pc:sldMk cId="3050774178" sldId="2147478489"/>
        </pc:sldMkLst>
      </pc:sldChg>
      <pc:sldChg chg="del">
        <pc:chgData name="Lake, Deborah" userId="b38433ee-a916-49f9-a3e5-90e128712979" providerId="ADAL" clId="{5306D9A6-14BA-47B7-B8E4-D4F627BD53F3}" dt="2025-08-24T00:50:04.481" v="216" actId="47"/>
        <pc:sldMkLst>
          <pc:docMk/>
          <pc:sldMk cId="876561591" sldId="2147478490"/>
        </pc:sldMkLst>
      </pc:sldChg>
      <pc:sldChg chg="del">
        <pc:chgData name="Lake, Deborah" userId="b38433ee-a916-49f9-a3e5-90e128712979" providerId="ADAL" clId="{5306D9A6-14BA-47B7-B8E4-D4F627BD53F3}" dt="2025-08-24T00:50:04.481" v="216" actId="47"/>
        <pc:sldMkLst>
          <pc:docMk/>
          <pc:sldMk cId="1291212992" sldId="2147478491"/>
        </pc:sldMkLst>
      </pc:sldChg>
      <pc:sldChg chg="del">
        <pc:chgData name="Lake, Deborah" userId="b38433ee-a916-49f9-a3e5-90e128712979" providerId="ADAL" clId="{5306D9A6-14BA-47B7-B8E4-D4F627BD53F3}" dt="2025-08-24T00:50:04.481" v="216" actId="47"/>
        <pc:sldMkLst>
          <pc:docMk/>
          <pc:sldMk cId="1187900288" sldId="2147478492"/>
        </pc:sldMkLst>
      </pc:sldChg>
      <pc:sldChg chg="del">
        <pc:chgData name="Lake, Deborah" userId="b38433ee-a916-49f9-a3e5-90e128712979" providerId="ADAL" clId="{5306D9A6-14BA-47B7-B8E4-D4F627BD53F3}" dt="2025-08-24T00:50:04.481" v="216" actId="47"/>
        <pc:sldMkLst>
          <pc:docMk/>
          <pc:sldMk cId="2994535316" sldId="2147478493"/>
        </pc:sldMkLst>
      </pc:sldChg>
      <pc:sldChg chg="del">
        <pc:chgData name="Lake, Deborah" userId="b38433ee-a916-49f9-a3e5-90e128712979" providerId="ADAL" clId="{5306D9A6-14BA-47B7-B8E4-D4F627BD53F3}" dt="2025-08-24T00:50:04.481" v="216" actId="47"/>
        <pc:sldMkLst>
          <pc:docMk/>
          <pc:sldMk cId="2064666632" sldId="2147478494"/>
        </pc:sldMkLst>
      </pc:sldChg>
      <pc:sldChg chg="del">
        <pc:chgData name="Lake, Deborah" userId="b38433ee-a916-49f9-a3e5-90e128712979" providerId="ADAL" clId="{5306D9A6-14BA-47B7-B8E4-D4F627BD53F3}" dt="2025-08-24T00:50:04.481" v="216" actId="47"/>
        <pc:sldMkLst>
          <pc:docMk/>
          <pc:sldMk cId="831193458" sldId="2147478495"/>
        </pc:sldMkLst>
      </pc:sldChg>
      <pc:sldChg chg="del">
        <pc:chgData name="Lake, Deborah" userId="b38433ee-a916-49f9-a3e5-90e128712979" providerId="ADAL" clId="{5306D9A6-14BA-47B7-B8E4-D4F627BD53F3}" dt="2025-08-24T00:50:04.481" v="216" actId="47"/>
        <pc:sldMkLst>
          <pc:docMk/>
          <pc:sldMk cId="765394287" sldId="2147478496"/>
        </pc:sldMkLst>
      </pc:sldChg>
      <pc:sldChg chg="del">
        <pc:chgData name="Lake, Deborah" userId="b38433ee-a916-49f9-a3e5-90e128712979" providerId="ADAL" clId="{5306D9A6-14BA-47B7-B8E4-D4F627BD53F3}" dt="2025-08-24T00:50:04.481" v="216" actId="47"/>
        <pc:sldMkLst>
          <pc:docMk/>
          <pc:sldMk cId="2682389360" sldId="2147478497"/>
        </pc:sldMkLst>
      </pc:sldChg>
      <pc:sldChg chg="del">
        <pc:chgData name="Lake, Deborah" userId="b38433ee-a916-49f9-a3e5-90e128712979" providerId="ADAL" clId="{5306D9A6-14BA-47B7-B8E4-D4F627BD53F3}" dt="2025-08-24T00:50:04.481" v="216" actId="47"/>
        <pc:sldMkLst>
          <pc:docMk/>
          <pc:sldMk cId="1099555490" sldId="2147478498"/>
        </pc:sldMkLst>
      </pc:sldChg>
      <pc:sldChg chg="del">
        <pc:chgData name="Lake, Deborah" userId="b38433ee-a916-49f9-a3e5-90e128712979" providerId="ADAL" clId="{5306D9A6-14BA-47B7-B8E4-D4F627BD53F3}" dt="2025-08-24T00:50:04.481" v="216" actId="47"/>
        <pc:sldMkLst>
          <pc:docMk/>
          <pc:sldMk cId="1690346585" sldId="2147478499"/>
        </pc:sldMkLst>
      </pc:sldChg>
      <pc:sldChg chg="new del">
        <pc:chgData name="Lake, Deborah" userId="b38433ee-a916-49f9-a3e5-90e128712979" providerId="ADAL" clId="{5306D9A6-14BA-47B7-B8E4-D4F627BD53F3}" dt="2025-08-28T16:24:18.142" v="219" actId="2696"/>
        <pc:sldMkLst>
          <pc:docMk/>
          <pc:sldMk cId="4290848115" sldId="2147478514"/>
        </pc:sldMkLst>
      </pc:sldChg>
      <pc:sldChg chg="modSp add mod">
        <pc:chgData name="Lake, Deborah" userId="b38433ee-a916-49f9-a3e5-90e128712979" providerId="ADAL" clId="{5306D9A6-14BA-47B7-B8E4-D4F627BD53F3}" dt="2025-08-28T16:24:59.017" v="260" actId="14100"/>
        <pc:sldMkLst>
          <pc:docMk/>
          <pc:sldMk cId="459906809" sldId="2147478515"/>
        </pc:sldMkLst>
        <pc:spChg chg="mod">
          <ac:chgData name="Lake, Deborah" userId="b38433ee-a916-49f9-a3e5-90e128712979" providerId="ADAL" clId="{5306D9A6-14BA-47B7-B8E4-D4F627BD53F3}" dt="2025-08-28T16:24:59.017" v="260" actId="14100"/>
          <ac:spMkLst>
            <pc:docMk/>
            <pc:sldMk cId="459906809" sldId="2147478515"/>
            <ac:spMk id="2" creationId="{C7764777-B16E-3ACC-EC7A-29A31A40AFA9}"/>
          </ac:spMkLst>
        </pc:spChg>
        <pc:spChg chg="mod">
          <ac:chgData name="Lake, Deborah" userId="b38433ee-a916-49f9-a3e5-90e128712979" providerId="ADAL" clId="{5306D9A6-14BA-47B7-B8E4-D4F627BD53F3}" dt="2025-08-28T16:24:52.890" v="259" actId="20577"/>
          <ac:spMkLst>
            <pc:docMk/>
            <pc:sldMk cId="459906809" sldId="2147478515"/>
            <ac:spMk id="3" creationId="{C894D30F-9047-B796-65C0-0C5560716473}"/>
          </ac:spMkLst>
        </pc:spChg>
      </pc:sldChg>
      <pc:sldChg chg="addSp modSp new mod">
        <pc:chgData name="Lake, Deborah" userId="b38433ee-a916-49f9-a3e5-90e128712979" providerId="ADAL" clId="{5306D9A6-14BA-47B7-B8E4-D4F627BD53F3}" dt="2025-08-28T16:45:02.255" v="607" actId="20577"/>
        <pc:sldMkLst>
          <pc:docMk/>
          <pc:sldMk cId="665864840" sldId="2147478516"/>
        </pc:sldMkLst>
        <pc:spChg chg="mod">
          <ac:chgData name="Lake, Deborah" userId="b38433ee-a916-49f9-a3e5-90e128712979" providerId="ADAL" clId="{5306D9A6-14BA-47B7-B8E4-D4F627BD53F3}" dt="2025-08-28T16:31:45.250" v="273" actId="255"/>
          <ac:spMkLst>
            <pc:docMk/>
            <pc:sldMk cId="665864840" sldId="2147478516"/>
            <ac:spMk id="2" creationId="{91846D3A-FF9E-EE37-D8E7-2FD071DBB5A0}"/>
          </ac:spMkLst>
        </pc:spChg>
        <pc:spChg chg="mod">
          <ac:chgData name="Lake, Deborah" userId="b38433ee-a916-49f9-a3e5-90e128712979" providerId="ADAL" clId="{5306D9A6-14BA-47B7-B8E4-D4F627BD53F3}" dt="2025-08-28T16:45:02.255" v="607" actId="20577"/>
          <ac:spMkLst>
            <pc:docMk/>
            <pc:sldMk cId="665864840" sldId="2147478516"/>
            <ac:spMk id="3" creationId="{FDB289D9-CF34-074C-CBB5-1DE1BE9F5CE3}"/>
          </ac:spMkLst>
        </pc:spChg>
        <pc:picChg chg="add mod">
          <ac:chgData name="Lake, Deborah" userId="b38433ee-a916-49f9-a3e5-90e128712979" providerId="ADAL" clId="{5306D9A6-14BA-47B7-B8E4-D4F627BD53F3}" dt="2025-08-28T16:43:03.978" v="475" actId="14100"/>
          <ac:picMkLst>
            <pc:docMk/>
            <pc:sldMk cId="665864840" sldId="2147478516"/>
            <ac:picMk id="5" creationId="{18502A07-FD0E-3FAF-C125-BAA8545A9E0C}"/>
          </ac:picMkLst>
        </pc:picChg>
      </pc:sldChg>
      <pc:sldChg chg="modSp new mod">
        <pc:chgData name="Lake, Deborah" userId="b38433ee-a916-49f9-a3e5-90e128712979" providerId="ADAL" clId="{5306D9A6-14BA-47B7-B8E4-D4F627BD53F3}" dt="2025-09-01T23:52:01.081" v="9635" actId="255"/>
        <pc:sldMkLst>
          <pc:docMk/>
          <pc:sldMk cId="3072234936" sldId="2147478517"/>
        </pc:sldMkLst>
        <pc:spChg chg="mod">
          <ac:chgData name="Lake, Deborah" userId="b38433ee-a916-49f9-a3e5-90e128712979" providerId="ADAL" clId="{5306D9A6-14BA-47B7-B8E4-D4F627BD53F3}" dt="2025-08-28T16:36:11.052" v="390" actId="255"/>
          <ac:spMkLst>
            <pc:docMk/>
            <pc:sldMk cId="3072234936" sldId="2147478517"/>
            <ac:spMk id="2" creationId="{8E06DAB7-A3BC-8D3B-8778-D0385B86C215}"/>
          </ac:spMkLst>
        </pc:spChg>
        <pc:spChg chg="mod">
          <ac:chgData name="Lake, Deborah" userId="b38433ee-a916-49f9-a3e5-90e128712979" providerId="ADAL" clId="{5306D9A6-14BA-47B7-B8E4-D4F627BD53F3}" dt="2025-09-01T23:52:01.081" v="9635" actId="255"/>
          <ac:spMkLst>
            <pc:docMk/>
            <pc:sldMk cId="3072234936" sldId="2147478517"/>
            <ac:spMk id="3" creationId="{C2097F76-201D-B0F0-2E07-4D28B963E0EC}"/>
          </ac:spMkLst>
        </pc:spChg>
      </pc:sldChg>
      <pc:sldChg chg="addSp modSp new mod">
        <pc:chgData name="Lake, Deborah" userId="b38433ee-a916-49f9-a3e5-90e128712979" providerId="ADAL" clId="{5306D9A6-14BA-47B7-B8E4-D4F627BD53F3}" dt="2025-08-28T16:48:19.965" v="689" actId="255"/>
        <pc:sldMkLst>
          <pc:docMk/>
          <pc:sldMk cId="3000581126" sldId="2147478518"/>
        </pc:sldMkLst>
        <pc:spChg chg="mod">
          <ac:chgData name="Lake, Deborah" userId="b38433ee-a916-49f9-a3e5-90e128712979" providerId="ADAL" clId="{5306D9A6-14BA-47B7-B8E4-D4F627BD53F3}" dt="2025-08-28T16:46:04.661" v="622" actId="255"/>
          <ac:spMkLst>
            <pc:docMk/>
            <pc:sldMk cId="3000581126" sldId="2147478518"/>
            <ac:spMk id="2" creationId="{777E3341-9B1E-532A-0200-8B84A9D9DE16}"/>
          </ac:spMkLst>
        </pc:spChg>
        <pc:spChg chg="mod">
          <ac:chgData name="Lake, Deborah" userId="b38433ee-a916-49f9-a3e5-90e128712979" providerId="ADAL" clId="{5306D9A6-14BA-47B7-B8E4-D4F627BD53F3}" dt="2025-08-28T16:48:19.965" v="689" actId="255"/>
          <ac:spMkLst>
            <pc:docMk/>
            <pc:sldMk cId="3000581126" sldId="2147478518"/>
            <ac:spMk id="3" creationId="{4CC66AAA-E3FA-E25C-2A61-2DFF0A017C25}"/>
          </ac:spMkLst>
        </pc:spChg>
        <pc:picChg chg="add mod">
          <ac:chgData name="Lake, Deborah" userId="b38433ee-a916-49f9-a3e5-90e128712979" providerId="ADAL" clId="{5306D9A6-14BA-47B7-B8E4-D4F627BD53F3}" dt="2025-08-28T16:48:12.270" v="688" actId="14100"/>
          <ac:picMkLst>
            <pc:docMk/>
            <pc:sldMk cId="3000581126" sldId="2147478518"/>
            <ac:picMk id="5" creationId="{46D6ED78-F94C-3CE1-1E89-035322013828}"/>
          </ac:picMkLst>
        </pc:picChg>
      </pc:sldChg>
      <pc:sldChg chg="new del">
        <pc:chgData name="Lake, Deborah" userId="b38433ee-a916-49f9-a3e5-90e128712979" providerId="ADAL" clId="{5306D9A6-14BA-47B7-B8E4-D4F627BD53F3}" dt="2025-08-28T16:49:33.363" v="692" actId="2696"/>
        <pc:sldMkLst>
          <pc:docMk/>
          <pc:sldMk cId="726199807" sldId="2147478519"/>
        </pc:sldMkLst>
      </pc:sldChg>
      <pc:sldChg chg="modSp add del mod">
        <pc:chgData name="Lake, Deborah" userId="b38433ee-a916-49f9-a3e5-90e128712979" providerId="ADAL" clId="{5306D9A6-14BA-47B7-B8E4-D4F627BD53F3}" dt="2025-08-28T16:51:09.456" v="699" actId="2696"/>
        <pc:sldMkLst>
          <pc:docMk/>
          <pc:sldMk cId="2726183753" sldId="2147478520"/>
        </pc:sldMkLst>
      </pc:sldChg>
      <pc:sldChg chg="modSp add mod">
        <pc:chgData name="Lake, Deborah" userId="b38433ee-a916-49f9-a3e5-90e128712979" providerId="ADAL" clId="{5306D9A6-14BA-47B7-B8E4-D4F627BD53F3}" dt="2025-08-28T16:52:21.196" v="809" actId="20577"/>
        <pc:sldMkLst>
          <pc:docMk/>
          <pc:sldMk cId="2293789993" sldId="2147478521"/>
        </pc:sldMkLst>
        <pc:spChg chg="mod">
          <ac:chgData name="Lake, Deborah" userId="b38433ee-a916-49f9-a3e5-90e128712979" providerId="ADAL" clId="{5306D9A6-14BA-47B7-B8E4-D4F627BD53F3}" dt="2025-08-28T16:52:21.196" v="809" actId="20577"/>
          <ac:spMkLst>
            <pc:docMk/>
            <pc:sldMk cId="2293789993" sldId="2147478521"/>
            <ac:spMk id="3" creationId="{59E1BDC9-77F1-11BE-E79F-07B008AB745A}"/>
          </ac:spMkLst>
        </pc:spChg>
      </pc:sldChg>
      <pc:sldChg chg="modSp add mod">
        <pc:chgData name="Lake, Deborah" userId="b38433ee-a916-49f9-a3e5-90e128712979" providerId="ADAL" clId="{5306D9A6-14BA-47B7-B8E4-D4F627BD53F3}" dt="2025-08-28T16:51:50.839" v="757" actId="20577"/>
        <pc:sldMkLst>
          <pc:docMk/>
          <pc:sldMk cId="217732400" sldId="2147478522"/>
        </pc:sldMkLst>
        <pc:spChg chg="mod">
          <ac:chgData name="Lake, Deborah" userId="b38433ee-a916-49f9-a3e5-90e128712979" providerId="ADAL" clId="{5306D9A6-14BA-47B7-B8E4-D4F627BD53F3}" dt="2025-08-28T16:51:50.839" v="757" actId="20577"/>
          <ac:spMkLst>
            <pc:docMk/>
            <pc:sldMk cId="217732400" sldId="2147478522"/>
            <ac:spMk id="3" creationId="{3619D782-21B6-9D06-ED69-3A509B7C808D}"/>
          </ac:spMkLst>
        </pc:spChg>
      </pc:sldChg>
      <pc:sldChg chg="addSp delSp modSp new mod">
        <pc:chgData name="Lake, Deborah" userId="b38433ee-a916-49f9-a3e5-90e128712979" providerId="ADAL" clId="{5306D9A6-14BA-47B7-B8E4-D4F627BD53F3}" dt="2025-08-30T22:40:16.637" v="1730" actId="14100"/>
        <pc:sldMkLst>
          <pc:docMk/>
          <pc:sldMk cId="2860436582" sldId="2147478523"/>
        </pc:sldMkLst>
        <pc:spChg chg="mod">
          <ac:chgData name="Lake, Deborah" userId="b38433ee-a916-49f9-a3e5-90e128712979" providerId="ADAL" clId="{5306D9A6-14BA-47B7-B8E4-D4F627BD53F3}" dt="2025-08-30T22:37:47.309" v="1710" actId="255"/>
          <ac:spMkLst>
            <pc:docMk/>
            <pc:sldMk cId="2860436582" sldId="2147478523"/>
            <ac:spMk id="2" creationId="{1CF20D30-C527-3AB8-F380-53ECAF4030EA}"/>
          </ac:spMkLst>
        </pc:spChg>
        <pc:spChg chg="add mod">
          <ac:chgData name="Lake, Deborah" userId="b38433ee-a916-49f9-a3e5-90e128712979" providerId="ADAL" clId="{5306D9A6-14BA-47B7-B8E4-D4F627BD53F3}" dt="2025-08-30T22:40:03.979" v="1727" actId="255"/>
          <ac:spMkLst>
            <pc:docMk/>
            <pc:sldMk cId="2860436582" sldId="2147478523"/>
            <ac:spMk id="7" creationId="{71FE4CDB-4379-7D2F-1B44-1A5F1A79A674}"/>
          </ac:spMkLst>
        </pc:spChg>
        <pc:picChg chg="add mod">
          <ac:chgData name="Lake, Deborah" userId="b38433ee-a916-49f9-a3e5-90e128712979" providerId="ADAL" clId="{5306D9A6-14BA-47B7-B8E4-D4F627BD53F3}" dt="2025-08-30T22:40:16.637" v="1730" actId="14100"/>
          <ac:picMkLst>
            <pc:docMk/>
            <pc:sldMk cId="2860436582" sldId="2147478523"/>
            <ac:picMk id="8" creationId="{060714A9-A474-AE81-7EEA-3D78676F0914}"/>
          </ac:picMkLst>
        </pc:picChg>
      </pc:sldChg>
      <pc:sldChg chg="addSp delSp modSp new mod">
        <pc:chgData name="Lake, Deborah" userId="b38433ee-a916-49f9-a3e5-90e128712979" providerId="ADAL" clId="{5306D9A6-14BA-47B7-B8E4-D4F627BD53F3}" dt="2025-08-30T23:03:18.464" v="2015" actId="14100"/>
        <pc:sldMkLst>
          <pc:docMk/>
          <pc:sldMk cId="3616673911" sldId="2147478524"/>
        </pc:sldMkLst>
        <pc:spChg chg="mod">
          <ac:chgData name="Lake, Deborah" userId="b38433ee-a916-49f9-a3e5-90e128712979" providerId="ADAL" clId="{5306D9A6-14BA-47B7-B8E4-D4F627BD53F3}" dt="2025-08-30T22:41:18.133" v="1752" actId="255"/>
          <ac:spMkLst>
            <pc:docMk/>
            <pc:sldMk cId="3616673911" sldId="2147478524"/>
            <ac:spMk id="2" creationId="{5653C856-0D30-D48C-5E0C-7C01EC4D6455}"/>
          </ac:spMkLst>
        </pc:spChg>
        <pc:spChg chg="mod">
          <ac:chgData name="Lake, Deborah" userId="b38433ee-a916-49f9-a3e5-90e128712979" providerId="ADAL" clId="{5306D9A6-14BA-47B7-B8E4-D4F627BD53F3}" dt="2025-08-30T22:58:24.060" v="1975" actId="20577"/>
          <ac:spMkLst>
            <pc:docMk/>
            <pc:sldMk cId="3616673911" sldId="2147478524"/>
            <ac:spMk id="3" creationId="{34C3C45C-3A20-2E94-5EF4-13E54EACBB16}"/>
          </ac:spMkLst>
        </pc:spChg>
        <pc:picChg chg="add mod">
          <ac:chgData name="Lake, Deborah" userId="b38433ee-a916-49f9-a3e5-90e128712979" providerId="ADAL" clId="{5306D9A6-14BA-47B7-B8E4-D4F627BD53F3}" dt="2025-08-30T23:03:18.464" v="2015" actId="14100"/>
          <ac:picMkLst>
            <pc:docMk/>
            <pc:sldMk cId="3616673911" sldId="2147478524"/>
            <ac:picMk id="7" creationId="{75AF8605-38EA-6469-C0BC-41C2E8487B49}"/>
          </ac:picMkLst>
        </pc:picChg>
      </pc:sldChg>
      <pc:sldChg chg="modSp new mod">
        <pc:chgData name="Lake, Deborah" userId="b38433ee-a916-49f9-a3e5-90e128712979" providerId="ADAL" clId="{5306D9A6-14BA-47B7-B8E4-D4F627BD53F3}" dt="2025-08-31T14:42:57.741" v="5194" actId="20577"/>
        <pc:sldMkLst>
          <pc:docMk/>
          <pc:sldMk cId="90857494" sldId="2147478525"/>
        </pc:sldMkLst>
        <pc:spChg chg="mod">
          <ac:chgData name="Lake, Deborah" userId="b38433ee-a916-49f9-a3e5-90e128712979" providerId="ADAL" clId="{5306D9A6-14BA-47B7-B8E4-D4F627BD53F3}" dt="2025-08-30T23:11:20.105" v="2022" actId="255"/>
          <ac:spMkLst>
            <pc:docMk/>
            <pc:sldMk cId="90857494" sldId="2147478525"/>
            <ac:spMk id="2" creationId="{E40D3BC1-AB38-11EE-39D5-D90DDE2341F6}"/>
          </ac:spMkLst>
        </pc:spChg>
        <pc:spChg chg="mod">
          <ac:chgData name="Lake, Deborah" userId="b38433ee-a916-49f9-a3e5-90e128712979" providerId="ADAL" clId="{5306D9A6-14BA-47B7-B8E4-D4F627BD53F3}" dt="2025-08-31T14:42:57.741" v="5194" actId="20577"/>
          <ac:spMkLst>
            <pc:docMk/>
            <pc:sldMk cId="90857494" sldId="2147478525"/>
            <ac:spMk id="3" creationId="{AC9F2012-4C2B-FE82-4C59-29107BD0F952}"/>
          </ac:spMkLst>
        </pc:spChg>
      </pc:sldChg>
      <pc:sldChg chg="modSp new mod">
        <pc:chgData name="Lake, Deborah" userId="b38433ee-a916-49f9-a3e5-90e128712979" providerId="ADAL" clId="{5306D9A6-14BA-47B7-B8E4-D4F627BD53F3}" dt="2025-08-30T23:38:45.443" v="2896" actId="20577"/>
        <pc:sldMkLst>
          <pc:docMk/>
          <pc:sldMk cId="1275988560" sldId="2147478526"/>
        </pc:sldMkLst>
        <pc:spChg chg="mod">
          <ac:chgData name="Lake, Deborah" userId="b38433ee-a916-49f9-a3e5-90e128712979" providerId="ADAL" clId="{5306D9A6-14BA-47B7-B8E4-D4F627BD53F3}" dt="2025-08-30T23:34:09.502" v="2465" actId="255"/>
          <ac:spMkLst>
            <pc:docMk/>
            <pc:sldMk cId="1275988560" sldId="2147478526"/>
            <ac:spMk id="2" creationId="{F6CB11A5-9BF0-045A-CE46-AE020A02BCA1}"/>
          </ac:spMkLst>
        </pc:spChg>
        <pc:spChg chg="mod">
          <ac:chgData name="Lake, Deborah" userId="b38433ee-a916-49f9-a3e5-90e128712979" providerId="ADAL" clId="{5306D9A6-14BA-47B7-B8E4-D4F627BD53F3}" dt="2025-08-30T23:38:45.443" v="2896" actId="20577"/>
          <ac:spMkLst>
            <pc:docMk/>
            <pc:sldMk cId="1275988560" sldId="2147478526"/>
            <ac:spMk id="3" creationId="{586B9E5A-6D8F-2506-B7F2-D607D2FEF4C3}"/>
          </ac:spMkLst>
        </pc:spChg>
      </pc:sldChg>
      <pc:sldChg chg="modSp new del mod">
        <pc:chgData name="Lake, Deborah" userId="b38433ee-a916-49f9-a3e5-90e128712979" providerId="ADAL" clId="{5306D9A6-14BA-47B7-B8E4-D4F627BD53F3}" dt="2025-09-01T22:55:09.704" v="7329" actId="2696"/>
        <pc:sldMkLst>
          <pc:docMk/>
          <pc:sldMk cId="3636014442" sldId="2147478527"/>
        </pc:sldMkLst>
      </pc:sldChg>
      <pc:sldChg chg="modSp new del mod">
        <pc:chgData name="Lake, Deborah" userId="b38433ee-a916-49f9-a3e5-90e128712979" providerId="ADAL" clId="{5306D9A6-14BA-47B7-B8E4-D4F627BD53F3}" dt="2025-09-01T22:55:15.222" v="7330" actId="2696"/>
        <pc:sldMkLst>
          <pc:docMk/>
          <pc:sldMk cId="3914590515" sldId="2147478528"/>
        </pc:sldMkLst>
      </pc:sldChg>
      <pc:sldChg chg="addSp modSp new del mod">
        <pc:chgData name="Lake, Deborah" userId="b38433ee-a916-49f9-a3e5-90e128712979" providerId="ADAL" clId="{5306D9A6-14BA-47B7-B8E4-D4F627BD53F3}" dt="2025-09-01T22:55:44.300" v="7331" actId="2696"/>
        <pc:sldMkLst>
          <pc:docMk/>
          <pc:sldMk cId="3134753250" sldId="2147478529"/>
        </pc:sldMkLst>
      </pc:sldChg>
      <pc:sldChg chg="modSp new del mod">
        <pc:chgData name="Lake, Deborah" userId="b38433ee-a916-49f9-a3e5-90e128712979" providerId="ADAL" clId="{5306D9A6-14BA-47B7-B8E4-D4F627BD53F3}" dt="2025-09-01T22:55:59.289" v="7333" actId="2696"/>
        <pc:sldMkLst>
          <pc:docMk/>
          <pc:sldMk cId="977223150" sldId="2147478530"/>
        </pc:sldMkLst>
      </pc:sldChg>
      <pc:sldChg chg="modSp new del mod">
        <pc:chgData name="Lake, Deborah" userId="b38433ee-a916-49f9-a3e5-90e128712979" providerId="ADAL" clId="{5306D9A6-14BA-47B7-B8E4-D4F627BD53F3}" dt="2025-09-01T22:55:51.397" v="7332" actId="2696"/>
        <pc:sldMkLst>
          <pc:docMk/>
          <pc:sldMk cId="3108897141" sldId="2147478531"/>
        </pc:sldMkLst>
      </pc:sldChg>
      <pc:sldChg chg="modSp new mod">
        <pc:chgData name="Lake, Deborah" userId="b38433ee-a916-49f9-a3e5-90e128712979" providerId="ADAL" clId="{5306D9A6-14BA-47B7-B8E4-D4F627BD53F3}" dt="2025-08-31T14:41:22.047" v="5095" actId="20577"/>
        <pc:sldMkLst>
          <pc:docMk/>
          <pc:sldMk cId="3339747822" sldId="2147478532"/>
        </pc:sldMkLst>
        <pc:spChg chg="mod">
          <ac:chgData name="Lake, Deborah" userId="b38433ee-a916-49f9-a3e5-90e128712979" providerId="ADAL" clId="{5306D9A6-14BA-47B7-B8E4-D4F627BD53F3}" dt="2025-08-31T14:35:19.651" v="4766" actId="255"/>
          <ac:spMkLst>
            <pc:docMk/>
            <pc:sldMk cId="3339747822" sldId="2147478532"/>
            <ac:spMk id="2" creationId="{C6146983-7365-EDD3-E163-344B17563561}"/>
          </ac:spMkLst>
        </pc:spChg>
        <pc:spChg chg="mod">
          <ac:chgData name="Lake, Deborah" userId="b38433ee-a916-49f9-a3e5-90e128712979" providerId="ADAL" clId="{5306D9A6-14BA-47B7-B8E4-D4F627BD53F3}" dt="2025-08-31T14:41:22.047" v="5095" actId="20577"/>
          <ac:spMkLst>
            <pc:docMk/>
            <pc:sldMk cId="3339747822" sldId="2147478532"/>
            <ac:spMk id="3" creationId="{02E3BFB0-8E4F-CE60-772D-8A1BA03ECA63}"/>
          </ac:spMkLst>
        </pc:spChg>
      </pc:sldChg>
      <pc:sldChg chg="modSp new del mod">
        <pc:chgData name="Lake, Deborah" userId="b38433ee-a916-49f9-a3e5-90e128712979" providerId="ADAL" clId="{5306D9A6-14BA-47B7-B8E4-D4F627BD53F3}" dt="2025-09-01T22:34:12.976" v="6912" actId="2696"/>
        <pc:sldMkLst>
          <pc:docMk/>
          <pc:sldMk cId="3177185230" sldId="2147478533"/>
        </pc:sldMkLst>
        <pc:spChg chg="mod">
          <ac:chgData name="Lake, Deborah" userId="b38433ee-a916-49f9-a3e5-90e128712979" providerId="ADAL" clId="{5306D9A6-14BA-47B7-B8E4-D4F627BD53F3}" dt="2025-08-31T14:44:29.964" v="5287" actId="255"/>
          <ac:spMkLst>
            <pc:docMk/>
            <pc:sldMk cId="3177185230" sldId="2147478533"/>
            <ac:spMk id="2" creationId="{A53F7D8A-02DA-73CC-9AA1-B60A406A1CD2}"/>
          </ac:spMkLst>
        </pc:spChg>
        <pc:spChg chg="mod">
          <ac:chgData name="Lake, Deborah" userId="b38433ee-a916-49f9-a3e5-90e128712979" providerId="ADAL" clId="{5306D9A6-14BA-47B7-B8E4-D4F627BD53F3}" dt="2025-09-01T16:25:35.720" v="6139" actId="20577"/>
          <ac:spMkLst>
            <pc:docMk/>
            <pc:sldMk cId="3177185230" sldId="2147478533"/>
            <ac:spMk id="3" creationId="{C1DB588C-E301-86DD-79A0-254B2BC09FF4}"/>
          </ac:spMkLst>
        </pc:spChg>
      </pc:sldChg>
      <pc:sldChg chg="modSp new mod">
        <pc:chgData name="Lake, Deborah" userId="b38433ee-a916-49f9-a3e5-90e128712979" providerId="ADAL" clId="{5306D9A6-14BA-47B7-B8E4-D4F627BD53F3}" dt="2025-09-01T22:59:00.338" v="7467" actId="20577"/>
        <pc:sldMkLst>
          <pc:docMk/>
          <pc:sldMk cId="925287933" sldId="2147478534"/>
        </pc:sldMkLst>
        <pc:spChg chg="mod">
          <ac:chgData name="Lake, Deborah" userId="b38433ee-a916-49f9-a3e5-90e128712979" providerId="ADAL" clId="{5306D9A6-14BA-47B7-B8E4-D4F627BD53F3}" dt="2025-09-01T22:34:38.935" v="6934" actId="255"/>
          <ac:spMkLst>
            <pc:docMk/>
            <pc:sldMk cId="925287933" sldId="2147478534"/>
            <ac:spMk id="2" creationId="{76802735-E75D-C369-0303-A20EBD1A7FEF}"/>
          </ac:spMkLst>
        </pc:spChg>
        <pc:spChg chg="mod">
          <ac:chgData name="Lake, Deborah" userId="b38433ee-a916-49f9-a3e5-90e128712979" providerId="ADAL" clId="{5306D9A6-14BA-47B7-B8E4-D4F627BD53F3}" dt="2025-09-01T22:59:00.338" v="7467" actId="20577"/>
          <ac:spMkLst>
            <pc:docMk/>
            <pc:sldMk cId="925287933" sldId="2147478534"/>
            <ac:spMk id="3" creationId="{FCAA0EA1-B876-9918-DE2B-C8E67CDC2BF1}"/>
          </ac:spMkLst>
        </pc:spChg>
      </pc:sldChg>
      <pc:sldChg chg="addSp delSp modSp new mod">
        <pc:chgData name="Lake, Deborah" userId="b38433ee-a916-49f9-a3e5-90e128712979" providerId="ADAL" clId="{5306D9A6-14BA-47B7-B8E4-D4F627BD53F3}" dt="2025-09-01T22:51:53.377" v="7326" actId="14100"/>
        <pc:sldMkLst>
          <pc:docMk/>
          <pc:sldMk cId="650549520" sldId="2147478535"/>
        </pc:sldMkLst>
        <pc:spChg chg="mod">
          <ac:chgData name="Lake, Deborah" userId="b38433ee-a916-49f9-a3e5-90e128712979" providerId="ADAL" clId="{5306D9A6-14BA-47B7-B8E4-D4F627BD53F3}" dt="2025-09-01T22:46:17.328" v="7316" actId="255"/>
          <ac:spMkLst>
            <pc:docMk/>
            <pc:sldMk cId="650549520" sldId="2147478535"/>
            <ac:spMk id="2" creationId="{A44ED65C-DC96-2C09-F452-70AE598F3507}"/>
          </ac:spMkLst>
        </pc:spChg>
        <pc:spChg chg="del">
          <ac:chgData name="Lake, Deborah" userId="b38433ee-a916-49f9-a3e5-90e128712979" providerId="ADAL" clId="{5306D9A6-14BA-47B7-B8E4-D4F627BD53F3}" dt="2025-09-01T22:50:29.438" v="7317" actId="22"/>
          <ac:spMkLst>
            <pc:docMk/>
            <pc:sldMk cId="650549520" sldId="2147478535"/>
            <ac:spMk id="3" creationId="{F3921C0D-C69D-923B-B51B-8A0C8EBC16C4}"/>
          </ac:spMkLst>
        </pc:spChg>
        <pc:picChg chg="add mod ord">
          <ac:chgData name="Lake, Deborah" userId="b38433ee-a916-49f9-a3e5-90e128712979" providerId="ADAL" clId="{5306D9A6-14BA-47B7-B8E4-D4F627BD53F3}" dt="2025-09-01T22:50:55.758" v="7323" actId="14100"/>
          <ac:picMkLst>
            <pc:docMk/>
            <pc:sldMk cId="650549520" sldId="2147478535"/>
            <ac:picMk id="5" creationId="{85E292E0-9D95-F6FF-EB3A-9B4DEDF30321}"/>
          </ac:picMkLst>
        </pc:picChg>
        <pc:picChg chg="add mod">
          <ac:chgData name="Lake, Deborah" userId="b38433ee-a916-49f9-a3e5-90e128712979" providerId="ADAL" clId="{5306D9A6-14BA-47B7-B8E4-D4F627BD53F3}" dt="2025-09-01T22:51:53.377" v="7326" actId="14100"/>
          <ac:picMkLst>
            <pc:docMk/>
            <pc:sldMk cId="650549520" sldId="2147478535"/>
            <ac:picMk id="7" creationId="{E12D05E4-9F8A-E0BA-1993-87977629BE6D}"/>
          </ac:picMkLst>
        </pc:picChg>
      </pc:sldChg>
      <pc:sldChg chg="new del">
        <pc:chgData name="Lake, Deborah" userId="b38433ee-a916-49f9-a3e5-90e128712979" providerId="ADAL" clId="{5306D9A6-14BA-47B7-B8E4-D4F627BD53F3}" dt="2025-09-01T22:54:55.005" v="7328" actId="2696"/>
        <pc:sldMkLst>
          <pc:docMk/>
          <pc:sldMk cId="3914556074" sldId="2147478536"/>
        </pc:sldMkLst>
      </pc:sldChg>
      <pc:sldChg chg="addSp modSp new mod">
        <pc:chgData name="Lake, Deborah" userId="b38433ee-a916-49f9-a3e5-90e128712979" providerId="ADAL" clId="{5306D9A6-14BA-47B7-B8E4-D4F627BD53F3}" dt="2025-08-30T22:13:49.506" v="1088" actId="20577"/>
        <pc:sldMkLst>
          <pc:docMk/>
          <pc:sldMk cId="1427408579" sldId="2147478537"/>
        </pc:sldMkLst>
        <pc:spChg chg="mod">
          <ac:chgData name="Lake, Deborah" userId="b38433ee-a916-49f9-a3e5-90e128712979" providerId="ADAL" clId="{5306D9A6-14BA-47B7-B8E4-D4F627BD53F3}" dt="2025-08-30T16:46:04.911" v="869" actId="14100"/>
          <ac:spMkLst>
            <pc:docMk/>
            <pc:sldMk cId="1427408579" sldId="2147478537"/>
            <ac:spMk id="2" creationId="{01E374D4-118A-7002-5262-C8877A06E832}"/>
          </ac:spMkLst>
        </pc:spChg>
        <pc:spChg chg="mod">
          <ac:chgData name="Lake, Deborah" userId="b38433ee-a916-49f9-a3e5-90e128712979" providerId="ADAL" clId="{5306D9A6-14BA-47B7-B8E4-D4F627BD53F3}" dt="2025-08-30T22:13:49.506" v="1088" actId="20577"/>
          <ac:spMkLst>
            <pc:docMk/>
            <pc:sldMk cId="1427408579" sldId="2147478537"/>
            <ac:spMk id="3" creationId="{E24DBD62-5DE3-A2B3-54C4-4C7008BD0AAC}"/>
          </ac:spMkLst>
        </pc:spChg>
        <pc:picChg chg="add mod">
          <ac:chgData name="Lake, Deborah" userId="b38433ee-a916-49f9-a3e5-90e128712979" providerId="ADAL" clId="{5306D9A6-14BA-47B7-B8E4-D4F627BD53F3}" dt="2025-08-30T22:04:03.256" v="944" actId="14100"/>
          <ac:picMkLst>
            <pc:docMk/>
            <pc:sldMk cId="1427408579" sldId="2147478537"/>
            <ac:picMk id="5" creationId="{9116B58F-FAB8-8155-99C5-913E5F539543}"/>
          </ac:picMkLst>
        </pc:picChg>
      </pc:sldChg>
      <pc:sldChg chg="addSp delSp modSp new mod">
        <pc:chgData name="Lake, Deborah" userId="b38433ee-a916-49f9-a3e5-90e128712979" providerId="ADAL" clId="{5306D9A6-14BA-47B7-B8E4-D4F627BD53F3}" dt="2025-08-30T22:20:32.415" v="1118" actId="6549"/>
        <pc:sldMkLst>
          <pc:docMk/>
          <pc:sldMk cId="898118925" sldId="2147478538"/>
        </pc:sldMkLst>
        <pc:spChg chg="mod">
          <ac:chgData name="Lake, Deborah" userId="b38433ee-a916-49f9-a3e5-90e128712979" providerId="ADAL" clId="{5306D9A6-14BA-47B7-B8E4-D4F627BD53F3}" dt="2025-08-30T22:04:42.317" v="974" actId="14100"/>
          <ac:spMkLst>
            <pc:docMk/>
            <pc:sldMk cId="898118925" sldId="2147478538"/>
            <ac:spMk id="2" creationId="{E9892389-C623-F1F8-AFD6-85C768A490C9}"/>
          </ac:spMkLst>
        </pc:spChg>
        <pc:spChg chg="mod">
          <ac:chgData name="Lake, Deborah" userId="b38433ee-a916-49f9-a3e5-90e128712979" providerId="ADAL" clId="{5306D9A6-14BA-47B7-B8E4-D4F627BD53F3}" dt="2025-08-30T22:20:32.415" v="1118" actId="6549"/>
          <ac:spMkLst>
            <pc:docMk/>
            <pc:sldMk cId="898118925" sldId="2147478538"/>
            <ac:spMk id="3" creationId="{2DF93699-DC09-8AF6-315D-DB3B08673ACE}"/>
          </ac:spMkLst>
        </pc:spChg>
        <pc:spChg chg="add mod">
          <ac:chgData name="Lake, Deborah" userId="b38433ee-a916-49f9-a3e5-90e128712979" providerId="ADAL" clId="{5306D9A6-14BA-47B7-B8E4-D4F627BD53F3}" dt="2025-08-30T22:09:18.239" v="1011" actId="14100"/>
          <ac:spMkLst>
            <pc:docMk/>
            <pc:sldMk cId="898118925" sldId="2147478538"/>
            <ac:spMk id="5" creationId="{6E47F98B-CB9D-8BD3-A5D1-D9E8B3C51074}"/>
          </ac:spMkLst>
        </pc:spChg>
        <pc:spChg chg="add mod">
          <ac:chgData name="Lake, Deborah" userId="b38433ee-a916-49f9-a3e5-90e128712979" providerId="ADAL" clId="{5306D9A6-14BA-47B7-B8E4-D4F627BD53F3}" dt="2025-08-30T22:19:45.486" v="1114" actId="14100"/>
          <ac:spMkLst>
            <pc:docMk/>
            <pc:sldMk cId="898118925" sldId="2147478538"/>
            <ac:spMk id="8" creationId="{A6B82D40-02FC-5D68-8740-D9BEA21A7615}"/>
          </ac:spMkLst>
        </pc:spChg>
      </pc:sldChg>
      <pc:sldChg chg="addSp modSp new mod">
        <pc:chgData name="Lake, Deborah" userId="b38433ee-a916-49f9-a3e5-90e128712979" providerId="ADAL" clId="{5306D9A6-14BA-47B7-B8E4-D4F627BD53F3}" dt="2025-08-30T22:12:59.033" v="1077" actId="20577"/>
        <pc:sldMkLst>
          <pc:docMk/>
          <pc:sldMk cId="2341898267" sldId="2147478539"/>
        </pc:sldMkLst>
        <pc:spChg chg="mod">
          <ac:chgData name="Lake, Deborah" userId="b38433ee-a916-49f9-a3e5-90e128712979" providerId="ADAL" clId="{5306D9A6-14BA-47B7-B8E4-D4F627BD53F3}" dt="2025-08-30T22:09:59.526" v="1042" actId="255"/>
          <ac:spMkLst>
            <pc:docMk/>
            <pc:sldMk cId="2341898267" sldId="2147478539"/>
            <ac:spMk id="2" creationId="{E7288B4C-C82E-9010-F994-5A0FE449DD06}"/>
          </ac:spMkLst>
        </pc:spChg>
        <pc:spChg chg="mod">
          <ac:chgData name="Lake, Deborah" userId="b38433ee-a916-49f9-a3e5-90e128712979" providerId="ADAL" clId="{5306D9A6-14BA-47B7-B8E4-D4F627BD53F3}" dt="2025-08-30T22:12:59.033" v="1077" actId="20577"/>
          <ac:spMkLst>
            <pc:docMk/>
            <pc:sldMk cId="2341898267" sldId="2147478539"/>
            <ac:spMk id="3" creationId="{A444F6B4-31A2-814B-1198-B4EE4BAD1137}"/>
          </ac:spMkLst>
        </pc:spChg>
        <pc:picChg chg="add mod">
          <ac:chgData name="Lake, Deborah" userId="b38433ee-a916-49f9-a3e5-90e128712979" providerId="ADAL" clId="{5306D9A6-14BA-47B7-B8E4-D4F627BD53F3}" dt="2025-08-30T22:12:36.811" v="1076" actId="1076"/>
          <ac:picMkLst>
            <pc:docMk/>
            <pc:sldMk cId="2341898267" sldId="2147478539"/>
            <ac:picMk id="5" creationId="{DB840536-5885-08B8-A87C-A3AE9E81C2F0}"/>
          </ac:picMkLst>
        </pc:picChg>
      </pc:sldChg>
      <pc:sldChg chg="addSp modSp new mod">
        <pc:chgData name="Lake, Deborah" userId="b38433ee-a916-49f9-a3e5-90e128712979" providerId="ADAL" clId="{5306D9A6-14BA-47B7-B8E4-D4F627BD53F3}" dt="2025-08-30T22:29:25.390" v="1573" actId="14100"/>
        <pc:sldMkLst>
          <pc:docMk/>
          <pc:sldMk cId="3573485880" sldId="2147478540"/>
        </pc:sldMkLst>
        <pc:spChg chg="mod">
          <ac:chgData name="Lake, Deborah" userId="b38433ee-a916-49f9-a3e5-90e128712979" providerId="ADAL" clId="{5306D9A6-14BA-47B7-B8E4-D4F627BD53F3}" dt="2025-08-30T22:21:25.170" v="1155" actId="255"/>
          <ac:spMkLst>
            <pc:docMk/>
            <pc:sldMk cId="3573485880" sldId="2147478540"/>
            <ac:spMk id="2" creationId="{FF2B19AB-249C-65F5-FE78-9003B3CACECC}"/>
          </ac:spMkLst>
        </pc:spChg>
        <pc:spChg chg="mod">
          <ac:chgData name="Lake, Deborah" userId="b38433ee-a916-49f9-a3e5-90e128712979" providerId="ADAL" clId="{5306D9A6-14BA-47B7-B8E4-D4F627BD53F3}" dt="2025-08-30T22:27:57.751" v="1568" actId="5793"/>
          <ac:spMkLst>
            <pc:docMk/>
            <pc:sldMk cId="3573485880" sldId="2147478540"/>
            <ac:spMk id="3" creationId="{3686FC99-BB26-5159-7F98-C6AEB31C45BA}"/>
          </ac:spMkLst>
        </pc:spChg>
        <pc:picChg chg="add mod">
          <ac:chgData name="Lake, Deborah" userId="b38433ee-a916-49f9-a3e5-90e128712979" providerId="ADAL" clId="{5306D9A6-14BA-47B7-B8E4-D4F627BD53F3}" dt="2025-08-30T22:29:25.390" v="1573" actId="14100"/>
          <ac:picMkLst>
            <pc:docMk/>
            <pc:sldMk cId="3573485880" sldId="2147478540"/>
            <ac:picMk id="5" creationId="{DB85B873-A78D-7ACF-EF50-4572F85BAA6A}"/>
          </ac:picMkLst>
        </pc:picChg>
      </pc:sldChg>
      <pc:sldChg chg="modSp new mod">
        <pc:chgData name="Lake, Deborah" userId="b38433ee-a916-49f9-a3e5-90e128712979" providerId="ADAL" clId="{5306D9A6-14BA-47B7-B8E4-D4F627BD53F3}" dt="2025-08-31T14:43:48.289" v="5265" actId="20577"/>
        <pc:sldMkLst>
          <pc:docMk/>
          <pc:sldMk cId="654857329" sldId="2147478541"/>
        </pc:sldMkLst>
        <pc:spChg chg="mod">
          <ac:chgData name="Lake, Deborah" userId="b38433ee-a916-49f9-a3e5-90e128712979" providerId="ADAL" clId="{5306D9A6-14BA-47B7-B8E4-D4F627BD53F3}" dt="2025-08-31T14:24:28.257" v="4185" actId="255"/>
          <ac:spMkLst>
            <pc:docMk/>
            <pc:sldMk cId="654857329" sldId="2147478541"/>
            <ac:spMk id="2" creationId="{84775F1F-1258-C7E6-53C8-12D8E4C8346C}"/>
          </ac:spMkLst>
        </pc:spChg>
        <pc:spChg chg="mod">
          <ac:chgData name="Lake, Deborah" userId="b38433ee-a916-49f9-a3e5-90e128712979" providerId="ADAL" clId="{5306D9A6-14BA-47B7-B8E4-D4F627BD53F3}" dt="2025-08-31T14:43:48.289" v="5265" actId="20577"/>
          <ac:spMkLst>
            <pc:docMk/>
            <pc:sldMk cId="654857329" sldId="2147478541"/>
            <ac:spMk id="3" creationId="{796A0E45-038E-BE27-4EB8-F0E36305D0FB}"/>
          </ac:spMkLst>
        </pc:spChg>
      </pc:sldChg>
      <pc:sldChg chg="modSp new mod">
        <pc:chgData name="Lake, Deborah" userId="b38433ee-a916-49f9-a3e5-90e128712979" providerId="ADAL" clId="{5306D9A6-14BA-47B7-B8E4-D4F627BD53F3}" dt="2025-09-01T22:34:04.756" v="6911" actId="15"/>
        <pc:sldMkLst>
          <pc:docMk/>
          <pc:sldMk cId="346092151" sldId="2147478542"/>
        </pc:sldMkLst>
        <pc:spChg chg="mod">
          <ac:chgData name="Lake, Deborah" userId="b38433ee-a916-49f9-a3e5-90e128712979" providerId="ADAL" clId="{5306D9A6-14BA-47B7-B8E4-D4F627BD53F3}" dt="2025-09-01T16:22:59.999" v="5943" actId="255"/>
          <ac:spMkLst>
            <pc:docMk/>
            <pc:sldMk cId="346092151" sldId="2147478542"/>
            <ac:spMk id="2" creationId="{644AC845-295C-AFC7-CAF7-C1D55470253D}"/>
          </ac:spMkLst>
        </pc:spChg>
        <pc:spChg chg="mod">
          <ac:chgData name="Lake, Deborah" userId="b38433ee-a916-49f9-a3e5-90e128712979" providerId="ADAL" clId="{5306D9A6-14BA-47B7-B8E4-D4F627BD53F3}" dt="2025-09-01T22:34:04.756" v="6911" actId="15"/>
          <ac:spMkLst>
            <pc:docMk/>
            <pc:sldMk cId="346092151" sldId="2147478542"/>
            <ac:spMk id="3" creationId="{E3E0D4BC-4684-FC07-EB97-4A0D9501019E}"/>
          </ac:spMkLst>
        </pc:spChg>
      </pc:sldChg>
      <pc:sldChg chg="modSp add del mod">
        <pc:chgData name="Lake, Deborah" userId="b38433ee-a916-49f9-a3e5-90e128712979" providerId="ADAL" clId="{5306D9A6-14BA-47B7-B8E4-D4F627BD53F3}" dt="2025-09-01T23:30:47.123" v="9573" actId="2696"/>
        <pc:sldMkLst>
          <pc:docMk/>
          <pc:sldMk cId="1318824466" sldId="2147478543"/>
        </pc:sldMkLst>
        <pc:spChg chg="mod">
          <ac:chgData name="Lake, Deborah" userId="b38433ee-a916-49f9-a3e5-90e128712979" providerId="ADAL" clId="{5306D9A6-14BA-47B7-B8E4-D4F627BD53F3}" dt="2025-09-01T23:04:45.275" v="7517"/>
          <ac:spMkLst>
            <pc:docMk/>
            <pc:sldMk cId="1318824466" sldId="2147478543"/>
            <ac:spMk id="3" creationId="{439E56E2-7080-A4D9-9824-04077EDD6BB6}"/>
          </ac:spMkLst>
        </pc:spChg>
      </pc:sldChg>
      <pc:sldChg chg="modSp add del mod">
        <pc:chgData name="Lake, Deborah" userId="b38433ee-a916-49f9-a3e5-90e128712979" providerId="ADAL" clId="{5306D9A6-14BA-47B7-B8E4-D4F627BD53F3}" dt="2025-09-01T23:30:53.739" v="9574" actId="2696"/>
        <pc:sldMkLst>
          <pc:docMk/>
          <pc:sldMk cId="3231531147" sldId="2147478544"/>
        </pc:sldMkLst>
        <pc:spChg chg="mod">
          <ac:chgData name="Lake, Deborah" userId="b38433ee-a916-49f9-a3e5-90e128712979" providerId="ADAL" clId="{5306D9A6-14BA-47B7-B8E4-D4F627BD53F3}" dt="2025-09-01T23:04:18.113" v="7515" actId="20577"/>
          <ac:spMkLst>
            <pc:docMk/>
            <pc:sldMk cId="3231531147" sldId="2147478544"/>
            <ac:spMk id="3" creationId="{97D8D956-3E20-94BA-555A-0E227E76E8CC}"/>
          </ac:spMkLst>
        </pc:spChg>
      </pc:sldChg>
      <pc:sldChg chg="add del">
        <pc:chgData name="Lake, Deborah" userId="b38433ee-a916-49f9-a3e5-90e128712979" providerId="ADAL" clId="{5306D9A6-14BA-47B7-B8E4-D4F627BD53F3}" dt="2025-09-01T23:00:50.227" v="7471" actId="2696"/>
        <pc:sldMkLst>
          <pc:docMk/>
          <pc:sldMk cId="614399790" sldId="2147478545"/>
        </pc:sldMkLst>
      </pc:sldChg>
      <pc:sldChg chg="modSp add mod">
        <pc:chgData name="Lake, Deborah" userId="b38433ee-a916-49f9-a3e5-90e128712979" providerId="ADAL" clId="{5306D9A6-14BA-47B7-B8E4-D4F627BD53F3}" dt="2025-09-01T23:22:54.067" v="8898" actId="20577"/>
        <pc:sldMkLst>
          <pc:docMk/>
          <pc:sldMk cId="3098882011" sldId="2147478546"/>
        </pc:sldMkLst>
        <pc:spChg chg="mod">
          <ac:chgData name="Lake, Deborah" userId="b38433ee-a916-49f9-a3e5-90e128712979" providerId="ADAL" clId="{5306D9A6-14BA-47B7-B8E4-D4F627BD53F3}" dt="2025-09-01T23:22:54.067" v="8898" actId="20577"/>
          <ac:spMkLst>
            <pc:docMk/>
            <pc:sldMk cId="3098882011" sldId="2147478546"/>
            <ac:spMk id="3" creationId="{49E99813-9DB1-EA33-4C76-9E6F1361D999}"/>
          </ac:spMkLst>
        </pc:spChg>
      </pc:sldChg>
      <pc:sldChg chg="modSp add mod">
        <pc:chgData name="Lake, Deborah" userId="b38433ee-a916-49f9-a3e5-90e128712979" providerId="ADAL" clId="{5306D9A6-14BA-47B7-B8E4-D4F627BD53F3}" dt="2025-09-01T23:20:21.386" v="8798" actId="6549"/>
        <pc:sldMkLst>
          <pc:docMk/>
          <pc:sldMk cId="356283302" sldId="2147478547"/>
        </pc:sldMkLst>
        <pc:spChg chg="mod">
          <ac:chgData name="Lake, Deborah" userId="b38433ee-a916-49f9-a3e5-90e128712979" providerId="ADAL" clId="{5306D9A6-14BA-47B7-B8E4-D4F627BD53F3}" dt="2025-09-01T23:20:21.386" v="8798" actId="6549"/>
          <ac:spMkLst>
            <pc:docMk/>
            <pc:sldMk cId="356283302" sldId="2147478547"/>
            <ac:spMk id="3" creationId="{B4202AC9-D8C7-A810-683F-6AE9356774DB}"/>
          </ac:spMkLst>
        </pc:spChg>
      </pc:sldChg>
      <pc:sldChg chg="new del">
        <pc:chgData name="Lake, Deborah" userId="b38433ee-a916-49f9-a3e5-90e128712979" providerId="ADAL" clId="{5306D9A6-14BA-47B7-B8E4-D4F627BD53F3}" dt="2025-09-01T23:00:37.562" v="7470" actId="2696"/>
        <pc:sldMkLst>
          <pc:docMk/>
          <pc:sldMk cId="4235275279" sldId="2147478548"/>
        </pc:sldMkLst>
      </pc:sldChg>
      <pc:sldChg chg="add del">
        <pc:chgData name="Lake, Deborah" userId="b38433ee-a916-49f9-a3e5-90e128712979" providerId="ADAL" clId="{5306D9A6-14BA-47B7-B8E4-D4F627BD53F3}" dt="2025-09-01T23:01:35.977" v="7475" actId="2696"/>
        <pc:sldMkLst>
          <pc:docMk/>
          <pc:sldMk cId="1534942880" sldId="2147478549"/>
        </pc:sldMkLst>
      </pc:sldChg>
      <pc:sldChg chg="new del">
        <pc:chgData name="Lake, Deborah" userId="b38433ee-a916-49f9-a3e5-90e128712979" providerId="ADAL" clId="{5306D9A6-14BA-47B7-B8E4-D4F627BD53F3}" dt="2025-09-01T23:01:31.279" v="7474" actId="2696"/>
        <pc:sldMkLst>
          <pc:docMk/>
          <pc:sldMk cId="3373318635" sldId="2147478550"/>
        </pc:sldMkLst>
      </pc:sldChg>
      <pc:sldChg chg="add">
        <pc:chgData name="Lake, Deborah" userId="b38433ee-a916-49f9-a3e5-90e128712979" providerId="ADAL" clId="{5306D9A6-14BA-47B7-B8E4-D4F627BD53F3}" dt="2025-09-01T23:01:26.961" v="7473"/>
        <pc:sldMkLst>
          <pc:docMk/>
          <pc:sldMk cId="269940317" sldId="2147478551"/>
        </pc:sldMkLst>
      </pc:sldChg>
      <pc:sldChg chg="modSp new mod">
        <pc:chgData name="Lake, Deborah" userId="b38433ee-a916-49f9-a3e5-90e128712979" providerId="ADAL" clId="{5306D9A6-14BA-47B7-B8E4-D4F627BD53F3}" dt="2025-09-01T23:30:24.805" v="9572" actId="20577"/>
        <pc:sldMkLst>
          <pc:docMk/>
          <pc:sldMk cId="3127853164" sldId="2147478552"/>
        </pc:sldMkLst>
        <pc:spChg chg="mod">
          <ac:chgData name="Lake, Deborah" userId="b38433ee-a916-49f9-a3e5-90e128712979" providerId="ADAL" clId="{5306D9A6-14BA-47B7-B8E4-D4F627BD53F3}" dt="2025-09-01T23:20:55.040" v="8823" actId="255"/>
          <ac:spMkLst>
            <pc:docMk/>
            <pc:sldMk cId="3127853164" sldId="2147478552"/>
            <ac:spMk id="2" creationId="{CCAA13DE-271E-E6F3-160A-1BBD4EFEE073}"/>
          </ac:spMkLst>
        </pc:spChg>
        <pc:spChg chg="mod">
          <ac:chgData name="Lake, Deborah" userId="b38433ee-a916-49f9-a3e5-90e128712979" providerId="ADAL" clId="{5306D9A6-14BA-47B7-B8E4-D4F627BD53F3}" dt="2025-09-01T23:30:24.805" v="9572" actId="20577"/>
          <ac:spMkLst>
            <pc:docMk/>
            <pc:sldMk cId="3127853164" sldId="2147478552"/>
            <ac:spMk id="3" creationId="{066816F4-837E-CC48-DB58-0D8EE25416D3}"/>
          </ac:spMkLst>
        </pc:spChg>
      </pc:sldChg>
      <pc:sldChg chg="addSp delSp modSp new mod">
        <pc:chgData name="Lake, Deborah" userId="b38433ee-a916-49f9-a3e5-90e128712979" providerId="ADAL" clId="{5306D9A6-14BA-47B7-B8E4-D4F627BD53F3}" dt="2025-09-01T23:48:26.122" v="9612" actId="14100"/>
        <pc:sldMkLst>
          <pc:docMk/>
          <pc:sldMk cId="1697381984" sldId="2147478553"/>
        </pc:sldMkLst>
        <pc:spChg chg="mod">
          <ac:chgData name="Lake, Deborah" userId="b38433ee-a916-49f9-a3e5-90e128712979" providerId="ADAL" clId="{5306D9A6-14BA-47B7-B8E4-D4F627BD53F3}" dt="2025-09-01T23:41:13.698" v="9601" actId="255"/>
          <ac:spMkLst>
            <pc:docMk/>
            <pc:sldMk cId="1697381984" sldId="2147478553"/>
            <ac:spMk id="2" creationId="{144D0EC5-8B7F-142F-F612-029E316D734B}"/>
          </ac:spMkLst>
        </pc:spChg>
        <pc:spChg chg="del">
          <ac:chgData name="Lake, Deborah" userId="b38433ee-a916-49f9-a3e5-90e128712979" providerId="ADAL" clId="{5306D9A6-14BA-47B7-B8E4-D4F627BD53F3}" dt="2025-09-01T23:43:27.367" v="9602" actId="22"/>
          <ac:spMkLst>
            <pc:docMk/>
            <pc:sldMk cId="1697381984" sldId="2147478553"/>
            <ac:spMk id="3" creationId="{621E3883-F032-B100-90C4-008F13076D37}"/>
          </ac:spMkLst>
        </pc:spChg>
        <pc:picChg chg="add mod ord">
          <ac:chgData name="Lake, Deborah" userId="b38433ee-a916-49f9-a3e5-90e128712979" providerId="ADAL" clId="{5306D9A6-14BA-47B7-B8E4-D4F627BD53F3}" dt="2025-09-01T23:43:40.284" v="9604" actId="14100"/>
          <ac:picMkLst>
            <pc:docMk/>
            <pc:sldMk cId="1697381984" sldId="2147478553"/>
            <ac:picMk id="5" creationId="{F4C646E5-5294-A97E-0924-E04AF727948B}"/>
          </ac:picMkLst>
        </pc:picChg>
        <pc:picChg chg="add mod">
          <ac:chgData name="Lake, Deborah" userId="b38433ee-a916-49f9-a3e5-90e128712979" providerId="ADAL" clId="{5306D9A6-14BA-47B7-B8E4-D4F627BD53F3}" dt="2025-09-01T23:46:10.575" v="9609" actId="14100"/>
          <ac:picMkLst>
            <pc:docMk/>
            <pc:sldMk cId="1697381984" sldId="2147478553"/>
            <ac:picMk id="7" creationId="{8B9B6AE1-0540-78A8-1DA9-47656FE9711E}"/>
          </ac:picMkLst>
        </pc:picChg>
        <pc:picChg chg="add mod">
          <ac:chgData name="Lake, Deborah" userId="b38433ee-a916-49f9-a3e5-90e128712979" providerId="ADAL" clId="{5306D9A6-14BA-47B7-B8E4-D4F627BD53F3}" dt="2025-09-01T23:48:26.122" v="9612" actId="14100"/>
          <ac:picMkLst>
            <pc:docMk/>
            <pc:sldMk cId="1697381984" sldId="2147478553"/>
            <ac:picMk id="9" creationId="{2E298D04-C680-D7EB-EE77-4346B29B5E3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AAD27-AF1E-3276-F64C-E24DD3C9D6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C106297-72C7-0612-7611-073947367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71FD7E-7453-412A-9D9A-67248BEACEC8}" type="datetimeFigureOut">
              <a:rPr lang="en-GB" smtClean="0"/>
              <a:t>01/09/2025</a:t>
            </a:fld>
            <a:endParaRPr lang="en-GB"/>
          </a:p>
        </p:txBody>
      </p:sp>
      <p:sp>
        <p:nvSpPr>
          <p:cNvPr id="4" name="Footer Placeholder 3">
            <a:extLst>
              <a:ext uri="{FF2B5EF4-FFF2-40B4-BE49-F238E27FC236}">
                <a16:creationId xmlns:a16="http://schemas.microsoft.com/office/drawing/2014/main" id="{657DE446-DCD2-634E-6E7D-2B6CC9FA7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6E7209B-478D-FE16-8BB2-A67423D4E2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D9B360-C774-49CA-835F-5A4EA981ED5F}" type="slidenum">
              <a:rPr lang="en-GB" smtClean="0"/>
              <a:t>‹#›</a:t>
            </a:fld>
            <a:endParaRPr lang="en-GB"/>
          </a:p>
        </p:txBody>
      </p:sp>
    </p:spTree>
    <p:extLst>
      <p:ext uri="{BB962C8B-B14F-4D97-AF65-F5344CB8AC3E}">
        <p14:creationId xmlns:p14="http://schemas.microsoft.com/office/powerpoint/2010/main" val="37050062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35BF1-9CEA-4069-8947-4F338367F244}" type="datetimeFigureOut">
              <a:rPr lang="en-GB" smtClean="0"/>
              <a:t>01/09/2025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652C4-8DDB-4486-9682-2F893AB472AD}" type="slidenum">
              <a:rPr lang="en-GB" smtClean="0"/>
              <a:t>‹#›</a:t>
            </a:fld>
            <a:endParaRPr lang="en-GB"/>
          </a:p>
        </p:txBody>
      </p:sp>
    </p:spTree>
    <p:extLst>
      <p:ext uri="{BB962C8B-B14F-4D97-AF65-F5344CB8AC3E}">
        <p14:creationId xmlns:p14="http://schemas.microsoft.com/office/powerpoint/2010/main" val="159252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4A3FA-5DA9-515B-58C7-366F71048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A6480-1103-3E55-862C-8A964FAC7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A8054-6683-023A-67F1-33A27E61F0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97CFDB-D88C-84E1-1BFA-49CA7F6F1B78}"/>
              </a:ext>
            </a:extLst>
          </p:cNvPr>
          <p:cNvSpPr>
            <a:spLocks noGrp="1"/>
          </p:cNvSpPr>
          <p:nvPr>
            <p:ph type="sldNum" sz="quarter" idx="5"/>
          </p:nvPr>
        </p:nvSpPr>
        <p:spPr/>
        <p:txBody>
          <a:bodyPr/>
          <a:lstStyle/>
          <a:p>
            <a:fld id="{395652C4-8DDB-4486-9682-2F893AB472AD}" type="slidenum">
              <a:rPr lang="en-GB" smtClean="0"/>
              <a:t>12</a:t>
            </a:fld>
            <a:endParaRPr lang="en-GB" dirty="0"/>
          </a:p>
        </p:txBody>
      </p:sp>
    </p:spTree>
    <p:extLst>
      <p:ext uri="{BB962C8B-B14F-4D97-AF65-F5344CB8AC3E}">
        <p14:creationId xmlns:p14="http://schemas.microsoft.com/office/powerpoint/2010/main" val="13108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5652C4-8DDB-4486-9682-2F893AB472AD}" type="slidenum">
              <a:rPr lang="en-GB" smtClean="0"/>
              <a:t>28</a:t>
            </a:fld>
            <a:endParaRPr lang="en-GB" dirty="0"/>
          </a:p>
        </p:txBody>
      </p:sp>
    </p:spTree>
    <p:extLst>
      <p:ext uri="{BB962C8B-B14F-4D97-AF65-F5344CB8AC3E}">
        <p14:creationId xmlns:p14="http://schemas.microsoft.com/office/powerpoint/2010/main" val="1381120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D97F-5C61-1F85-5608-D9BD7DF24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91124-6E44-FAEC-8267-22E397A24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396B2-C727-C680-103D-3B9FD3C759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947922-E73E-A0CD-DA49-C89430D53E50}"/>
              </a:ext>
            </a:extLst>
          </p:cNvPr>
          <p:cNvSpPr>
            <a:spLocks noGrp="1"/>
          </p:cNvSpPr>
          <p:nvPr>
            <p:ph type="sldNum" sz="quarter" idx="5"/>
          </p:nvPr>
        </p:nvSpPr>
        <p:spPr/>
        <p:txBody>
          <a:bodyPr/>
          <a:lstStyle/>
          <a:p>
            <a:fld id="{395652C4-8DDB-4486-9682-2F893AB472AD}" type="slidenum">
              <a:rPr lang="en-GB" smtClean="0"/>
              <a:t>36</a:t>
            </a:fld>
            <a:endParaRPr lang="en-GB" dirty="0"/>
          </a:p>
        </p:txBody>
      </p:sp>
    </p:spTree>
    <p:extLst>
      <p:ext uri="{BB962C8B-B14F-4D97-AF65-F5344CB8AC3E}">
        <p14:creationId xmlns:p14="http://schemas.microsoft.com/office/powerpoint/2010/main" val="4225025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1">
    <p:spTree>
      <p:nvGrpSpPr>
        <p:cNvPr id="1" name=""/>
        <p:cNvGrpSpPr/>
        <p:nvPr/>
      </p:nvGrpSpPr>
      <p:grpSpPr>
        <a:xfrm>
          <a:off x="0" y="0"/>
          <a:ext cx="0" cy="0"/>
          <a:chOff x="0" y="0"/>
          <a:chExt cx="0" cy="0"/>
        </a:xfrm>
      </p:grpSpPr>
      <p:pic>
        <p:nvPicPr>
          <p:cNvPr id="7" name="Picture 6" descr="A city skyline at night&#10;&#10;Description automatically generated">
            <a:extLst>
              <a:ext uri="{FF2B5EF4-FFF2-40B4-BE49-F238E27FC236}">
                <a16:creationId xmlns:a16="http://schemas.microsoft.com/office/drawing/2014/main" id="{9EEC3377-B5CF-F7A7-47A6-9D63CCB1C531}"/>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6" name="Parallelogram 5">
            <a:extLst>
              <a:ext uri="{FF2B5EF4-FFF2-40B4-BE49-F238E27FC236}">
                <a16:creationId xmlns:a16="http://schemas.microsoft.com/office/drawing/2014/main" id="{0E1B6B13-5282-0107-6418-11F68AA95B7A}"/>
              </a:ext>
            </a:extLst>
          </p:cNvPr>
          <p:cNvSpPr/>
          <p:nvPr userDrawn="1"/>
        </p:nvSpPr>
        <p:spPr>
          <a:xfrm>
            <a:off x="6095400" y="304800"/>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dirty="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2387722112"/>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ive content layout 2">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1"/>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53961382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58888"/>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1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Tree>
    <p:extLst>
      <p:ext uri="{BB962C8B-B14F-4D97-AF65-F5344CB8AC3E}">
        <p14:creationId xmlns:p14="http://schemas.microsoft.com/office/powerpoint/2010/main" val="82309636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 banner imag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2445904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306451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introduc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Tree>
    <p:extLst>
      <p:ext uri="{BB962C8B-B14F-4D97-AF65-F5344CB8AC3E}">
        <p14:creationId xmlns:p14="http://schemas.microsoft.com/office/powerpoint/2010/main" val="5771817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65029375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720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720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720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720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913019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Key facts with imag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3362146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en-US" noProof="0"/>
              <a:t>Click icon to add picture</a:t>
            </a:r>
            <a:endParaRPr lang="en-US" noProof="0" dirty="0"/>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en-US" noProof="0"/>
              <a:t>Click icon to add picture</a:t>
            </a:r>
            <a:endParaRPr lang="en-US" noProof="0" dirty="0"/>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en-US" noProof="0"/>
              <a:t>Click icon to add picture</a:t>
            </a:r>
            <a:endParaRPr lang="en-US" noProof="0" dirty="0"/>
          </a:p>
        </p:txBody>
      </p:sp>
      <p:sp>
        <p:nvSpPr>
          <p:cNvPr id="8" name="Picture Placeholder 14">
            <a:extLst>
              <a:ext uri="{FF2B5EF4-FFF2-40B4-BE49-F238E27FC236}">
                <a16:creationId xmlns:a16="http://schemas.microsoft.com/office/drawing/2014/main" id="{5DFC8EEB-9AF9-5201-2049-046270C26C7C}"/>
              </a:ext>
            </a:extLst>
          </p:cNvPr>
          <p:cNvSpPr>
            <a:spLocks noGrp="1"/>
          </p:cNvSpPr>
          <p:nvPr>
            <p:ph type="pic" sz="quarter" idx="27"/>
          </p:nvPr>
        </p:nvSpPr>
        <p:spPr>
          <a:xfrm>
            <a:off x="304801" y="2925000"/>
            <a:ext cx="502962" cy="504000"/>
          </a:xfrm>
        </p:spPr>
        <p:txBody>
          <a:bodyPr anchor="ctr"/>
          <a:lstStyle>
            <a:lvl1pPr marL="0" indent="0" algn="ctr">
              <a:buNone/>
              <a:defRPr sz="800"/>
            </a:lvl1pPr>
          </a:lstStyle>
          <a:p>
            <a:r>
              <a:rPr lang="en-US" noProof="0"/>
              <a:t>Click icon to add picture</a:t>
            </a:r>
            <a:endParaRPr lang="en-US" noProof="0" dirty="0"/>
          </a:p>
        </p:txBody>
      </p:sp>
      <p:sp>
        <p:nvSpPr>
          <p:cNvPr id="18" name="Picture Placeholder 14">
            <a:extLst>
              <a:ext uri="{FF2B5EF4-FFF2-40B4-BE49-F238E27FC236}">
                <a16:creationId xmlns:a16="http://schemas.microsoft.com/office/drawing/2014/main" id="{F1B5B98B-C806-9602-6923-0CA91DE1DC33}"/>
              </a:ext>
            </a:extLst>
          </p:cNvPr>
          <p:cNvSpPr>
            <a:spLocks noGrp="1"/>
          </p:cNvSpPr>
          <p:nvPr>
            <p:ph type="pic" sz="quarter" idx="28"/>
          </p:nvPr>
        </p:nvSpPr>
        <p:spPr>
          <a:xfrm>
            <a:off x="4263584" y="2925000"/>
            <a:ext cx="502962" cy="504000"/>
          </a:xfrm>
        </p:spPr>
        <p:txBody>
          <a:bodyPr anchor="ctr"/>
          <a:lstStyle>
            <a:lvl1pPr marL="0" indent="0" algn="ctr">
              <a:buNone/>
              <a:defRPr sz="800"/>
            </a:lvl1pPr>
          </a:lstStyle>
          <a:p>
            <a:r>
              <a:rPr lang="en-US" noProof="0"/>
              <a:t>Click icon to add picture</a:t>
            </a:r>
            <a:endParaRPr lang="en-US" noProof="0" dirty="0"/>
          </a:p>
        </p:txBody>
      </p:sp>
      <p:sp>
        <p:nvSpPr>
          <p:cNvPr id="19" name="Picture Placeholder 14">
            <a:extLst>
              <a:ext uri="{FF2B5EF4-FFF2-40B4-BE49-F238E27FC236}">
                <a16:creationId xmlns:a16="http://schemas.microsoft.com/office/drawing/2014/main" id="{D5B1BB22-DF7F-983E-FE8B-2F1AAC040697}"/>
              </a:ext>
            </a:extLst>
          </p:cNvPr>
          <p:cNvSpPr>
            <a:spLocks noGrp="1"/>
          </p:cNvSpPr>
          <p:nvPr>
            <p:ph type="pic" sz="quarter" idx="29"/>
          </p:nvPr>
        </p:nvSpPr>
        <p:spPr>
          <a:xfrm>
            <a:off x="8222367" y="2925000"/>
            <a:ext cx="502962" cy="504000"/>
          </a:xfrm>
        </p:spPr>
        <p:txBody>
          <a:bodyPr anchor="ctr"/>
          <a:lstStyle>
            <a:lvl1pPr marL="0" indent="0" algn="ctr">
              <a:buNone/>
              <a:defRPr sz="800"/>
            </a:lvl1pPr>
          </a:lstStyle>
          <a:p>
            <a:r>
              <a:rPr lang="en-US" noProof="0"/>
              <a:t>Click icon to add picture</a:t>
            </a:r>
            <a:endParaRPr lang="en-US" noProof="0" dirty="0"/>
          </a:p>
        </p:txBody>
      </p:sp>
    </p:spTree>
    <p:extLst>
      <p:ext uri="{BB962C8B-B14F-4D97-AF65-F5344CB8AC3E}">
        <p14:creationId xmlns:p14="http://schemas.microsoft.com/office/powerpoint/2010/main" val="11328194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ive_Quote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8775699" y="1"/>
            <a:ext cx="3416301"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8529637" y="1260000"/>
            <a:ext cx="3216817" cy="454644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dirty="0"/>
              <a:t>“Click to edit Master text styles</a:t>
            </a:r>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720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72000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5" name="Footer Placeholder 4">
            <a:extLst>
              <a:ext uri="{FF2B5EF4-FFF2-40B4-BE49-F238E27FC236}">
                <a16:creationId xmlns:a16="http://schemas.microsoft.com/office/drawing/2014/main" id="{7B3D1193-D735-6630-8AB1-B763AE0F87B5}"/>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dirty="0"/>
              <a:t>© 2024 </a:t>
            </a:r>
            <a:r>
              <a:rPr lang="en-US" sz="700" noProof="0" dirty="0" err="1"/>
              <a:t>Forvis</a:t>
            </a:r>
            <a:r>
              <a:rPr lang="en-US" sz="700" noProof="0" dirty="0"/>
              <a:t> Mazars, LLP. All rights reserved.</a:t>
            </a:r>
          </a:p>
        </p:txBody>
      </p:sp>
    </p:spTree>
    <p:extLst>
      <p:ext uri="{BB962C8B-B14F-4D97-AF65-F5344CB8AC3E}">
        <p14:creationId xmlns:p14="http://schemas.microsoft.com/office/powerpoint/2010/main" val="26515098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Generic cover with supergraphic_1">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8E903AC-0188-A7A7-23A3-80B89BB3F17B}"/>
              </a:ext>
            </a:extLst>
          </p:cNvPr>
          <p:cNvSpPr>
            <a:spLocks noGrp="1"/>
          </p:cNvSpPr>
          <p:nvPr>
            <p:ph type="pic" sz="quarter" idx="14"/>
          </p:nvPr>
        </p:nvSpPr>
        <p:spPr>
          <a:xfrm>
            <a:off x="304800" y="304801"/>
            <a:ext cx="11581200" cy="38808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dirty="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33761395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noProof="0" dirty="0"/>
              <a:t>Our team</a:t>
            </a:r>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noProof="0" dirty="0"/>
              <a:t>Name surname</a:t>
            </a:r>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noProof="0" dirty="0"/>
              <a:t>Job title</a:t>
            </a:r>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noProof="0" dirty="0"/>
              <a:t>Name surname</a:t>
            </a:r>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noProof="0" dirty="0"/>
              <a:t>Job title</a:t>
            </a:r>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noProof="0" dirty="0"/>
              <a:t>Name surname</a:t>
            </a:r>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noProof="0" dirty="0"/>
              <a:t>Job title</a:t>
            </a:r>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noProof="0" dirty="0"/>
              <a:t>Name surname</a:t>
            </a:r>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noProof="0" dirty="0"/>
              <a:t>Job title</a:t>
            </a:r>
          </a:p>
        </p:txBody>
      </p:sp>
    </p:spTree>
    <p:extLst>
      <p:ext uri="{BB962C8B-B14F-4D97-AF65-F5344CB8AC3E}">
        <p14:creationId xmlns:p14="http://schemas.microsoft.com/office/powerpoint/2010/main" val="25774024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7" name="Picture Placeholder 10">
            <a:extLst>
              <a:ext uri="{FF2B5EF4-FFF2-40B4-BE49-F238E27FC236}">
                <a16:creationId xmlns:a16="http://schemas.microsoft.com/office/drawing/2014/main" id="{5D577385-0486-30CD-9591-DF5CA8E9F42A}"/>
              </a:ext>
            </a:extLst>
          </p:cNvPr>
          <p:cNvSpPr>
            <a:spLocks noGrp="1" noChangeAspect="1"/>
          </p:cNvSpPr>
          <p:nvPr>
            <p:ph type="pic" sz="quarter" idx="24"/>
          </p:nvPr>
        </p:nvSpPr>
        <p:spPr>
          <a:xfrm>
            <a:off x="306388" y="1260000"/>
            <a:ext cx="914400" cy="9144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noProof="0" dirty="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dirty="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dirty="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dirty="0"/>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10533063" cy="38969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69252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dered list 1-3">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noProof="0" dirty="0"/>
              <a:t>1</a:t>
            </a:r>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4376675" y="2012973"/>
            <a:ext cx="540000" cy="540000"/>
          </a:xfrm>
        </p:spPr>
        <p:txBody>
          <a:bodyPr/>
          <a:lstStyle>
            <a:lvl1pPr marL="0" indent="0" algn="ctr">
              <a:buNone/>
              <a:defRPr sz="3600" b="1">
                <a:solidFill>
                  <a:schemeClr val="bg1">
                    <a:lumMod val="85000"/>
                  </a:schemeClr>
                </a:solidFill>
              </a:defRPr>
            </a:lvl1pPr>
          </a:lstStyle>
          <a:p>
            <a:pPr lvl="0"/>
            <a:r>
              <a:rPr lang="en-US" noProof="0" dirty="0"/>
              <a:t>2</a:t>
            </a:r>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4646675"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8446962" y="2012973"/>
            <a:ext cx="540000" cy="540000"/>
          </a:xfrm>
        </p:spPr>
        <p:txBody>
          <a:bodyPr/>
          <a:lstStyle>
            <a:lvl1pPr marL="0" indent="0" algn="ctr">
              <a:buNone/>
              <a:defRPr sz="3600" b="1">
                <a:solidFill>
                  <a:schemeClr val="bg1">
                    <a:lumMod val="85000"/>
                  </a:schemeClr>
                </a:solidFill>
              </a:defRPr>
            </a:lvl1pPr>
          </a:lstStyle>
          <a:p>
            <a:pPr lvl="0"/>
            <a:r>
              <a:rPr lang="en-US" noProof="0" dirty="0"/>
              <a:t>3</a:t>
            </a:r>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8716962"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4646675"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8716962"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7" name="TextBox 6">
            <a:extLst>
              <a:ext uri="{FF2B5EF4-FFF2-40B4-BE49-F238E27FC236}">
                <a16:creationId xmlns:a16="http://schemas.microsoft.com/office/drawing/2014/main" id="{1248B4AF-A790-625F-68C9-574E05D20574}"/>
              </a:ext>
            </a:extLst>
          </p:cNvPr>
          <p:cNvSpPr txBox="1"/>
          <p:nvPr userDrawn="1"/>
        </p:nvSpPr>
        <p:spPr>
          <a:xfrm>
            <a:off x="-1828800" y="2827381"/>
            <a:ext cx="1694046" cy="584775"/>
          </a:xfrm>
          <a:prstGeom prst="rect">
            <a:avLst/>
          </a:prstGeom>
          <a:noFill/>
        </p:spPr>
        <p:txBody>
          <a:bodyPr wrap="square" rtlCol="0">
            <a:spAutoFit/>
          </a:bodyPr>
          <a:lstStyle/>
          <a:p>
            <a:r>
              <a:rPr lang="en-US" sz="800" noProof="0" dirty="0"/>
              <a:t>NOTE: Adjust the vertical dividers to match the height of your text content (making sure all are of a consistent height).</a:t>
            </a:r>
          </a:p>
        </p:txBody>
      </p:sp>
    </p:spTree>
    <p:extLst>
      <p:ext uri="{BB962C8B-B14F-4D97-AF65-F5344CB8AC3E}">
        <p14:creationId xmlns:p14="http://schemas.microsoft.com/office/powerpoint/2010/main" val="313676367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utro - indigo background">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dirty="0" err="1">
                <a:solidFill>
                  <a:schemeClr val="bg1"/>
                </a:solidFill>
              </a:rPr>
              <a:t>Forvis</a:t>
            </a:r>
            <a:r>
              <a:rPr lang="en-US" b="1" noProof="0" dirty="0">
                <a:solidFill>
                  <a:schemeClr val="bg1"/>
                </a:solidFill>
              </a:rPr>
              <a:t>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Click to edit Master text styles</a:t>
            </a:r>
          </a:p>
          <a:p>
            <a:pPr lvl="1"/>
            <a:r>
              <a:rPr lang="en-US" noProof="0"/>
              <a:t>Second level</a:t>
            </a:r>
          </a:p>
        </p:txBody>
      </p:sp>
      <p:sp>
        <p:nvSpPr>
          <p:cNvPr id="4" name="TextBox 3">
            <a:extLst>
              <a:ext uri="{FF2B5EF4-FFF2-40B4-BE49-F238E27FC236}">
                <a16:creationId xmlns:a16="http://schemas.microsoft.com/office/drawing/2014/main" id="{27BDEE42-353D-000C-7FB9-677FC15FB131}"/>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dirty="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dirty="0" err="1">
                <a:solidFill>
                  <a:schemeClr val="bg1"/>
                </a:solidFill>
                <a:effectLst/>
                <a:latin typeface="+mj-lt"/>
                <a:cs typeface="Times New Roman" panose="02020603050405020304" pitchFamily="18" charset="0"/>
              </a:rPr>
              <a:t>Forvis</a:t>
            </a:r>
            <a:r>
              <a:rPr lang="en-US" sz="1000" kern="100" noProof="0" dirty="0">
                <a:solidFill>
                  <a:schemeClr val="bg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dirty="0">
                <a:solidFill>
                  <a:schemeClr val="bg1"/>
                </a:solidFill>
                <a:effectLst/>
                <a:latin typeface="+mj-lt"/>
                <a:cs typeface="Times New Roman" panose="02020603050405020304" pitchFamily="18" charset="0"/>
              </a:rPr>
            </a:br>
            <a:r>
              <a:rPr lang="en-US" sz="1000" kern="100" noProof="0" dirty="0">
                <a:solidFill>
                  <a:schemeClr val="bg1"/>
                </a:solidFill>
                <a:effectLst/>
                <a:latin typeface="+mj-lt"/>
                <a:cs typeface="Times New Roman" panose="02020603050405020304" pitchFamily="18" charset="0"/>
              </a:rPr>
              <a:t>or without changes in industry information and legal authorities.</a:t>
            </a:r>
            <a:endParaRPr lang="en-US" sz="1000" kern="100" noProof="0" dirty="0">
              <a:solidFill>
                <a:schemeClr val="bg1"/>
              </a:solidFill>
              <a:effectLst/>
              <a:latin typeface="+mj-lt"/>
              <a:ea typeface="Aptos" panose="020B000402020202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BC07936C-48E7-A507-69B6-73F81D1F42D9}"/>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dirty="0">
                <a:solidFill>
                  <a:schemeClr val="bg1"/>
                </a:solidFill>
              </a:rPr>
              <a:t>© 2024 </a:t>
            </a:r>
            <a:r>
              <a:rPr lang="en-US" sz="1000" noProof="0" dirty="0" err="1">
                <a:solidFill>
                  <a:schemeClr val="bg1"/>
                </a:solidFill>
              </a:rPr>
              <a:t>Forvis</a:t>
            </a:r>
            <a:r>
              <a:rPr lang="en-US" sz="1000" noProof="0" dirty="0">
                <a:solidFill>
                  <a:schemeClr val="bg1"/>
                </a:solidFill>
              </a:rPr>
              <a:t> Mazars, LLP. All rights reserved.</a:t>
            </a:r>
          </a:p>
        </p:txBody>
      </p:sp>
      <p:sp>
        <p:nvSpPr>
          <p:cNvPr id="3" name="Picture Placeholder 1">
            <a:extLst>
              <a:ext uri="{FF2B5EF4-FFF2-40B4-BE49-F238E27FC236}">
                <a16:creationId xmlns:a16="http://schemas.microsoft.com/office/drawing/2014/main" id="{95B58D9A-5C8B-60DD-A37E-C5024EEF1F53}"/>
              </a:ext>
            </a:extLst>
          </p:cNvPr>
          <p:cNvSpPr>
            <a:spLocks noGrp="1"/>
          </p:cNvSpPr>
          <p:nvPr>
            <p:ph type="pic" sz="quarter" idx="16"/>
          </p:nvPr>
        </p:nvSpPr>
        <p:spPr>
          <a:xfrm>
            <a:off x="304800" y="2610000"/>
            <a:ext cx="1638000" cy="1638000"/>
          </a:xfrm>
        </p:spPr>
        <p:txBody>
          <a:bodyPr/>
          <a:lstStyle/>
          <a:p>
            <a:endParaRPr lang="en-US" dirty="0"/>
          </a:p>
        </p:txBody>
      </p:sp>
    </p:spTree>
    <p:extLst>
      <p:ext uri="{BB962C8B-B14F-4D97-AF65-F5344CB8AC3E}">
        <p14:creationId xmlns:p14="http://schemas.microsoft.com/office/powerpoint/2010/main" val="390571028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orient="horz" pos="417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7" name="Footer Placeholder 4">
            <a:extLst>
              <a:ext uri="{FF2B5EF4-FFF2-40B4-BE49-F238E27FC236}">
                <a16:creationId xmlns:a16="http://schemas.microsoft.com/office/drawing/2014/main" id="{3A473994-D5A3-4973-ECBC-34F515B0351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DEB2BA38-83AE-9A7F-AC2D-D73DBE6031E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9" name="Date Placeholder 3">
            <a:extLst>
              <a:ext uri="{FF2B5EF4-FFF2-40B4-BE49-F238E27FC236}">
                <a16:creationId xmlns:a16="http://schemas.microsoft.com/office/drawing/2014/main" id="{70F04D77-4350-3323-49B5-4F51034A45AC}"/>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25977451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ABDF6E-7923-2ECB-8CBD-9382E83FC2EC}"/>
              </a:ext>
            </a:extLst>
          </p:cNvPr>
          <p:cNvSpPr/>
          <p:nvPr userDrawn="1"/>
        </p:nvSpPr>
        <p:spPr>
          <a:xfrm>
            <a:off x="1" y="0"/>
            <a:ext cx="12192000" cy="2775857"/>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4DCD668-AFCE-DD2A-4555-D5DED0CB1F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80045" b="64048"/>
          <a:stretch/>
        </p:blipFill>
        <p:spPr>
          <a:xfrm>
            <a:off x="0" y="0"/>
            <a:ext cx="2432957" cy="2465614"/>
          </a:xfrm>
          <a:prstGeom prst="rect">
            <a:avLst/>
          </a:prstGeom>
        </p:spPr>
      </p:pic>
      <p:sp>
        <p:nvSpPr>
          <p:cNvPr id="4" name="Slide Number Placeholder 3">
            <a:extLst>
              <a:ext uri="{FF2B5EF4-FFF2-40B4-BE49-F238E27FC236}">
                <a16:creationId xmlns:a16="http://schemas.microsoft.com/office/drawing/2014/main" id="{E7B2F56F-AC53-9123-D1D3-028671199996}"/>
              </a:ext>
            </a:extLst>
          </p:cNvPr>
          <p:cNvSpPr>
            <a:spLocks noGrp="1"/>
          </p:cNvSpPr>
          <p:nvPr>
            <p:ph type="sldNum" sz="quarter" idx="11"/>
          </p:nvPr>
        </p:nvSpPr>
        <p:spPr>
          <a:xfrm>
            <a:off x="300037" y="6417000"/>
            <a:ext cx="900000" cy="270000"/>
          </a:xfrm>
          <a:prstGeom prst="rect">
            <a:avLst/>
          </a:prstGeom>
        </p:spPr>
        <p:txBody>
          <a:bodyPr/>
          <a:lstStyle>
            <a:lvl1pPr>
              <a:defRPr>
                <a:solidFill>
                  <a:schemeClr val="bg1"/>
                </a:solidFill>
              </a:defRPr>
            </a:lvl1pPr>
          </a:lstStyle>
          <a:p>
            <a:fld id="{721C06D9-4617-44B0-8711-1EF1C439A609}" type="slidenum">
              <a:rPr lang="en-US" smtClean="0"/>
              <a:pPr/>
              <a:t>‹#›</a:t>
            </a:fld>
            <a:endParaRPr lang="en-US" dirty="0"/>
          </a:p>
        </p:txBody>
      </p:sp>
      <p:sp>
        <p:nvSpPr>
          <p:cNvPr id="5" name="Date Placeholder 4">
            <a:extLst>
              <a:ext uri="{FF2B5EF4-FFF2-40B4-BE49-F238E27FC236}">
                <a16:creationId xmlns:a16="http://schemas.microsoft.com/office/drawing/2014/main" id="{7F4325A7-0C2F-B2AB-442B-B496793A74E5}"/>
              </a:ext>
            </a:extLst>
          </p:cNvPr>
          <p:cNvSpPr>
            <a:spLocks noGrp="1"/>
          </p:cNvSpPr>
          <p:nvPr>
            <p:ph type="dt" sz="half" idx="12"/>
          </p:nvPr>
        </p:nvSpPr>
        <p:spPr>
          <a:xfrm>
            <a:off x="6237601" y="6417000"/>
            <a:ext cx="1260000" cy="270000"/>
          </a:xfrm>
          <a:prstGeom prst="rect">
            <a:avLst/>
          </a:prstGeom>
        </p:spPr>
        <p:txBody>
          <a:bodyPr/>
          <a:lstStyle>
            <a:lvl1pPr>
              <a:defRPr>
                <a:solidFill>
                  <a:schemeClr val="bg1"/>
                </a:solidFill>
              </a:defRPr>
            </a:lvl1pPr>
          </a:lstStyle>
          <a:p>
            <a:r>
              <a:rPr lang="en-US"/>
              <a:t>Date</a:t>
            </a:r>
            <a:endParaRPr lang="en-US" dirty="0"/>
          </a:p>
        </p:txBody>
      </p:sp>
      <p:pic>
        <p:nvPicPr>
          <p:cNvPr id="12" name="Picture 11" descr="Blue letters on a black background&#10;&#10;Description automatically generated">
            <a:extLst>
              <a:ext uri="{FF2B5EF4-FFF2-40B4-BE49-F238E27FC236}">
                <a16:creationId xmlns:a16="http://schemas.microsoft.com/office/drawing/2014/main" id="{91BC0648-98D9-59B3-EEA8-CE65D7359E4E}"/>
              </a:ext>
            </a:extLst>
          </p:cNvPr>
          <p:cNvPicPr>
            <a:picLocks noChangeAspect="1"/>
          </p:cNvPicPr>
          <p:nvPr userDrawn="1">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0811963" y="6164997"/>
            <a:ext cx="1080000" cy="454003"/>
          </a:xfrm>
          <a:prstGeom prst="rect">
            <a:avLst/>
          </a:prstGeom>
        </p:spPr>
      </p:pic>
      <p:sp>
        <p:nvSpPr>
          <p:cNvPr id="14" name="Text Placeholder 13">
            <a:extLst>
              <a:ext uri="{FF2B5EF4-FFF2-40B4-BE49-F238E27FC236}">
                <a16:creationId xmlns:a16="http://schemas.microsoft.com/office/drawing/2014/main" id="{AE6418C4-4459-63C1-B8B9-8537A2DCBAAE}"/>
              </a:ext>
            </a:extLst>
          </p:cNvPr>
          <p:cNvSpPr>
            <a:spLocks noGrp="1"/>
          </p:cNvSpPr>
          <p:nvPr>
            <p:ph type="body" sz="quarter" idx="13" hasCustomPrompt="1"/>
          </p:nvPr>
        </p:nvSpPr>
        <p:spPr>
          <a:xfrm>
            <a:off x="1226654" y="6416675"/>
            <a:ext cx="4895850" cy="269875"/>
          </a:xfrm>
        </p:spPr>
        <p:txBody>
          <a:bodyPr anchor="ctr" anchorCtr="0"/>
          <a:lstStyle>
            <a:lvl1pPr marL="0" indent="0">
              <a:buNone/>
              <a:defRPr sz="1000">
                <a:solidFill>
                  <a:schemeClr val="bg1"/>
                </a:solidFill>
              </a:defRPr>
            </a:lvl1pPr>
          </a:lstStyle>
          <a:p>
            <a:pPr lvl="0"/>
            <a:r>
              <a:rPr lang="en-US" dirty="0"/>
              <a:t>Title</a:t>
            </a:r>
          </a:p>
        </p:txBody>
      </p:sp>
      <p:sp>
        <p:nvSpPr>
          <p:cNvPr id="15" name="Footer Placeholder 4">
            <a:extLst>
              <a:ext uri="{FF2B5EF4-FFF2-40B4-BE49-F238E27FC236}">
                <a16:creationId xmlns:a16="http://schemas.microsoft.com/office/drawing/2014/main" id="{B1D2E79D-2FBC-7D74-1157-8396DA03229B}"/>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dirty="0"/>
              <a:t>© 2024 </a:t>
            </a:r>
            <a:r>
              <a:rPr lang="en-US" sz="700" noProof="0" dirty="0" err="1"/>
              <a:t>Forvis</a:t>
            </a:r>
            <a:r>
              <a:rPr lang="en-US" sz="700" noProof="0" dirty="0"/>
              <a:t> Mazars, LLP. All rights reserved.</a:t>
            </a:r>
          </a:p>
        </p:txBody>
      </p:sp>
    </p:spTree>
    <p:extLst>
      <p:ext uri="{BB962C8B-B14F-4D97-AF65-F5344CB8AC3E}">
        <p14:creationId xmlns:p14="http://schemas.microsoft.com/office/powerpoint/2010/main" val="26852871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Footer Placeholder 4">
            <a:extLst>
              <a:ext uri="{FF2B5EF4-FFF2-40B4-BE49-F238E27FC236}">
                <a16:creationId xmlns:a16="http://schemas.microsoft.com/office/drawing/2014/main" id="{9B059810-75D6-FC37-0840-1C03E415C61A}"/>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AE11DA95-C8F9-1229-7960-439A2563254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0" name="Date Placeholder 3">
            <a:extLst>
              <a:ext uri="{FF2B5EF4-FFF2-40B4-BE49-F238E27FC236}">
                <a16:creationId xmlns:a16="http://schemas.microsoft.com/office/drawing/2014/main" id="{04EFCDAA-A260-1D30-4D57-AC0303886BA4}"/>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128745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7">
    <p:bg>
      <p:bgPr>
        <a:solidFill>
          <a:schemeClr val="accent3"/>
        </a:solidFill>
        <a:effectLst/>
      </p:bgPr>
    </p:bg>
    <p:spTree>
      <p:nvGrpSpPr>
        <p:cNvPr id="1" name=""/>
        <p:cNvGrpSpPr/>
        <p:nvPr/>
      </p:nvGrpSpPr>
      <p:grpSpPr>
        <a:xfrm>
          <a:off x="0" y="0"/>
          <a:ext cx="0" cy="0"/>
          <a:chOff x="0" y="0"/>
          <a:chExt cx="0" cy="0"/>
        </a:xfrm>
      </p:grpSpPr>
      <p:pic>
        <p:nvPicPr>
          <p:cNvPr id="6" name="Picture 5" descr="A bridge with arches and a body of water&#10;&#10;Description automatically generated">
            <a:extLst>
              <a:ext uri="{FF2B5EF4-FFF2-40B4-BE49-F238E27FC236}">
                <a16:creationId xmlns:a16="http://schemas.microsoft.com/office/drawing/2014/main" id="{61864AC1-A75B-27AC-9CFC-A51A0E532B37}"/>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5" name="Parallelogram 4">
            <a:extLst>
              <a:ext uri="{FF2B5EF4-FFF2-40B4-BE49-F238E27FC236}">
                <a16:creationId xmlns:a16="http://schemas.microsoft.com/office/drawing/2014/main" id="{01FE8226-377E-BB0D-9F56-D283E5F48EA0}"/>
              </a:ext>
            </a:extLst>
          </p:cNvPr>
          <p:cNvSpPr/>
          <p:nvPr userDrawn="1"/>
        </p:nvSpPr>
        <p:spPr>
          <a:xfrm>
            <a:off x="5969613" y="304800"/>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dirty="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371534517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Generic cover with supergraphic_7">
    <p:bg>
      <p:bgPr>
        <a:solidFill>
          <a:schemeClr val="accent3"/>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0A54690-ADDB-85DC-4909-4A61C8A8EB29}"/>
              </a:ext>
            </a:extLst>
          </p:cNvPr>
          <p:cNvSpPr>
            <a:spLocks noGrp="1"/>
          </p:cNvSpPr>
          <p:nvPr>
            <p:ph type="pic" sz="quarter" idx="14"/>
          </p:nvPr>
        </p:nvSpPr>
        <p:spPr>
          <a:xfrm>
            <a:off x="304800" y="304801"/>
            <a:ext cx="11581200" cy="3880800"/>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dirty="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704118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noProof="0" dirty="0"/>
              <a:t>Agenda</a:t>
            </a:r>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en-US" noProof="0"/>
              <a:t>Click icon to add picture</a:t>
            </a:r>
            <a:endParaRPr lang="en-US" noProof="0" dirty="0"/>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70284972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en-US" noProof="0"/>
              <a:t>Click to edit Master title style</a:t>
            </a:r>
            <a:endParaRPr lang="en-US" noProof="0"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dirty="0"/>
              <a:t>XX</a:t>
            </a:r>
          </a:p>
        </p:txBody>
      </p:sp>
    </p:spTree>
    <p:extLst>
      <p:ext uri="{BB962C8B-B14F-4D97-AF65-F5344CB8AC3E}">
        <p14:creationId xmlns:p14="http://schemas.microsoft.com/office/powerpoint/2010/main" val="34871424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endParaRPr lang="en-US" noProof="0"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dirty="0"/>
              <a:t>XX</a:t>
            </a:r>
          </a:p>
        </p:txBody>
      </p:sp>
    </p:spTree>
    <p:extLst>
      <p:ext uri="{BB962C8B-B14F-4D97-AF65-F5344CB8AC3E}">
        <p14:creationId xmlns:p14="http://schemas.microsoft.com/office/powerpoint/2010/main" val="21056533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indigo backgroun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en-US" noProof="0"/>
              <a:t>Click to edit Master title style</a:t>
            </a:r>
            <a:endParaRPr lang="en-US" noProof="0"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dirty="0"/>
              <a:t>XX</a:t>
            </a:r>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noProof="0" dirty="0"/>
              <a:t>Section XX</a:t>
            </a:r>
          </a:p>
        </p:txBody>
      </p:sp>
    </p:spTree>
    <p:extLst>
      <p:ext uri="{BB962C8B-B14F-4D97-AF65-F5344CB8AC3E}">
        <p14:creationId xmlns:p14="http://schemas.microsoft.com/office/powerpoint/2010/main" val="3428296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20344218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Box 8">
            <a:extLst>
              <a:ext uri="{FF2B5EF4-FFF2-40B4-BE49-F238E27FC236}">
                <a16:creationId xmlns:a16="http://schemas.microsoft.com/office/drawing/2014/main" id="{CE590955-4EF9-42DC-2545-2A78687F80FE}"/>
              </a:ext>
            </a:extLst>
          </p:cNvPr>
          <p:cNvSpPr txBox="1"/>
          <p:nvPr userDrawn="1"/>
        </p:nvSpPr>
        <p:spPr>
          <a:xfrm>
            <a:off x="-763351" y="378278"/>
            <a:ext cx="763351" cy="215444"/>
          </a:xfrm>
          <a:prstGeom prst="rect">
            <a:avLst/>
          </a:prstGeom>
          <a:noFill/>
        </p:spPr>
        <p:txBody>
          <a:bodyPr wrap="none" rtlCol="0">
            <a:spAutoFit/>
          </a:bodyPr>
          <a:lstStyle/>
          <a:p>
            <a:pPr algn="r"/>
            <a:r>
              <a:rPr lang="en-US" sz="800" noProof="0" dirty="0">
                <a:solidFill>
                  <a:schemeClr val="tx1"/>
                </a:solidFill>
              </a:rPr>
              <a:t>Title position</a:t>
            </a:r>
          </a:p>
        </p:txBody>
      </p:sp>
      <p:sp>
        <p:nvSpPr>
          <p:cNvPr id="10" name="TextBox 9">
            <a:extLst>
              <a:ext uri="{FF2B5EF4-FFF2-40B4-BE49-F238E27FC236}">
                <a16:creationId xmlns:a16="http://schemas.microsoft.com/office/drawing/2014/main" id="{3ECA7508-55FC-E080-04D3-FAB46B4F6DCE}"/>
              </a:ext>
            </a:extLst>
          </p:cNvPr>
          <p:cNvSpPr txBox="1"/>
          <p:nvPr userDrawn="1"/>
        </p:nvSpPr>
        <p:spPr>
          <a:xfrm>
            <a:off x="-1885453" y="1041381"/>
            <a:ext cx="1885453" cy="215444"/>
          </a:xfrm>
          <a:prstGeom prst="rect">
            <a:avLst/>
          </a:prstGeom>
          <a:noFill/>
        </p:spPr>
        <p:txBody>
          <a:bodyPr wrap="none" rtlCol="0">
            <a:spAutoFit/>
          </a:bodyPr>
          <a:lstStyle/>
          <a:p>
            <a:pPr algn="r"/>
            <a:r>
              <a:rPr lang="en-US" sz="800" noProof="0" dirty="0">
                <a:solidFill>
                  <a:schemeClr val="tx1"/>
                </a:solidFill>
              </a:rPr>
              <a:t>Maximum vertical position for content</a:t>
            </a:r>
          </a:p>
        </p:txBody>
      </p:sp>
      <p:sp>
        <p:nvSpPr>
          <p:cNvPr id="11" name="TextBox 10">
            <a:extLst>
              <a:ext uri="{FF2B5EF4-FFF2-40B4-BE49-F238E27FC236}">
                <a16:creationId xmlns:a16="http://schemas.microsoft.com/office/drawing/2014/main" id="{504E1C66-75FC-0179-2386-75B484CB4966}"/>
              </a:ext>
            </a:extLst>
          </p:cNvPr>
          <p:cNvSpPr txBox="1"/>
          <p:nvPr userDrawn="1"/>
        </p:nvSpPr>
        <p:spPr>
          <a:xfrm>
            <a:off x="-1856598" y="5734506"/>
            <a:ext cx="1856598" cy="215444"/>
          </a:xfrm>
          <a:prstGeom prst="rect">
            <a:avLst/>
          </a:prstGeom>
          <a:noFill/>
        </p:spPr>
        <p:txBody>
          <a:bodyPr wrap="none" rtlCol="0">
            <a:spAutoFit/>
          </a:bodyPr>
          <a:lstStyle/>
          <a:p>
            <a:pPr algn="r"/>
            <a:r>
              <a:rPr lang="en-US" sz="800" noProof="0" dirty="0">
                <a:solidFill>
                  <a:schemeClr val="tx1"/>
                </a:solidFill>
              </a:rPr>
              <a:t>Minimum vertical position for content</a:t>
            </a:r>
          </a:p>
        </p:txBody>
      </p:sp>
      <p:sp>
        <p:nvSpPr>
          <p:cNvPr id="13" name="TextBox 12">
            <a:extLst>
              <a:ext uri="{FF2B5EF4-FFF2-40B4-BE49-F238E27FC236}">
                <a16:creationId xmlns:a16="http://schemas.microsoft.com/office/drawing/2014/main" id="{6F4C75A6-3E07-FB50-DCC7-0EA23683196A}"/>
              </a:ext>
            </a:extLst>
          </p:cNvPr>
          <p:cNvSpPr txBox="1"/>
          <p:nvPr userDrawn="1"/>
        </p:nvSpPr>
        <p:spPr>
          <a:xfrm>
            <a:off x="-914033" y="727528"/>
            <a:ext cx="914033" cy="215444"/>
          </a:xfrm>
          <a:prstGeom prst="rect">
            <a:avLst/>
          </a:prstGeom>
          <a:noFill/>
        </p:spPr>
        <p:txBody>
          <a:bodyPr wrap="none" rtlCol="0">
            <a:spAutoFit/>
          </a:bodyPr>
          <a:lstStyle/>
          <a:p>
            <a:pPr algn="r"/>
            <a:r>
              <a:rPr lang="en-US" sz="800" noProof="0" dirty="0">
                <a:solidFill>
                  <a:schemeClr val="tx1"/>
                </a:solidFill>
              </a:rPr>
              <a:t>Subtitle position</a:t>
            </a:r>
          </a:p>
        </p:txBody>
      </p:sp>
      <p:pic>
        <p:nvPicPr>
          <p:cNvPr id="14" name="Picture 13" descr="Blue letters on a black background&#10;&#10;Description automatically generated">
            <a:extLst>
              <a:ext uri="{FF2B5EF4-FFF2-40B4-BE49-F238E27FC236}">
                <a16:creationId xmlns:a16="http://schemas.microsoft.com/office/drawing/2014/main" id="{31A72188-4963-E80C-F9A0-77D81B83095B}"/>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5" name="Footer Placeholder 4">
            <a:extLst>
              <a:ext uri="{FF2B5EF4-FFF2-40B4-BE49-F238E27FC236}">
                <a16:creationId xmlns:a16="http://schemas.microsoft.com/office/drawing/2014/main" id="{53F142C4-AB57-FCD8-68F8-10B24D8226CE}"/>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dirty="0"/>
              <a:t>© 2024 </a:t>
            </a:r>
            <a:r>
              <a:rPr lang="en-US" sz="700" noProof="0" dirty="0" err="1"/>
              <a:t>Forvis</a:t>
            </a:r>
            <a:r>
              <a:rPr lang="en-US" sz="700" noProof="0" dirty="0"/>
              <a:t> Mazars, LLP. All rights reserved.</a:t>
            </a:r>
          </a:p>
        </p:txBody>
      </p:sp>
    </p:spTree>
    <p:extLst>
      <p:ext uri="{BB962C8B-B14F-4D97-AF65-F5344CB8AC3E}">
        <p14:creationId xmlns:p14="http://schemas.microsoft.com/office/powerpoint/2010/main" val="2439936518"/>
      </p:ext>
    </p:extLst>
  </p:cSld>
  <p:clrMap bg1="lt1" tx1="dk1" bg2="lt2" tx2="dk2" accent1="accent1" accent2="accent2" accent3="accent3" accent4="accent4" accent5="accent5" accent6="accent6" hlink="hlink" folHlink="folHlink"/>
  <p:sldLayoutIdLst>
    <p:sldLayoutId id="2147483724" r:id="rId1"/>
    <p:sldLayoutId id="2147483734" r:id="rId2"/>
    <p:sldLayoutId id="2147483730" r:id="rId3"/>
    <p:sldLayoutId id="2147483735" r:id="rId4"/>
    <p:sldLayoutId id="2147483732" r:id="rId5"/>
    <p:sldLayoutId id="2147483655" r:id="rId6"/>
    <p:sldLayoutId id="2147483658" r:id="rId7"/>
    <p:sldLayoutId id="2147483661" r:id="rId8"/>
    <p:sldLayoutId id="2147483663" r:id="rId9"/>
    <p:sldLayoutId id="2147483665" r:id="rId10"/>
    <p:sldLayoutId id="2147483669" r:id="rId11"/>
    <p:sldLayoutId id="2147483668" r:id="rId12"/>
    <p:sldLayoutId id="2147483670" r:id="rId13"/>
    <p:sldLayoutId id="2147483672" r:id="rId14"/>
    <p:sldLayoutId id="2147483673" r:id="rId15"/>
    <p:sldLayoutId id="2147483676" r:id="rId16"/>
    <p:sldLayoutId id="2147483681" r:id="rId17"/>
    <p:sldLayoutId id="2147483733" r:id="rId18"/>
    <p:sldLayoutId id="2147483690" r:id="rId19"/>
    <p:sldLayoutId id="2147483691" r:id="rId20"/>
    <p:sldLayoutId id="2147483714" r:id="rId21"/>
    <p:sldLayoutId id="2147483695" r:id="rId22"/>
    <p:sldLayoutId id="2147483717" r:id="rId23"/>
    <p:sldLayoutId id="2147483711" r:id="rId24"/>
    <p:sldLayoutId id="2147483740" r:id="rId25"/>
    <p:sldLayoutId id="2147483741" r:id="rId26"/>
  </p:sldLayoutIdLst>
  <p:transition>
    <p:fade/>
  </p:transition>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192" userDrawn="1">
          <p15:clr>
            <a:srgbClr val="F26B43"/>
          </p15:clr>
        </p15:guide>
        <p15:guide id="5" orient="horz" pos="420" userDrawn="1">
          <p15:clr>
            <a:srgbClr val="F26B43"/>
          </p15:clr>
        </p15:guide>
        <p15:guide id="7" orient="horz" pos="3748" userDrawn="1">
          <p15:clr>
            <a:srgbClr val="F26B43"/>
          </p15:clr>
        </p15:guide>
        <p15:guide id="9" pos="7491" userDrawn="1">
          <p15:clr>
            <a:srgbClr val="F26B43"/>
          </p15:clr>
        </p15:guide>
        <p15:guide id="10" orient="horz" pos="650" userDrawn="1">
          <p15:clr>
            <a:srgbClr val="F26B43"/>
          </p15:clr>
        </p15:guide>
        <p15:guide id="12" pos="192" userDrawn="1">
          <p15:clr>
            <a:srgbClr val="F26B43"/>
          </p15:clr>
        </p15:guide>
        <p15:guide id="13" orient="horz" pos="7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mailto:Deborah.lake@us.forvismazars.com"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D1DEC8-C7D8-2763-414C-B872BAA27171}"/>
              </a:ext>
            </a:extLst>
          </p:cNvPr>
          <p:cNvSpPr>
            <a:spLocks noGrp="1"/>
          </p:cNvSpPr>
          <p:nvPr>
            <p:ph type="ctrTitle"/>
          </p:nvPr>
        </p:nvSpPr>
        <p:spPr/>
        <p:txBody>
          <a:bodyPr/>
          <a:lstStyle/>
          <a:p>
            <a:r>
              <a:rPr lang="en-US" b="1" dirty="0">
                <a:solidFill>
                  <a:schemeClr val="tx2"/>
                </a:solidFill>
              </a:rPr>
              <a:t>Be in the Know – SNF PPS Final Rule for FY2026, MDS 3.0 Changes, PDPM Update and More</a:t>
            </a:r>
            <a:br>
              <a:rPr lang="en-US" b="1" dirty="0">
                <a:solidFill>
                  <a:schemeClr val="tx2"/>
                </a:solidFill>
              </a:rPr>
            </a:br>
            <a:endParaRPr lang="en-US" b="1" dirty="0">
              <a:solidFill>
                <a:schemeClr val="tx2"/>
              </a:solidFill>
            </a:endParaRPr>
          </a:p>
        </p:txBody>
      </p:sp>
      <p:sp>
        <p:nvSpPr>
          <p:cNvPr id="4" name="Subtitle 3">
            <a:extLst>
              <a:ext uri="{FF2B5EF4-FFF2-40B4-BE49-F238E27FC236}">
                <a16:creationId xmlns:a16="http://schemas.microsoft.com/office/drawing/2014/main" id="{4B045DC6-7404-07CE-EBE1-AA44422108A6}"/>
              </a:ext>
            </a:extLst>
          </p:cNvPr>
          <p:cNvSpPr>
            <a:spLocks noGrp="1"/>
          </p:cNvSpPr>
          <p:nvPr>
            <p:ph type="subTitle" idx="1"/>
          </p:nvPr>
        </p:nvSpPr>
        <p:spPr>
          <a:xfrm>
            <a:off x="306000" y="5390984"/>
            <a:ext cx="11581200" cy="588396"/>
          </a:xfrm>
        </p:spPr>
        <p:txBody>
          <a:bodyPr/>
          <a:lstStyle/>
          <a:p>
            <a:r>
              <a:rPr lang="en-US" sz="1400" dirty="0"/>
              <a:t>Deborah Lake, RN, RAC-CTA</a:t>
            </a:r>
          </a:p>
          <a:p>
            <a:r>
              <a:rPr lang="en-US" sz="1400" dirty="0"/>
              <a:t>Senior Managing Consultant</a:t>
            </a:r>
          </a:p>
          <a:p>
            <a:endParaRPr lang="en-US" sz="1400" dirty="0"/>
          </a:p>
          <a:p>
            <a:r>
              <a:rPr lang="en-US" sz="1800" dirty="0"/>
              <a:t>September 10, 2025</a:t>
            </a:r>
          </a:p>
          <a:p>
            <a:endParaRPr lang="en-US" sz="1400" dirty="0"/>
          </a:p>
        </p:txBody>
      </p:sp>
      <p:sp>
        <p:nvSpPr>
          <p:cNvPr id="7" name="Parallelogram 6">
            <a:extLst>
              <a:ext uri="{FF2B5EF4-FFF2-40B4-BE49-F238E27FC236}">
                <a16:creationId xmlns:a16="http://schemas.microsoft.com/office/drawing/2014/main" id="{52CE8EBD-AC4E-11C8-3496-BDB649835F38}"/>
              </a:ext>
            </a:extLst>
          </p:cNvPr>
          <p:cNvSpPr>
            <a:spLocks noGrp="1" noRot="1" noMove="1" noResize="1" noEditPoints="1" noAdjustHandles="1" noChangeArrowheads="1" noChangeShapeType="1"/>
          </p:cNvSpPr>
          <p:nvPr/>
        </p:nvSpPr>
        <p:spPr>
          <a:xfrm>
            <a:off x="6383498" y="304801"/>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arallelogram 10">
            <a:extLst>
              <a:ext uri="{FF2B5EF4-FFF2-40B4-BE49-F238E27FC236}">
                <a16:creationId xmlns:a16="http://schemas.microsoft.com/office/drawing/2014/main" id="{9B3A3C78-C5C0-EDA0-A2A1-F6876799D822}"/>
              </a:ext>
            </a:extLst>
          </p:cNvPr>
          <p:cNvSpPr/>
          <p:nvPr/>
        </p:nvSpPr>
        <p:spPr>
          <a:xfrm>
            <a:off x="6535898" y="457201"/>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Picture Placeholder 4" descr="A nurse and a patient&#10;&#10;Description automatically generated">
            <a:extLst>
              <a:ext uri="{FF2B5EF4-FFF2-40B4-BE49-F238E27FC236}">
                <a16:creationId xmlns:a16="http://schemas.microsoft.com/office/drawing/2014/main" id="{C5B1C2A2-612E-B671-F7C3-D27801081FDA}"/>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15062" b="34638"/>
          <a:stretch/>
        </p:blipFill>
        <p:spPr>
          <a:xfrm>
            <a:off x="304800" y="304801"/>
            <a:ext cx="11581200" cy="3880800"/>
          </a:xfrm>
        </p:spPr>
      </p:pic>
      <p:sp>
        <p:nvSpPr>
          <p:cNvPr id="6" name="Parallelogram 5">
            <a:extLst>
              <a:ext uri="{FF2B5EF4-FFF2-40B4-BE49-F238E27FC236}">
                <a16:creationId xmlns:a16="http://schemas.microsoft.com/office/drawing/2014/main" id="{CA184CF3-8044-02EF-B561-51EE609159E3}"/>
              </a:ext>
            </a:extLst>
          </p:cNvPr>
          <p:cNvSpPr/>
          <p:nvPr/>
        </p:nvSpPr>
        <p:spPr>
          <a:xfrm>
            <a:off x="6383498" y="304801"/>
            <a:ext cx="3780186" cy="3880800"/>
          </a:xfrm>
          <a:prstGeom prst="parallelogram">
            <a:avLst>
              <a:gd name="adj" fmla="val 34323"/>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2308868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B18E8-B098-BC67-497D-5D41959E95D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D2313E-AB5B-9870-33AC-A69D2A02383F}"/>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84A708B4-CC26-C94D-2A61-A8CF35476449}"/>
              </a:ext>
            </a:extLst>
          </p:cNvPr>
          <p:cNvSpPr>
            <a:spLocks noGrp="1"/>
          </p:cNvSpPr>
          <p:nvPr>
            <p:ph type="sldNum" sz="quarter" idx="4"/>
          </p:nvPr>
        </p:nvSpPr>
        <p:spPr/>
        <p:txBody>
          <a:bodyPr/>
          <a:lstStyle/>
          <a:p>
            <a:fld id="{721C06D9-4617-44B0-8711-1EF1C439A609}" type="slidenum">
              <a:rPr lang="en-US" smtClean="0"/>
              <a:pPr/>
              <a:t>10</a:t>
            </a:fld>
            <a:endParaRPr lang="en-US" dirty="0"/>
          </a:p>
        </p:txBody>
      </p:sp>
      <p:sp>
        <p:nvSpPr>
          <p:cNvPr id="2" name="Content Placeholder 3">
            <a:extLst>
              <a:ext uri="{FF2B5EF4-FFF2-40B4-BE49-F238E27FC236}">
                <a16:creationId xmlns:a16="http://schemas.microsoft.com/office/drawing/2014/main" id="{B343E1A9-299C-41C6-CF9F-4DEE29F28F5D}"/>
              </a:ext>
            </a:extLst>
          </p:cNvPr>
          <p:cNvSpPr txBox="1">
            <a:spLocks/>
          </p:cNvSpPr>
          <p:nvPr/>
        </p:nvSpPr>
        <p:spPr>
          <a:xfrm>
            <a:off x="477520" y="1253331"/>
            <a:ext cx="11236959" cy="4784035"/>
          </a:xfrm>
          <a:prstGeom prst="rect">
            <a:avLst/>
          </a:prstGeom>
        </p:spPr>
        <p:txBody>
          <a:bodyPr>
            <a:normAutofit/>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PDPM ICD-10 Updates</a:t>
            </a:r>
          </a:p>
          <a:p>
            <a:pPr lvl="1"/>
            <a:r>
              <a:rPr lang="en-US" sz="2400" dirty="0"/>
              <a:t>Coding for the following diagnosis will be re-assigned from Acute Neurological to Medical Management for PDPM ICD-10 mapping:</a:t>
            </a:r>
          </a:p>
          <a:p>
            <a:pPr marL="176213" lvl="1" indent="0">
              <a:buNone/>
            </a:pPr>
            <a:endParaRPr lang="en-US" sz="2400" dirty="0"/>
          </a:p>
          <a:p>
            <a:pPr lvl="2"/>
            <a:r>
              <a:rPr lang="en-US" sz="2400" dirty="0"/>
              <a:t>  Serotonin Syndrome (G90.81)</a:t>
            </a:r>
          </a:p>
          <a:p>
            <a:pPr marL="534988" lvl="3" indent="0">
              <a:buNone/>
            </a:pPr>
            <a:endParaRPr lang="en-US" sz="2400" dirty="0"/>
          </a:p>
          <a:p>
            <a:pPr lvl="3"/>
            <a:endParaRPr lang="en-US" sz="2400" dirty="0"/>
          </a:p>
        </p:txBody>
      </p:sp>
    </p:spTree>
    <p:extLst>
      <p:ext uri="{BB962C8B-B14F-4D97-AF65-F5344CB8AC3E}">
        <p14:creationId xmlns:p14="http://schemas.microsoft.com/office/powerpoint/2010/main" val="36785415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86CEE-850E-BC87-E42F-1CDA6C589E8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5FD78C3-38ED-3576-1CD2-E46F09C4F9FF}"/>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4975F6C2-350A-6995-8C5E-36FE8A3A5159}"/>
              </a:ext>
            </a:extLst>
          </p:cNvPr>
          <p:cNvSpPr>
            <a:spLocks noGrp="1"/>
          </p:cNvSpPr>
          <p:nvPr>
            <p:ph type="sldNum" sz="quarter" idx="4"/>
          </p:nvPr>
        </p:nvSpPr>
        <p:spPr/>
        <p:txBody>
          <a:bodyPr/>
          <a:lstStyle/>
          <a:p>
            <a:fld id="{721C06D9-4617-44B0-8711-1EF1C439A609}" type="slidenum">
              <a:rPr lang="en-US" smtClean="0"/>
              <a:pPr/>
              <a:t>11</a:t>
            </a:fld>
            <a:endParaRPr lang="en-US" dirty="0"/>
          </a:p>
        </p:txBody>
      </p:sp>
      <p:sp>
        <p:nvSpPr>
          <p:cNvPr id="2" name="Content Placeholder 3">
            <a:extLst>
              <a:ext uri="{FF2B5EF4-FFF2-40B4-BE49-F238E27FC236}">
                <a16:creationId xmlns:a16="http://schemas.microsoft.com/office/drawing/2014/main" id="{6DEFBBB2-D11F-D53E-C433-BC8CDF2279B0}"/>
              </a:ext>
            </a:extLst>
          </p:cNvPr>
          <p:cNvSpPr txBox="1">
            <a:spLocks/>
          </p:cNvSpPr>
          <p:nvPr/>
        </p:nvSpPr>
        <p:spPr>
          <a:xfrm>
            <a:off x="477520" y="1253331"/>
            <a:ext cx="11236959" cy="4784035"/>
          </a:xfrm>
          <a:prstGeom prst="rect">
            <a:avLst/>
          </a:prstGeom>
        </p:spPr>
        <p:txBody>
          <a:bodyPr>
            <a:normAutofit fontScale="92500" lnSpcReduction="10000"/>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SNF Quality Reporting Program (SNF QRP)</a:t>
            </a:r>
          </a:p>
          <a:p>
            <a:endParaRPr lang="en-US" sz="2400" dirty="0"/>
          </a:p>
          <a:p>
            <a:pPr lvl="1"/>
            <a:r>
              <a:rPr lang="en-US" sz="2400" dirty="0"/>
              <a:t>The SNF QRP requires SNFs to report on quality data on specific measures.  The data is collected and submitted through three separate methods.</a:t>
            </a:r>
          </a:p>
          <a:p>
            <a:pPr lvl="2"/>
            <a:r>
              <a:rPr lang="en-US" sz="2400" dirty="0"/>
              <a:t>Minimum Data Set (MDS 3.0)</a:t>
            </a:r>
          </a:p>
          <a:p>
            <a:pPr lvl="2"/>
            <a:r>
              <a:rPr lang="en-US" sz="2400" dirty="0"/>
              <a:t>Centers for Disease Control and Prevention (CDC) National Healthcare Safety Network (NHSN)</a:t>
            </a:r>
          </a:p>
          <a:p>
            <a:pPr lvl="2"/>
            <a:r>
              <a:rPr lang="en-US" sz="2400" dirty="0"/>
              <a:t>Medicare Fee-for-Service Claims</a:t>
            </a:r>
          </a:p>
          <a:p>
            <a:pPr lvl="2"/>
            <a:endParaRPr lang="en-US" sz="2400" dirty="0"/>
          </a:p>
          <a:p>
            <a:pPr lvl="2"/>
            <a:endParaRPr lang="en-US" sz="2400" dirty="0"/>
          </a:p>
          <a:p>
            <a:pPr lvl="1"/>
            <a:r>
              <a:rPr lang="en-US" sz="2400" dirty="0"/>
              <a:t>Providers who fail to properly submit QRP data are subject to a 2% reduction in their overall Medicare reimbursement</a:t>
            </a:r>
          </a:p>
          <a:p>
            <a:pPr marL="534988" lvl="3" indent="0">
              <a:buNone/>
            </a:pPr>
            <a:endParaRPr lang="en-US" sz="2400" dirty="0"/>
          </a:p>
          <a:p>
            <a:pPr lvl="3"/>
            <a:endParaRPr lang="en-US" sz="2400" dirty="0"/>
          </a:p>
        </p:txBody>
      </p:sp>
    </p:spTree>
    <p:extLst>
      <p:ext uri="{BB962C8B-B14F-4D97-AF65-F5344CB8AC3E}">
        <p14:creationId xmlns:p14="http://schemas.microsoft.com/office/powerpoint/2010/main" val="2856381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020EE-CDC4-E0A0-52DB-8A2AED42F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B0DFE-47FB-8184-2CFC-FA08B8B4BA99}"/>
              </a:ext>
            </a:extLst>
          </p:cNvPr>
          <p:cNvSpPr>
            <a:spLocks noGrp="1"/>
          </p:cNvSpPr>
          <p:nvPr>
            <p:ph type="title"/>
          </p:nvPr>
        </p:nvSpPr>
        <p:spPr/>
        <p:txBody>
          <a:bodyPr/>
          <a:lstStyle/>
          <a:p>
            <a:r>
              <a:rPr lang="en-US" b="1" dirty="0"/>
              <a:t>SNF QRP Compliance</a:t>
            </a:r>
          </a:p>
        </p:txBody>
      </p:sp>
      <p:sp>
        <p:nvSpPr>
          <p:cNvPr id="5" name="Content Placeholder 4">
            <a:extLst>
              <a:ext uri="{FF2B5EF4-FFF2-40B4-BE49-F238E27FC236}">
                <a16:creationId xmlns:a16="http://schemas.microsoft.com/office/drawing/2014/main" id="{07785C96-C5A0-9591-2A3C-CB593232C7CE}"/>
              </a:ext>
            </a:extLst>
          </p:cNvPr>
          <p:cNvSpPr>
            <a:spLocks noGrp="1"/>
          </p:cNvSpPr>
          <p:nvPr>
            <p:ph sz="quarter" idx="15"/>
          </p:nvPr>
        </p:nvSpPr>
        <p:spPr>
          <a:xfrm>
            <a:off x="306000" y="1147156"/>
            <a:ext cx="11581200" cy="4514794"/>
          </a:xfrm>
        </p:spPr>
        <p:txBody>
          <a:bodyPr/>
          <a:lstStyle/>
          <a:p>
            <a:r>
              <a:rPr lang="en-US" sz="2400" dirty="0"/>
              <a:t>Effective January 1, 2024, facilities have been required to meet compliance thresholds for 2 measures for Quality Reporting:</a:t>
            </a:r>
          </a:p>
          <a:p>
            <a:pPr marL="0" indent="0">
              <a:buNone/>
            </a:pPr>
            <a:endParaRPr lang="en-US" sz="2400" dirty="0"/>
          </a:p>
          <a:p>
            <a:pPr lvl="1"/>
            <a:r>
              <a:rPr lang="en-US" sz="2400" dirty="0"/>
              <a:t>Annual MDS submission threshold</a:t>
            </a:r>
          </a:p>
          <a:p>
            <a:pPr lvl="2"/>
            <a:r>
              <a:rPr lang="en-US" sz="2400" dirty="0"/>
              <a:t>90% of submitted MDS assessments with 100% of required SNF QRP data elements</a:t>
            </a:r>
          </a:p>
          <a:p>
            <a:pPr marL="914400" lvl="2" indent="0">
              <a:buNone/>
            </a:pPr>
            <a:endParaRPr lang="en-US" sz="2400" dirty="0"/>
          </a:p>
          <a:p>
            <a:pPr lvl="1"/>
            <a:r>
              <a:rPr lang="en-US" sz="2400" dirty="0"/>
              <a:t>NHSN data submission requirement for Health Care Provider COVID-19 and Influenza Vaccination</a:t>
            </a:r>
          </a:p>
          <a:p>
            <a:pPr lvl="2"/>
            <a:r>
              <a:rPr lang="en-US" sz="2400" dirty="0"/>
              <a:t>NHSN compliance rate is 100%</a:t>
            </a:r>
          </a:p>
          <a:p>
            <a:endParaRPr lang="en-US" dirty="0"/>
          </a:p>
        </p:txBody>
      </p:sp>
      <p:sp>
        <p:nvSpPr>
          <p:cNvPr id="7" name="Slide Number Placeholder 6">
            <a:extLst>
              <a:ext uri="{FF2B5EF4-FFF2-40B4-BE49-F238E27FC236}">
                <a16:creationId xmlns:a16="http://schemas.microsoft.com/office/drawing/2014/main" id="{20633A7E-4291-C0BA-34B4-65484109EB54}"/>
              </a:ext>
            </a:extLst>
          </p:cNvPr>
          <p:cNvSpPr>
            <a:spLocks noGrp="1"/>
          </p:cNvSpPr>
          <p:nvPr>
            <p:ph type="sldNum" sz="quarter" idx="4"/>
          </p:nvPr>
        </p:nvSpPr>
        <p:spPr/>
        <p:txBody>
          <a:bodyPr/>
          <a:lstStyle/>
          <a:p>
            <a:fld id="{721C06D9-4617-44B0-8711-1EF1C439A609}" type="slidenum">
              <a:rPr lang="en-US" noProof="0" smtClean="0"/>
              <a:pPr/>
              <a:t>12</a:t>
            </a:fld>
            <a:endParaRPr lang="en-US" noProof="0" dirty="0"/>
          </a:p>
        </p:txBody>
      </p:sp>
    </p:spTree>
    <p:extLst>
      <p:ext uri="{BB962C8B-B14F-4D97-AF65-F5344CB8AC3E}">
        <p14:creationId xmlns:p14="http://schemas.microsoft.com/office/powerpoint/2010/main" val="8754473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1FFC5-D6CE-1C7B-426E-C7CA56EFFB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5FFE16-AED6-624C-07F1-7AFFF0728048}"/>
              </a:ext>
            </a:extLst>
          </p:cNvPr>
          <p:cNvSpPr>
            <a:spLocks noGrp="1"/>
          </p:cNvSpPr>
          <p:nvPr>
            <p:ph type="body" sz="quarter" idx="13"/>
          </p:nvPr>
        </p:nvSpPr>
        <p:spPr/>
        <p:txBody>
          <a:bodyPr/>
          <a:lstStyle/>
          <a:p>
            <a:r>
              <a:rPr lang="en-US" sz="3600" dirty="0"/>
              <a:t>SNF QRP Compliance</a:t>
            </a:r>
          </a:p>
        </p:txBody>
      </p:sp>
      <p:sp>
        <p:nvSpPr>
          <p:cNvPr id="3" name="Content Placeholder 2">
            <a:extLst>
              <a:ext uri="{FF2B5EF4-FFF2-40B4-BE49-F238E27FC236}">
                <a16:creationId xmlns:a16="http://schemas.microsoft.com/office/drawing/2014/main" id="{83CA2D87-5D5D-457B-6816-0BB5F0493DA4}"/>
              </a:ext>
            </a:extLst>
          </p:cNvPr>
          <p:cNvSpPr>
            <a:spLocks noGrp="1"/>
          </p:cNvSpPr>
          <p:nvPr>
            <p:ph sz="quarter" idx="15"/>
          </p:nvPr>
        </p:nvSpPr>
        <p:spPr/>
        <p:txBody>
          <a:bodyPr/>
          <a:lstStyle/>
          <a:p>
            <a:r>
              <a:rPr lang="en-US" sz="2000" dirty="0"/>
              <a:t>NHSN data submission requirement for COVID-19 Vaccination</a:t>
            </a:r>
          </a:p>
          <a:p>
            <a:pPr lvl="1"/>
            <a:r>
              <a:rPr lang="en-US" sz="2000" dirty="0"/>
              <a:t>Submission of all required data element for a minimum of one week per month each quarter </a:t>
            </a:r>
          </a:p>
          <a:p>
            <a:pPr lvl="1"/>
            <a:endParaRPr lang="en-US" sz="2000" dirty="0"/>
          </a:p>
          <a:p>
            <a:r>
              <a:rPr lang="en-US" sz="2000" dirty="0"/>
              <a:t>Influenza Vaccination Coverage Among Healthcare Personnel</a:t>
            </a:r>
          </a:p>
          <a:p>
            <a:pPr lvl="1"/>
            <a:r>
              <a:rPr lang="en-US" sz="2000" dirty="0"/>
              <a:t>Data to be submitted through the CDC National Healthcare Safety Network (NHSN)</a:t>
            </a:r>
          </a:p>
          <a:p>
            <a:pPr lvl="2"/>
            <a:r>
              <a:rPr lang="en-US" sz="2000" dirty="0"/>
              <a:t>To meet requirement, SNFs would enter a single influenza vaccination summary report at the conclusion of the measure reporting period</a:t>
            </a:r>
          </a:p>
          <a:p>
            <a:pPr lvl="2"/>
            <a:r>
              <a:rPr lang="en-US" sz="2000" dirty="0"/>
              <a:t>May enter data more frequently – CMS/NHSN encourages monthly updates</a:t>
            </a:r>
          </a:p>
          <a:p>
            <a:pPr lvl="1"/>
            <a:r>
              <a:rPr lang="en-US" sz="2000" dirty="0"/>
              <a:t>Summary data must be entered by May 15 of each year to avoid penalty</a:t>
            </a:r>
          </a:p>
        </p:txBody>
      </p:sp>
    </p:spTree>
    <p:extLst>
      <p:ext uri="{BB962C8B-B14F-4D97-AF65-F5344CB8AC3E}">
        <p14:creationId xmlns:p14="http://schemas.microsoft.com/office/powerpoint/2010/main" val="47585811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5E95B-6378-B37C-95BC-AEA5015FFCE3}"/>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248A632-5528-484E-F230-D6BD5F51C9D8}"/>
              </a:ext>
            </a:extLst>
          </p:cNvPr>
          <p:cNvSpPr>
            <a:spLocks noGrp="1"/>
          </p:cNvSpPr>
          <p:nvPr>
            <p:ph type="sldNum" sz="quarter" idx="12"/>
          </p:nvPr>
        </p:nvSpPr>
        <p:spPr>
          <a:xfrm>
            <a:off x="300037" y="6417000"/>
            <a:ext cx="900000" cy="270000"/>
          </a:xfrm>
          <a:prstGeom prst="rect">
            <a:avLst/>
          </a:prstGeom>
        </p:spPr>
        <p:txBody>
          <a:bodyPr vert="horz" lIns="0" tIns="45720" rIns="0" bIns="45720" rtlCol="0" anchor="ctr">
            <a:norm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721C06D9-4617-44B0-8711-1EF1C439A609}" type="slidenum">
              <a:rPr lang="en-US" smtClean="0"/>
              <a:pPr>
                <a:spcAft>
                  <a:spcPts val="600"/>
                </a:spcAft>
              </a:pPr>
              <a:t>14</a:t>
            </a:fld>
            <a:endParaRPr lang="en-US" noProof="0"/>
          </a:p>
        </p:txBody>
      </p:sp>
      <p:pic>
        <p:nvPicPr>
          <p:cNvPr id="3" name="Picture 2" descr="A close-up of a document&#10;&#10;AI-generated content may be incorrect.">
            <a:extLst>
              <a:ext uri="{FF2B5EF4-FFF2-40B4-BE49-F238E27FC236}">
                <a16:creationId xmlns:a16="http://schemas.microsoft.com/office/drawing/2014/main" id="{5FCDF9D2-8841-347A-176F-E711F24EFBBB}"/>
              </a:ext>
            </a:extLst>
          </p:cNvPr>
          <p:cNvPicPr>
            <a:picLocks noChangeAspect="1"/>
          </p:cNvPicPr>
          <p:nvPr/>
        </p:nvPicPr>
        <p:blipFill>
          <a:blip r:embed="rId2"/>
          <a:stretch>
            <a:fillRect/>
          </a:stretch>
        </p:blipFill>
        <p:spPr>
          <a:xfrm>
            <a:off x="6237601" y="666000"/>
            <a:ext cx="5648400" cy="5283950"/>
          </a:xfrm>
          <a:prstGeom prst="rect">
            <a:avLst/>
          </a:prstGeom>
          <a:noFill/>
        </p:spPr>
      </p:pic>
      <p:sp>
        <p:nvSpPr>
          <p:cNvPr id="4" name="Text Placeholder 3">
            <a:extLst>
              <a:ext uri="{FF2B5EF4-FFF2-40B4-BE49-F238E27FC236}">
                <a16:creationId xmlns:a16="http://schemas.microsoft.com/office/drawing/2014/main" id="{62822395-B73F-2279-11D8-61E0DBA6BD98}"/>
              </a:ext>
            </a:extLst>
          </p:cNvPr>
          <p:cNvSpPr>
            <a:spLocks noGrp="1"/>
          </p:cNvSpPr>
          <p:nvPr>
            <p:ph type="body" sz="quarter" idx="13"/>
          </p:nvPr>
        </p:nvSpPr>
        <p:spPr>
          <a:xfrm>
            <a:off x="305999" y="1268413"/>
            <a:ext cx="5648400" cy="4681537"/>
          </a:xfrm>
        </p:spPr>
        <p:txBody>
          <a:bodyPr>
            <a:normAutofit/>
          </a:bodyPr>
          <a:lstStyle/>
          <a:p>
            <a:pPr marL="342900" indent="-342900">
              <a:buFont typeface="Arial" panose="020B0604020202020204" pitchFamily="34" charset="0"/>
              <a:buChar char="•"/>
            </a:pPr>
            <a:r>
              <a:rPr lang="en-US" b="1" i="0" dirty="0">
                <a:effectLst/>
              </a:rPr>
              <a:t>Table 12 from the FY 2026 Rule represents the   measures in place for FY 2028 SNF QRP: </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i="0" dirty="0">
                <a:effectLst/>
              </a:rPr>
              <a:t>No changes to current measures for FY 2026  </a:t>
            </a:r>
            <a:endParaRPr lang="en-US" b="1" dirty="0"/>
          </a:p>
        </p:txBody>
      </p:sp>
    </p:spTree>
    <p:extLst>
      <p:ext uri="{BB962C8B-B14F-4D97-AF65-F5344CB8AC3E}">
        <p14:creationId xmlns:p14="http://schemas.microsoft.com/office/powerpoint/2010/main" val="354770586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E9428D-CE4E-3B7C-9210-E44544F69B51}"/>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EB4E0A6A-632C-EB65-DB1F-059E460FE849}"/>
              </a:ext>
            </a:extLst>
          </p:cNvPr>
          <p:cNvSpPr>
            <a:spLocks noGrp="1"/>
          </p:cNvSpPr>
          <p:nvPr>
            <p:ph type="sldNum" sz="quarter" idx="4"/>
          </p:nvPr>
        </p:nvSpPr>
        <p:spPr/>
        <p:txBody>
          <a:bodyPr/>
          <a:lstStyle/>
          <a:p>
            <a:fld id="{721C06D9-4617-44B0-8711-1EF1C439A609}" type="slidenum">
              <a:rPr lang="en-US" smtClean="0"/>
              <a:pPr/>
              <a:t>15</a:t>
            </a:fld>
            <a:endParaRPr lang="en-US" dirty="0"/>
          </a:p>
        </p:txBody>
      </p:sp>
      <p:sp>
        <p:nvSpPr>
          <p:cNvPr id="2" name="Content Placeholder 3">
            <a:extLst>
              <a:ext uri="{FF2B5EF4-FFF2-40B4-BE49-F238E27FC236}">
                <a16:creationId xmlns:a16="http://schemas.microsoft.com/office/drawing/2014/main" id="{9971C6D3-1EA8-617C-E157-C59B677FA743}"/>
              </a:ext>
            </a:extLst>
          </p:cNvPr>
          <p:cNvSpPr txBox="1">
            <a:spLocks/>
          </p:cNvSpPr>
          <p:nvPr/>
        </p:nvSpPr>
        <p:spPr>
          <a:xfrm>
            <a:off x="477520" y="1253331"/>
            <a:ext cx="11236959" cy="4784035"/>
          </a:xfrm>
          <a:prstGeom prst="rect">
            <a:avLst/>
          </a:prstGeom>
        </p:spPr>
        <p:txBody>
          <a:bodyPr>
            <a:normAutofit fontScale="92500" lnSpcReduction="20000"/>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SNF Quality Reporting Program</a:t>
            </a:r>
          </a:p>
          <a:p>
            <a:pPr lvl="1"/>
            <a:r>
              <a:rPr lang="en-US" sz="2400" dirty="0"/>
              <a:t>Removal of four standardized patient assessment data elements under Social Determinates of Health (SDOH)</a:t>
            </a:r>
          </a:p>
          <a:p>
            <a:pPr lvl="2"/>
            <a:r>
              <a:rPr lang="en-US" sz="2400" dirty="0"/>
              <a:t>Living Situation (1)</a:t>
            </a:r>
          </a:p>
          <a:p>
            <a:pPr lvl="2"/>
            <a:r>
              <a:rPr lang="en-US" sz="2400" dirty="0"/>
              <a:t>Food (2)</a:t>
            </a:r>
          </a:p>
          <a:p>
            <a:pPr lvl="2"/>
            <a:r>
              <a:rPr lang="en-US" sz="2400" dirty="0"/>
              <a:t>Utilities (1)</a:t>
            </a:r>
          </a:p>
          <a:p>
            <a:pPr lvl="2"/>
            <a:endParaRPr lang="en-US" sz="2400" dirty="0"/>
          </a:p>
          <a:p>
            <a:pPr lvl="1"/>
            <a:r>
              <a:rPr lang="en-US" sz="2400" dirty="0"/>
              <a:t>Amend reconsideration policies for non-compliance with QRP</a:t>
            </a:r>
          </a:p>
          <a:p>
            <a:pPr lvl="2"/>
            <a:r>
              <a:rPr lang="en-US" sz="2400" dirty="0"/>
              <a:t>Allow SNF ability to file an extension to file a request for reconsideration</a:t>
            </a:r>
          </a:p>
          <a:p>
            <a:pPr lvl="3"/>
            <a:r>
              <a:rPr lang="en-US" sz="2400" dirty="0"/>
              <a:t>Must file via e-mail within 30 days of the written notice of non-compliance</a:t>
            </a:r>
          </a:p>
          <a:p>
            <a:pPr lvl="3"/>
            <a:r>
              <a:rPr lang="en-US" sz="2400" dirty="0"/>
              <a:t>Updated language from “Extenuating” to “Extraordinary” Circumstances</a:t>
            </a:r>
          </a:p>
          <a:p>
            <a:pPr lvl="2"/>
            <a:r>
              <a:rPr lang="en-US" sz="2400" dirty="0"/>
              <a:t>Update basis on which CMS can grant a reconsideration request</a:t>
            </a:r>
          </a:p>
          <a:p>
            <a:pPr lvl="3"/>
            <a:r>
              <a:rPr lang="en-US" sz="2400" dirty="0"/>
              <a:t>CMS must determine that SNF was in full compliance with SNF QRP requirements</a:t>
            </a:r>
          </a:p>
          <a:p>
            <a:pPr lvl="3"/>
            <a:endParaRPr lang="en-US" sz="2400" dirty="0"/>
          </a:p>
        </p:txBody>
      </p:sp>
    </p:spTree>
    <p:extLst>
      <p:ext uri="{BB962C8B-B14F-4D97-AF65-F5344CB8AC3E}">
        <p14:creationId xmlns:p14="http://schemas.microsoft.com/office/powerpoint/2010/main" val="162245018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E9428D-CE4E-3B7C-9210-E44544F69B51}"/>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EB4E0A6A-632C-EB65-DB1F-059E460FE849}"/>
              </a:ext>
            </a:extLst>
          </p:cNvPr>
          <p:cNvSpPr>
            <a:spLocks noGrp="1"/>
          </p:cNvSpPr>
          <p:nvPr>
            <p:ph type="sldNum" sz="quarter" idx="4"/>
          </p:nvPr>
        </p:nvSpPr>
        <p:spPr/>
        <p:txBody>
          <a:bodyPr/>
          <a:lstStyle/>
          <a:p>
            <a:fld id="{721C06D9-4617-44B0-8711-1EF1C439A609}" type="slidenum">
              <a:rPr lang="en-US" smtClean="0"/>
              <a:pPr/>
              <a:t>16</a:t>
            </a:fld>
            <a:endParaRPr lang="en-US" dirty="0"/>
          </a:p>
        </p:txBody>
      </p:sp>
      <p:sp>
        <p:nvSpPr>
          <p:cNvPr id="2" name="Content Placeholder 3">
            <a:extLst>
              <a:ext uri="{FF2B5EF4-FFF2-40B4-BE49-F238E27FC236}">
                <a16:creationId xmlns:a16="http://schemas.microsoft.com/office/drawing/2014/main" id="{0B74EE63-6891-A484-B09C-95D96183FC38}"/>
              </a:ext>
            </a:extLst>
          </p:cNvPr>
          <p:cNvSpPr txBox="1">
            <a:spLocks/>
          </p:cNvSpPr>
          <p:nvPr/>
        </p:nvSpPr>
        <p:spPr>
          <a:xfrm>
            <a:off x="477520" y="1253331"/>
            <a:ext cx="11236959" cy="4784035"/>
          </a:xfrm>
          <a:prstGeom prst="rect">
            <a:avLst/>
          </a:prstGeom>
        </p:spPr>
        <p:txBody>
          <a:bodyPr>
            <a:normAutofit/>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SNF Quality Reporting Program</a:t>
            </a:r>
          </a:p>
          <a:p>
            <a:endParaRPr lang="en-US" sz="2000" dirty="0"/>
          </a:p>
          <a:p>
            <a:pPr lvl="1"/>
            <a:r>
              <a:rPr lang="en-US" sz="2000" dirty="0"/>
              <a:t> Feedback is being requested on requests for information (RFI):</a:t>
            </a:r>
          </a:p>
          <a:p>
            <a:pPr lvl="2"/>
            <a:r>
              <a:rPr lang="en-US" sz="2000" dirty="0"/>
              <a:t>Future measures </a:t>
            </a:r>
          </a:p>
          <a:p>
            <a:pPr lvl="2"/>
            <a:r>
              <a:rPr lang="en-US" sz="2000" dirty="0"/>
              <a:t>Potential revision to data submission deadlines for assessment data collected for the SNF QRP</a:t>
            </a:r>
          </a:p>
          <a:p>
            <a:pPr lvl="3"/>
            <a:r>
              <a:rPr lang="en-US" sz="2000" dirty="0"/>
              <a:t>From 4.5 months to 45 days</a:t>
            </a:r>
          </a:p>
          <a:p>
            <a:pPr lvl="3"/>
            <a:r>
              <a:rPr lang="en-US" sz="2000" dirty="0"/>
              <a:t>Improve timeliness of public reporting</a:t>
            </a:r>
          </a:p>
          <a:p>
            <a:pPr lvl="2"/>
            <a:r>
              <a:rPr lang="en-US" sz="2000" dirty="0"/>
              <a:t>Advancing digital quality measurement</a:t>
            </a:r>
          </a:p>
          <a:p>
            <a:pPr marL="357188" lvl="2" indent="0">
              <a:buNone/>
            </a:pPr>
            <a:endParaRPr lang="en-US" sz="2400" dirty="0"/>
          </a:p>
        </p:txBody>
      </p:sp>
    </p:spTree>
    <p:extLst>
      <p:ext uri="{BB962C8B-B14F-4D97-AF65-F5344CB8AC3E}">
        <p14:creationId xmlns:p14="http://schemas.microsoft.com/office/powerpoint/2010/main" val="290933356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AFCEC-1FE9-DF20-9DD6-D6B18FBAAD8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764777-B16E-3ACC-EC7A-29A31A40AFA9}"/>
              </a:ext>
            </a:extLst>
          </p:cNvPr>
          <p:cNvSpPr>
            <a:spLocks noGrp="1"/>
          </p:cNvSpPr>
          <p:nvPr>
            <p:ph type="body" sz="quarter" idx="13"/>
          </p:nvPr>
        </p:nvSpPr>
        <p:spPr>
          <a:xfrm>
            <a:off x="305999" y="673200"/>
            <a:ext cx="7565791" cy="360000"/>
          </a:xfrm>
        </p:spPr>
        <p:txBody>
          <a:bodyPr/>
          <a:lstStyle/>
          <a:p>
            <a:r>
              <a:rPr lang="en-US" sz="3600" dirty="0"/>
              <a:t>SNF QRP Non-Compliance</a:t>
            </a:r>
          </a:p>
        </p:txBody>
      </p:sp>
      <p:sp>
        <p:nvSpPr>
          <p:cNvPr id="3" name="Content Placeholder 2">
            <a:extLst>
              <a:ext uri="{FF2B5EF4-FFF2-40B4-BE49-F238E27FC236}">
                <a16:creationId xmlns:a16="http://schemas.microsoft.com/office/drawing/2014/main" id="{C894D30F-9047-B796-65C0-0C5560716473}"/>
              </a:ext>
            </a:extLst>
          </p:cNvPr>
          <p:cNvSpPr>
            <a:spLocks noGrp="1"/>
          </p:cNvSpPr>
          <p:nvPr>
            <p:ph sz="quarter" idx="15"/>
          </p:nvPr>
        </p:nvSpPr>
        <p:spPr/>
        <p:txBody>
          <a:bodyPr/>
          <a:lstStyle/>
          <a:p>
            <a:r>
              <a:rPr lang="en-US" sz="2000" dirty="0"/>
              <a:t>Non-compliance Reports for FY2026 Penalties</a:t>
            </a:r>
          </a:p>
          <a:p>
            <a:pPr lvl="1"/>
            <a:r>
              <a:rPr lang="en-US" sz="2000" dirty="0"/>
              <a:t>Posted on July 18, 2025</a:t>
            </a:r>
          </a:p>
          <a:p>
            <a:pPr lvl="1"/>
            <a:r>
              <a:rPr lang="en-US" sz="2000" dirty="0"/>
              <a:t>Reconsideration requests were due by August 26, 2025</a:t>
            </a:r>
          </a:p>
        </p:txBody>
      </p:sp>
    </p:spTree>
    <p:extLst>
      <p:ext uri="{BB962C8B-B14F-4D97-AF65-F5344CB8AC3E}">
        <p14:creationId xmlns:p14="http://schemas.microsoft.com/office/powerpoint/2010/main" val="45990680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E9428D-CE4E-3B7C-9210-E44544F69B51}"/>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EB4E0A6A-632C-EB65-DB1F-059E460FE849}"/>
              </a:ext>
            </a:extLst>
          </p:cNvPr>
          <p:cNvSpPr>
            <a:spLocks noGrp="1"/>
          </p:cNvSpPr>
          <p:nvPr>
            <p:ph type="sldNum" sz="quarter" idx="4"/>
          </p:nvPr>
        </p:nvSpPr>
        <p:spPr/>
        <p:txBody>
          <a:bodyPr/>
          <a:lstStyle/>
          <a:p>
            <a:fld id="{721C06D9-4617-44B0-8711-1EF1C439A609}" type="slidenum">
              <a:rPr lang="en-US" smtClean="0"/>
              <a:pPr/>
              <a:t>18</a:t>
            </a:fld>
            <a:endParaRPr lang="en-US" dirty="0"/>
          </a:p>
        </p:txBody>
      </p:sp>
      <p:sp>
        <p:nvSpPr>
          <p:cNvPr id="2" name="Content Placeholder 3">
            <a:extLst>
              <a:ext uri="{FF2B5EF4-FFF2-40B4-BE49-F238E27FC236}">
                <a16:creationId xmlns:a16="http://schemas.microsoft.com/office/drawing/2014/main" id="{EDE53910-0A18-33CA-A5D9-5103C44BB868}"/>
              </a:ext>
            </a:extLst>
          </p:cNvPr>
          <p:cNvSpPr txBox="1">
            <a:spLocks/>
          </p:cNvSpPr>
          <p:nvPr/>
        </p:nvSpPr>
        <p:spPr>
          <a:xfrm>
            <a:off x="477520" y="1253331"/>
            <a:ext cx="11236959" cy="4784035"/>
          </a:xfrm>
          <a:prstGeom prst="rect">
            <a:avLst/>
          </a:prstGeom>
        </p:spPr>
        <p:txBody>
          <a:bodyPr>
            <a:normAutofit lnSpcReduction="10000"/>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SNF Value Based Purchasing (VBP)</a:t>
            </a:r>
          </a:p>
          <a:p>
            <a:pPr lvl="1"/>
            <a:r>
              <a:rPr lang="en-US" sz="2400" dirty="0"/>
              <a:t>No proposed changes for FY2026</a:t>
            </a:r>
          </a:p>
          <a:p>
            <a:pPr lvl="1"/>
            <a:endParaRPr lang="en-US" sz="2400" dirty="0"/>
          </a:p>
          <a:p>
            <a:pPr lvl="1"/>
            <a:r>
              <a:rPr lang="en-US" sz="2400" dirty="0"/>
              <a:t>Overall impact is estimated saving to Medicare</a:t>
            </a:r>
          </a:p>
          <a:p>
            <a:pPr lvl="2"/>
            <a:r>
              <a:rPr lang="en-US" sz="2400" dirty="0"/>
              <a:t>FY2026 = $208.36 million</a:t>
            </a:r>
          </a:p>
          <a:p>
            <a:pPr lvl="2"/>
            <a:r>
              <a:rPr lang="en-US" sz="2400" dirty="0"/>
              <a:t>FY2027 = $207.99 million</a:t>
            </a:r>
          </a:p>
          <a:p>
            <a:pPr lvl="2"/>
            <a:endParaRPr lang="en-US" sz="2400" dirty="0"/>
          </a:p>
          <a:p>
            <a:pPr lvl="1"/>
            <a:r>
              <a:rPr lang="en-US" sz="2400" dirty="0"/>
              <a:t>Removal of SNF VBP Health Equity Adjustment set to begin in FY2027</a:t>
            </a:r>
          </a:p>
          <a:p>
            <a:pPr lvl="2"/>
            <a:r>
              <a:rPr lang="en-US" sz="2400" dirty="0"/>
              <a:t>Bonus points to high performing facilities that care for a high proportion of (20% or high) of dual eligible beneficiaries</a:t>
            </a:r>
          </a:p>
          <a:p>
            <a:pPr lvl="2"/>
            <a:r>
              <a:rPr lang="en-US" sz="2400" dirty="0"/>
              <a:t>Increase payback percentage from 66% to 60% </a:t>
            </a:r>
          </a:p>
          <a:p>
            <a:pPr marL="176213" lvl="1" indent="0">
              <a:buNone/>
            </a:pPr>
            <a:endParaRPr lang="en-US" sz="2400" dirty="0"/>
          </a:p>
          <a:p>
            <a:pPr lvl="1"/>
            <a:endParaRPr lang="en-US" dirty="0"/>
          </a:p>
        </p:txBody>
      </p:sp>
    </p:spTree>
    <p:extLst>
      <p:ext uri="{BB962C8B-B14F-4D97-AF65-F5344CB8AC3E}">
        <p14:creationId xmlns:p14="http://schemas.microsoft.com/office/powerpoint/2010/main" val="16986266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EBC6D-ABCB-20ED-CC32-8355A99862A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DC3363C-0671-E6F9-26C7-9AA8BD393472}"/>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8AB84D2F-8590-88EE-0978-05F086203E4B}"/>
              </a:ext>
            </a:extLst>
          </p:cNvPr>
          <p:cNvSpPr>
            <a:spLocks noGrp="1"/>
          </p:cNvSpPr>
          <p:nvPr>
            <p:ph type="sldNum" sz="quarter" idx="4"/>
          </p:nvPr>
        </p:nvSpPr>
        <p:spPr/>
        <p:txBody>
          <a:bodyPr/>
          <a:lstStyle/>
          <a:p>
            <a:fld id="{721C06D9-4617-44B0-8711-1EF1C439A609}" type="slidenum">
              <a:rPr lang="en-US" smtClean="0"/>
              <a:pPr/>
              <a:t>19</a:t>
            </a:fld>
            <a:endParaRPr lang="en-US" dirty="0"/>
          </a:p>
        </p:txBody>
      </p:sp>
      <p:sp>
        <p:nvSpPr>
          <p:cNvPr id="2" name="Content Placeholder 3">
            <a:extLst>
              <a:ext uri="{FF2B5EF4-FFF2-40B4-BE49-F238E27FC236}">
                <a16:creationId xmlns:a16="http://schemas.microsoft.com/office/drawing/2014/main" id="{0872ED5C-82C6-7172-87D2-E0F45E7E29D4}"/>
              </a:ext>
            </a:extLst>
          </p:cNvPr>
          <p:cNvSpPr txBox="1">
            <a:spLocks/>
          </p:cNvSpPr>
          <p:nvPr/>
        </p:nvSpPr>
        <p:spPr>
          <a:xfrm>
            <a:off x="477520" y="1253331"/>
            <a:ext cx="11236959" cy="4784035"/>
          </a:xfrm>
          <a:prstGeom prst="rect">
            <a:avLst/>
          </a:prstGeom>
        </p:spPr>
        <p:txBody>
          <a:bodyPr>
            <a:normAutofit/>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SNF Value Based Purchasing (VBP)</a:t>
            </a:r>
          </a:p>
          <a:p>
            <a:pPr lvl="1"/>
            <a:r>
              <a:rPr lang="en-US" sz="2000" dirty="0"/>
              <a:t>SNF With-in Stay Potentially Preventative Readmission (SNF WS PPR) set to begin with FY2028</a:t>
            </a:r>
          </a:p>
          <a:p>
            <a:pPr lvl="2"/>
            <a:r>
              <a:rPr lang="en-US" sz="2000" dirty="0"/>
              <a:t>Replaces SNF 30-Day All Cause Re-Admission Measure (SNFRM)</a:t>
            </a:r>
          </a:p>
          <a:p>
            <a:pPr lvl="1"/>
            <a:endParaRPr lang="en-US" sz="2000" dirty="0"/>
          </a:p>
          <a:p>
            <a:pPr lvl="1"/>
            <a:r>
              <a:rPr lang="en-US" sz="2000" dirty="0"/>
              <a:t>Additional reconsideration process</a:t>
            </a:r>
          </a:p>
          <a:p>
            <a:pPr lvl="2"/>
            <a:r>
              <a:rPr lang="en-US" sz="2000" dirty="0"/>
              <a:t>All SNFs to appeal initial decision for Review and Correction</a:t>
            </a:r>
          </a:p>
          <a:p>
            <a:pPr lvl="1"/>
            <a:endParaRPr lang="en-US" dirty="0"/>
          </a:p>
        </p:txBody>
      </p:sp>
    </p:spTree>
    <p:extLst>
      <p:ext uri="{BB962C8B-B14F-4D97-AF65-F5344CB8AC3E}">
        <p14:creationId xmlns:p14="http://schemas.microsoft.com/office/powerpoint/2010/main" val="136690639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C76F8E-415A-FAB6-D611-26F88E3E40ED}"/>
              </a:ext>
            </a:extLst>
          </p:cNvPr>
          <p:cNvSpPr>
            <a:spLocks noGrp="1"/>
          </p:cNvSpPr>
          <p:nvPr>
            <p:ph type="title"/>
          </p:nvPr>
        </p:nvSpPr>
        <p:spPr/>
        <p:txBody>
          <a:bodyPr/>
          <a:lstStyle/>
          <a:p>
            <a:r>
              <a:rPr lang="en-US" b="1" dirty="0">
                <a:solidFill>
                  <a:schemeClr val="accent1"/>
                </a:solidFill>
              </a:rPr>
              <a:t>Our Agenda for Today </a:t>
            </a:r>
          </a:p>
        </p:txBody>
      </p:sp>
      <p:sp>
        <p:nvSpPr>
          <p:cNvPr id="10" name="Slide Number Placeholder 9">
            <a:extLst>
              <a:ext uri="{FF2B5EF4-FFF2-40B4-BE49-F238E27FC236}">
                <a16:creationId xmlns:a16="http://schemas.microsoft.com/office/drawing/2014/main" id="{4ECEA13A-71B7-C5DE-BF90-4B7FA22FA80A}"/>
              </a:ext>
            </a:extLst>
          </p:cNvPr>
          <p:cNvSpPr>
            <a:spLocks noGrp="1"/>
          </p:cNvSpPr>
          <p:nvPr>
            <p:ph type="sldNum" sz="quarter" idx="12"/>
          </p:nvPr>
        </p:nvSpPr>
        <p:spPr>
          <a:xfrm>
            <a:off x="300037" y="6417000"/>
            <a:ext cx="900000" cy="270000"/>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C06D9-4617-44B0-8711-1EF1C439A609}" type="slidenum">
              <a:rPr lang="en-US" smtClean="0"/>
              <a:pPr/>
              <a:t>2</a:t>
            </a:fld>
            <a:endParaRPr lang="en-US" dirty="0"/>
          </a:p>
        </p:txBody>
      </p:sp>
      <p:pic>
        <p:nvPicPr>
          <p:cNvPr id="7" name="Espace réservé pour une image  8">
            <a:extLst>
              <a:ext uri="{FF2B5EF4-FFF2-40B4-BE49-F238E27FC236}">
                <a16:creationId xmlns:a16="http://schemas.microsoft.com/office/drawing/2014/main" id="{356BE567-A5C8-9F66-5D36-0C0B86B71D0B}"/>
              </a:ext>
            </a:extLst>
          </p:cNvPr>
          <p:cNvPicPr>
            <a:picLocks noGrp="1" noChangeAspect="1"/>
          </p:cNvPicPr>
          <p:nvPr>
            <p:ph type="pic" sz="quarter" idx="14"/>
            <p:custDataLst>
              <p:tags r:id="rId1"/>
            </p:custDataLst>
          </p:nvPr>
        </p:nvPicPr>
        <p:blipFill rotWithShape="1">
          <a:blip r:embed="rId3">
            <a:extLst>
              <a:ext uri="{28A0092B-C50C-407E-A947-70E740481C1C}">
                <a14:useLocalDpi xmlns:a14="http://schemas.microsoft.com/office/drawing/2010/main" val="0"/>
              </a:ext>
            </a:extLst>
          </a:blip>
          <a:srcRect l="12579" r="20683"/>
          <a:stretch/>
        </p:blipFill>
        <p:spPr>
          <a:xfrm>
            <a:off x="6237601" y="305999"/>
            <a:ext cx="5648400" cy="5643951"/>
          </a:xfrm>
        </p:spPr>
      </p:pic>
      <p:sp>
        <p:nvSpPr>
          <p:cNvPr id="5" name="Text Placeholder 4">
            <a:extLst>
              <a:ext uri="{FF2B5EF4-FFF2-40B4-BE49-F238E27FC236}">
                <a16:creationId xmlns:a16="http://schemas.microsoft.com/office/drawing/2014/main" id="{286A64C6-FD9B-6620-ACC1-98F12B3352A4}"/>
              </a:ext>
            </a:extLst>
          </p:cNvPr>
          <p:cNvSpPr>
            <a:spLocks noGrp="1"/>
          </p:cNvSpPr>
          <p:nvPr>
            <p:ph type="body" sz="quarter" idx="13"/>
          </p:nvPr>
        </p:nvSpPr>
        <p:spPr>
          <a:xfrm>
            <a:off x="197223" y="1299882"/>
            <a:ext cx="6113929" cy="4650068"/>
          </a:xfrm>
        </p:spPr>
        <p:txBody>
          <a:bodyPr/>
          <a:lstStyle/>
          <a:p>
            <a:pPr marL="342900" indent="-342900">
              <a:buFont typeface="Wingdings" panose="05000000000000000000" pitchFamily="2" charset="2"/>
              <a:buChar char="Ø"/>
            </a:pPr>
            <a:r>
              <a:rPr lang="en-US" sz="2000" b="1" dirty="0"/>
              <a:t>Final SNF PPS FY2026 Rule</a:t>
            </a:r>
          </a:p>
          <a:p>
            <a:pPr marL="342900" indent="-342900">
              <a:buFont typeface="Wingdings" panose="05000000000000000000" pitchFamily="2" charset="2"/>
              <a:buChar char="Ø"/>
            </a:pPr>
            <a:r>
              <a:rPr lang="en-US" sz="2000" b="1" dirty="0"/>
              <a:t>MDS 3.0 Changes </a:t>
            </a:r>
          </a:p>
          <a:p>
            <a:pPr marL="342900" indent="-342900">
              <a:buFont typeface="Wingdings" panose="05000000000000000000" pitchFamily="2" charset="2"/>
              <a:buChar char="Ø"/>
            </a:pPr>
            <a:r>
              <a:rPr lang="en-US" sz="2000" b="1" dirty="0"/>
              <a:t>PDPM Update</a:t>
            </a:r>
          </a:p>
          <a:p>
            <a:pPr marL="342900" indent="-342900">
              <a:buFont typeface="Wingdings" panose="05000000000000000000" pitchFamily="2" charset="2"/>
              <a:buChar char="Ø"/>
            </a:pPr>
            <a:r>
              <a:rPr lang="en-US" sz="2000" b="1" dirty="0"/>
              <a:t>5-Star/QM Updates</a:t>
            </a:r>
          </a:p>
          <a:p>
            <a:pPr marL="342900" indent="-342900">
              <a:buFont typeface="Wingdings" panose="05000000000000000000" pitchFamily="2" charset="2"/>
              <a:buChar char="Ø"/>
            </a:pPr>
            <a:r>
              <a:rPr lang="en-US" sz="2000" b="1" dirty="0"/>
              <a:t>SNF Validation Program</a:t>
            </a:r>
          </a:p>
          <a:p>
            <a:pPr marL="342900" indent="-342900">
              <a:buFont typeface="Wingdings" panose="05000000000000000000" pitchFamily="2" charset="2"/>
              <a:buChar char="Ø"/>
            </a:pPr>
            <a:r>
              <a:rPr lang="en-US" sz="2000" b="1" dirty="0"/>
              <a:t>Payroll Based Journal</a:t>
            </a:r>
          </a:p>
          <a:p>
            <a:pPr marL="0" indent="0">
              <a:buNone/>
            </a:pPr>
            <a:endParaRPr lang="en-US" sz="2000" b="1" dirty="0"/>
          </a:p>
          <a:p>
            <a:pPr marL="0" indent="0">
              <a:buNone/>
            </a:pPr>
            <a:br>
              <a:rPr lang="en-US" sz="2400" b="1" dirty="0"/>
            </a:br>
            <a:endParaRPr lang="en-US" sz="2400" b="1" dirty="0"/>
          </a:p>
        </p:txBody>
      </p:sp>
    </p:spTree>
    <p:extLst>
      <p:ext uri="{BB962C8B-B14F-4D97-AF65-F5344CB8AC3E}">
        <p14:creationId xmlns:p14="http://schemas.microsoft.com/office/powerpoint/2010/main" val="20313705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78C0D-DAD0-132D-BE9F-65D78FD73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DB896-0B1C-D727-C982-D05B7E7B4DAA}"/>
              </a:ext>
            </a:extLst>
          </p:cNvPr>
          <p:cNvSpPr>
            <a:spLocks noGrp="1"/>
          </p:cNvSpPr>
          <p:nvPr>
            <p:ph type="title"/>
          </p:nvPr>
        </p:nvSpPr>
        <p:spPr>
          <a:xfrm>
            <a:off x="305999" y="306000"/>
            <a:ext cx="8480191" cy="360000"/>
          </a:xfrm>
        </p:spPr>
        <p:txBody>
          <a:bodyPr/>
          <a:lstStyle/>
          <a:p>
            <a:r>
              <a:rPr lang="en-US" sz="3600" b="1"/>
              <a:t>SNF Value Based Purchasing (VBP)</a:t>
            </a:r>
            <a:endParaRPr lang="en-US" sz="3600" b="1" dirty="0"/>
          </a:p>
        </p:txBody>
      </p:sp>
      <p:sp>
        <p:nvSpPr>
          <p:cNvPr id="5" name="Content Placeholder 4">
            <a:extLst>
              <a:ext uri="{FF2B5EF4-FFF2-40B4-BE49-F238E27FC236}">
                <a16:creationId xmlns:a16="http://schemas.microsoft.com/office/drawing/2014/main" id="{AE0EEDD2-CA3F-A924-E173-F307D651E3E1}"/>
              </a:ext>
            </a:extLst>
          </p:cNvPr>
          <p:cNvSpPr>
            <a:spLocks noGrp="1"/>
          </p:cNvSpPr>
          <p:nvPr>
            <p:ph sz="quarter" idx="15"/>
          </p:nvPr>
        </p:nvSpPr>
        <p:spPr>
          <a:xfrm>
            <a:off x="306000" y="1005840"/>
            <a:ext cx="11581200" cy="4656110"/>
          </a:xfrm>
        </p:spPr>
        <p:txBody>
          <a:bodyPr/>
          <a:lstStyle/>
          <a:p>
            <a:r>
              <a:rPr lang="en-US" sz="2000"/>
              <a:t>SNF Value Based Purchasing (VBP)</a:t>
            </a:r>
          </a:p>
          <a:p>
            <a:pPr lvl="1"/>
            <a:r>
              <a:rPr lang="en-US" sz="2000"/>
              <a:t>For FY2026, VBP payment adjustments will be based on four measures </a:t>
            </a:r>
          </a:p>
          <a:p>
            <a:pPr lvl="1"/>
            <a:r>
              <a:rPr lang="en-US" sz="2000"/>
              <a:t>Table for inclusion of programs</a:t>
            </a:r>
            <a:endParaRPr lang="en-US" sz="2000" dirty="0"/>
          </a:p>
        </p:txBody>
      </p:sp>
      <p:sp>
        <p:nvSpPr>
          <p:cNvPr id="7" name="Slide Number Placeholder 6">
            <a:extLst>
              <a:ext uri="{FF2B5EF4-FFF2-40B4-BE49-F238E27FC236}">
                <a16:creationId xmlns:a16="http://schemas.microsoft.com/office/drawing/2014/main" id="{08F045BC-110A-C444-586D-77ADFF67F2C2}"/>
              </a:ext>
            </a:extLst>
          </p:cNvPr>
          <p:cNvSpPr>
            <a:spLocks noGrp="1"/>
          </p:cNvSpPr>
          <p:nvPr>
            <p:ph type="sldNum" sz="quarter" idx="4"/>
          </p:nvPr>
        </p:nvSpPr>
        <p:spPr/>
        <p:txBody>
          <a:bodyPr/>
          <a:lstStyle/>
          <a:p>
            <a:fld id="{721C06D9-4617-44B0-8711-1EF1C439A609}" type="slidenum">
              <a:rPr lang="en-US" noProof="0" smtClean="0"/>
              <a:pPr/>
              <a:t>20</a:t>
            </a:fld>
            <a:endParaRPr lang="en-US" noProof="0" dirty="0"/>
          </a:p>
        </p:txBody>
      </p:sp>
      <p:pic>
        <p:nvPicPr>
          <p:cNvPr id="6" name="Picture 5">
            <a:extLst>
              <a:ext uri="{FF2B5EF4-FFF2-40B4-BE49-F238E27FC236}">
                <a16:creationId xmlns:a16="http://schemas.microsoft.com/office/drawing/2014/main" id="{C5014A57-5F61-F069-D69F-D5B8D4BC29F0}"/>
              </a:ext>
            </a:extLst>
          </p:cNvPr>
          <p:cNvPicPr>
            <a:picLocks noChangeAspect="1"/>
          </p:cNvPicPr>
          <p:nvPr/>
        </p:nvPicPr>
        <p:blipFill>
          <a:blip r:embed="rId2"/>
          <a:stretch>
            <a:fillRect/>
          </a:stretch>
        </p:blipFill>
        <p:spPr>
          <a:xfrm>
            <a:off x="4183213" y="1860605"/>
            <a:ext cx="6073969" cy="4844159"/>
          </a:xfrm>
          <a:prstGeom prst="rect">
            <a:avLst/>
          </a:prstGeom>
        </p:spPr>
      </p:pic>
    </p:spTree>
    <p:extLst>
      <p:ext uri="{BB962C8B-B14F-4D97-AF65-F5344CB8AC3E}">
        <p14:creationId xmlns:p14="http://schemas.microsoft.com/office/powerpoint/2010/main" val="11176715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1406C-6E13-8EC7-12A0-8AE8882467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FF5DBB-3831-E643-C0F4-72095EDF0916}"/>
              </a:ext>
            </a:extLst>
          </p:cNvPr>
          <p:cNvSpPr>
            <a:spLocks noGrp="1"/>
          </p:cNvSpPr>
          <p:nvPr>
            <p:ph type="body" sz="quarter" idx="13"/>
          </p:nvPr>
        </p:nvSpPr>
        <p:spPr>
          <a:xfrm>
            <a:off x="305999" y="673200"/>
            <a:ext cx="8400679" cy="360000"/>
          </a:xfrm>
        </p:spPr>
        <p:txBody>
          <a:bodyPr/>
          <a:lstStyle/>
          <a:p>
            <a:r>
              <a:rPr lang="en-US" sz="3600" dirty="0"/>
              <a:t>SNF Value Based Purchasing (VBP)</a:t>
            </a:r>
          </a:p>
        </p:txBody>
      </p:sp>
      <p:sp>
        <p:nvSpPr>
          <p:cNvPr id="3" name="Content Placeholder 2">
            <a:extLst>
              <a:ext uri="{FF2B5EF4-FFF2-40B4-BE49-F238E27FC236}">
                <a16:creationId xmlns:a16="http://schemas.microsoft.com/office/drawing/2014/main" id="{C74E276B-D284-8FD4-0948-13624EC259E7}"/>
              </a:ext>
            </a:extLst>
          </p:cNvPr>
          <p:cNvSpPr>
            <a:spLocks noGrp="1"/>
          </p:cNvSpPr>
          <p:nvPr>
            <p:ph sz="quarter" idx="15"/>
          </p:nvPr>
        </p:nvSpPr>
        <p:spPr>
          <a:xfrm>
            <a:off x="306000" y="1367624"/>
            <a:ext cx="11581200" cy="4294326"/>
          </a:xfrm>
        </p:spPr>
        <p:txBody>
          <a:bodyPr/>
          <a:lstStyle/>
          <a:p>
            <a:r>
              <a:rPr lang="en-US" sz="2000" dirty="0"/>
              <a:t>First Performance Year for inclusion of new measures </a:t>
            </a:r>
          </a:p>
        </p:txBody>
      </p:sp>
      <p:pic>
        <p:nvPicPr>
          <p:cNvPr id="5" name="Picture 4">
            <a:extLst>
              <a:ext uri="{FF2B5EF4-FFF2-40B4-BE49-F238E27FC236}">
                <a16:creationId xmlns:a16="http://schemas.microsoft.com/office/drawing/2014/main" id="{BD7BD8FE-7869-EB9F-21A8-4CF307E97D00}"/>
              </a:ext>
            </a:extLst>
          </p:cNvPr>
          <p:cNvPicPr>
            <a:picLocks noChangeAspect="1"/>
          </p:cNvPicPr>
          <p:nvPr/>
        </p:nvPicPr>
        <p:blipFill>
          <a:blip r:embed="rId2"/>
          <a:stretch>
            <a:fillRect/>
          </a:stretch>
        </p:blipFill>
        <p:spPr>
          <a:xfrm>
            <a:off x="3245873" y="1781091"/>
            <a:ext cx="5700254" cy="4675367"/>
          </a:xfrm>
          <a:prstGeom prst="rect">
            <a:avLst/>
          </a:prstGeom>
        </p:spPr>
      </p:pic>
    </p:spTree>
    <p:extLst>
      <p:ext uri="{BB962C8B-B14F-4D97-AF65-F5344CB8AC3E}">
        <p14:creationId xmlns:p14="http://schemas.microsoft.com/office/powerpoint/2010/main" val="16391112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8B0757-FE43-4FD7-704A-A42A1D0DAE06}"/>
              </a:ext>
            </a:extLst>
          </p:cNvPr>
          <p:cNvSpPr>
            <a:spLocks noGrp="1"/>
          </p:cNvSpPr>
          <p:nvPr>
            <p:ph type="body" sz="quarter" idx="13"/>
          </p:nvPr>
        </p:nvSpPr>
        <p:spPr>
          <a:xfrm>
            <a:off x="306000" y="673200"/>
            <a:ext cx="9044734" cy="360000"/>
          </a:xfrm>
        </p:spPr>
        <p:txBody>
          <a:bodyPr/>
          <a:lstStyle/>
          <a:p>
            <a:r>
              <a:rPr lang="en-US" sz="3600" dirty="0"/>
              <a:t>SNF Value Based Purchasing Reminder</a:t>
            </a:r>
          </a:p>
        </p:txBody>
      </p:sp>
      <p:sp>
        <p:nvSpPr>
          <p:cNvPr id="3" name="Content Placeholder 2">
            <a:extLst>
              <a:ext uri="{FF2B5EF4-FFF2-40B4-BE49-F238E27FC236}">
                <a16:creationId xmlns:a16="http://schemas.microsoft.com/office/drawing/2014/main" id="{77DA83BB-DFBB-98C5-F8BB-DAD9B815910E}"/>
              </a:ext>
            </a:extLst>
          </p:cNvPr>
          <p:cNvSpPr>
            <a:spLocks noGrp="1"/>
          </p:cNvSpPr>
          <p:nvPr>
            <p:ph sz="quarter" idx="15"/>
          </p:nvPr>
        </p:nvSpPr>
        <p:spPr/>
        <p:txBody>
          <a:bodyPr/>
          <a:lstStyle/>
          <a:p>
            <a:r>
              <a:rPr lang="en-US" sz="2000" dirty="0"/>
              <a:t>SNF Value Based Purchasing Scores</a:t>
            </a:r>
          </a:p>
          <a:p>
            <a:pPr lvl="1"/>
            <a:r>
              <a:rPr lang="en-US" sz="2000" dirty="0"/>
              <a:t>Posted on July 31, 2025</a:t>
            </a:r>
          </a:p>
          <a:p>
            <a:pPr lvl="1"/>
            <a:r>
              <a:rPr lang="en-US" sz="2000" dirty="0"/>
              <a:t>Includes:</a:t>
            </a:r>
          </a:p>
          <a:p>
            <a:pPr lvl="2"/>
            <a:r>
              <a:rPr lang="en-US" sz="2000" dirty="0"/>
              <a:t>SNF Measure Results</a:t>
            </a:r>
          </a:p>
          <a:p>
            <a:pPr lvl="2"/>
            <a:r>
              <a:rPr lang="en-US" sz="2000" dirty="0"/>
              <a:t>SNF Measure Score</a:t>
            </a:r>
          </a:p>
          <a:p>
            <a:pPr lvl="2"/>
            <a:r>
              <a:rPr lang="en-US" sz="2000" dirty="0"/>
              <a:t>Performance Score</a:t>
            </a:r>
          </a:p>
          <a:p>
            <a:pPr lvl="2"/>
            <a:r>
              <a:rPr lang="en-US" sz="2000" dirty="0"/>
              <a:t>Incentive Payment Multiplier for FY 2026</a:t>
            </a:r>
          </a:p>
        </p:txBody>
      </p:sp>
      <p:pic>
        <p:nvPicPr>
          <p:cNvPr id="5" name="Picture 4">
            <a:extLst>
              <a:ext uri="{FF2B5EF4-FFF2-40B4-BE49-F238E27FC236}">
                <a16:creationId xmlns:a16="http://schemas.microsoft.com/office/drawing/2014/main" id="{208A8E46-EE83-F1A9-7E24-4584191CEAB9}"/>
              </a:ext>
            </a:extLst>
          </p:cNvPr>
          <p:cNvPicPr>
            <a:picLocks noChangeAspect="1"/>
          </p:cNvPicPr>
          <p:nvPr/>
        </p:nvPicPr>
        <p:blipFill>
          <a:blip r:embed="rId2"/>
          <a:stretch>
            <a:fillRect/>
          </a:stretch>
        </p:blipFill>
        <p:spPr>
          <a:xfrm>
            <a:off x="1959429" y="4604656"/>
            <a:ext cx="6613285" cy="2139043"/>
          </a:xfrm>
          <a:prstGeom prst="rect">
            <a:avLst/>
          </a:prstGeom>
        </p:spPr>
      </p:pic>
    </p:spTree>
    <p:extLst>
      <p:ext uri="{BB962C8B-B14F-4D97-AF65-F5344CB8AC3E}">
        <p14:creationId xmlns:p14="http://schemas.microsoft.com/office/powerpoint/2010/main" val="3634846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091304-2149-F33E-B1DA-CD2F215E1E70}"/>
              </a:ext>
            </a:extLst>
          </p:cNvPr>
          <p:cNvSpPr>
            <a:spLocks noGrp="1"/>
          </p:cNvSpPr>
          <p:nvPr>
            <p:ph type="body" sz="quarter" idx="13"/>
          </p:nvPr>
        </p:nvSpPr>
        <p:spPr>
          <a:xfrm>
            <a:off x="306000" y="673200"/>
            <a:ext cx="7074514" cy="360000"/>
          </a:xfrm>
        </p:spPr>
        <p:txBody>
          <a:bodyPr/>
          <a:lstStyle/>
          <a:p>
            <a:r>
              <a:rPr lang="en-US" sz="3600" dirty="0"/>
              <a:t>SNF Value Based Purchasing</a:t>
            </a:r>
          </a:p>
        </p:txBody>
      </p:sp>
      <p:pic>
        <p:nvPicPr>
          <p:cNvPr id="5" name="Content Placeholder 4">
            <a:extLst>
              <a:ext uri="{FF2B5EF4-FFF2-40B4-BE49-F238E27FC236}">
                <a16:creationId xmlns:a16="http://schemas.microsoft.com/office/drawing/2014/main" id="{58FF2017-A2AA-DCFD-D6F4-473AE1511A13}"/>
              </a:ext>
            </a:extLst>
          </p:cNvPr>
          <p:cNvPicPr>
            <a:picLocks noGrp="1" noChangeAspect="1"/>
          </p:cNvPicPr>
          <p:nvPr>
            <p:ph sz="quarter" idx="15"/>
          </p:nvPr>
        </p:nvPicPr>
        <p:blipFill>
          <a:blip r:embed="rId2"/>
          <a:stretch>
            <a:fillRect/>
          </a:stretch>
        </p:blipFill>
        <p:spPr>
          <a:xfrm>
            <a:off x="716608" y="1791330"/>
            <a:ext cx="10760372" cy="3772227"/>
          </a:xfrm>
        </p:spPr>
      </p:pic>
    </p:spTree>
    <p:extLst>
      <p:ext uri="{BB962C8B-B14F-4D97-AF65-F5344CB8AC3E}">
        <p14:creationId xmlns:p14="http://schemas.microsoft.com/office/powerpoint/2010/main" val="75118433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98F340-0E64-EA37-F7D8-0C33064B72D8}"/>
              </a:ext>
            </a:extLst>
          </p:cNvPr>
          <p:cNvSpPr>
            <a:spLocks noGrp="1"/>
          </p:cNvSpPr>
          <p:nvPr>
            <p:ph type="body" sz="quarter" idx="13"/>
          </p:nvPr>
        </p:nvSpPr>
        <p:spPr>
          <a:xfrm>
            <a:off x="306000" y="673200"/>
            <a:ext cx="6715286" cy="360000"/>
          </a:xfrm>
        </p:spPr>
        <p:txBody>
          <a:bodyPr/>
          <a:lstStyle/>
          <a:p>
            <a:r>
              <a:rPr lang="en-US" sz="3600" dirty="0"/>
              <a:t>SNF Value Based Purchasing</a:t>
            </a:r>
          </a:p>
        </p:txBody>
      </p:sp>
      <p:pic>
        <p:nvPicPr>
          <p:cNvPr id="5" name="Content Placeholder 4">
            <a:extLst>
              <a:ext uri="{FF2B5EF4-FFF2-40B4-BE49-F238E27FC236}">
                <a16:creationId xmlns:a16="http://schemas.microsoft.com/office/drawing/2014/main" id="{FFF359FF-DE5E-ABA5-AA07-88FD4E062C70}"/>
              </a:ext>
            </a:extLst>
          </p:cNvPr>
          <p:cNvPicPr>
            <a:picLocks noGrp="1" noChangeAspect="1"/>
          </p:cNvPicPr>
          <p:nvPr>
            <p:ph sz="quarter" idx="15"/>
          </p:nvPr>
        </p:nvPicPr>
        <p:blipFill>
          <a:blip r:embed="rId2"/>
          <a:stretch>
            <a:fillRect/>
          </a:stretch>
        </p:blipFill>
        <p:spPr>
          <a:xfrm>
            <a:off x="1170037" y="1955175"/>
            <a:ext cx="9853514" cy="3444538"/>
          </a:xfrm>
        </p:spPr>
      </p:pic>
    </p:spTree>
    <p:extLst>
      <p:ext uri="{BB962C8B-B14F-4D97-AF65-F5344CB8AC3E}">
        <p14:creationId xmlns:p14="http://schemas.microsoft.com/office/powerpoint/2010/main" val="295152754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C3147B-2974-D7A2-DF9B-E3187C2B7512}"/>
              </a:ext>
            </a:extLst>
          </p:cNvPr>
          <p:cNvSpPr>
            <a:spLocks noGrp="1"/>
          </p:cNvSpPr>
          <p:nvPr>
            <p:ph type="body" sz="quarter" idx="13"/>
          </p:nvPr>
        </p:nvSpPr>
        <p:spPr>
          <a:xfrm>
            <a:off x="306000" y="673200"/>
            <a:ext cx="7237800" cy="360000"/>
          </a:xfrm>
        </p:spPr>
        <p:txBody>
          <a:bodyPr/>
          <a:lstStyle/>
          <a:p>
            <a:r>
              <a:rPr lang="en-US" sz="3600" dirty="0"/>
              <a:t>SNF Value Based Purchasing</a:t>
            </a:r>
          </a:p>
        </p:txBody>
      </p:sp>
      <p:pic>
        <p:nvPicPr>
          <p:cNvPr id="5" name="Content Placeholder 4">
            <a:extLst>
              <a:ext uri="{FF2B5EF4-FFF2-40B4-BE49-F238E27FC236}">
                <a16:creationId xmlns:a16="http://schemas.microsoft.com/office/drawing/2014/main" id="{B000CF5C-95B8-C0B6-B27D-AF0F73B97C2B}"/>
              </a:ext>
            </a:extLst>
          </p:cNvPr>
          <p:cNvPicPr>
            <a:picLocks noGrp="1" noChangeAspect="1"/>
          </p:cNvPicPr>
          <p:nvPr>
            <p:ph sz="quarter" idx="15"/>
          </p:nvPr>
        </p:nvPicPr>
        <p:blipFill>
          <a:blip r:embed="rId2"/>
          <a:stretch>
            <a:fillRect/>
          </a:stretch>
        </p:blipFill>
        <p:spPr>
          <a:xfrm>
            <a:off x="1200150" y="1602468"/>
            <a:ext cx="8931729" cy="4582332"/>
          </a:xfrm>
        </p:spPr>
      </p:pic>
    </p:spTree>
    <p:extLst>
      <p:ext uri="{BB962C8B-B14F-4D97-AF65-F5344CB8AC3E}">
        <p14:creationId xmlns:p14="http://schemas.microsoft.com/office/powerpoint/2010/main" val="369150778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216A-F8C7-1ECC-6D59-F0772F7D29F0}"/>
              </a:ext>
            </a:extLst>
          </p:cNvPr>
          <p:cNvSpPr>
            <a:spLocks noGrp="1"/>
          </p:cNvSpPr>
          <p:nvPr>
            <p:ph type="title"/>
          </p:nvPr>
        </p:nvSpPr>
        <p:spPr/>
        <p:txBody>
          <a:bodyPr/>
          <a:lstStyle/>
          <a:p>
            <a:r>
              <a:rPr lang="en-US" sz="3600" b="1" dirty="0"/>
              <a:t>FY2026 Final Rule</a:t>
            </a:r>
          </a:p>
        </p:txBody>
      </p:sp>
      <p:sp>
        <p:nvSpPr>
          <p:cNvPr id="5" name="Content Placeholder 4">
            <a:extLst>
              <a:ext uri="{FF2B5EF4-FFF2-40B4-BE49-F238E27FC236}">
                <a16:creationId xmlns:a16="http://schemas.microsoft.com/office/drawing/2014/main" id="{63FCEE5F-1B70-976D-698C-55C1E519E8E7}"/>
              </a:ext>
            </a:extLst>
          </p:cNvPr>
          <p:cNvSpPr>
            <a:spLocks noGrp="1"/>
          </p:cNvSpPr>
          <p:nvPr>
            <p:ph sz="quarter" idx="15"/>
          </p:nvPr>
        </p:nvSpPr>
        <p:spPr>
          <a:xfrm>
            <a:off x="306000" y="947651"/>
            <a:ext cx="11581200" cy="4714299"/>
          </a:xfrm>
        </p:spPr>
        <p:txBody>
          <a:bodyPr/>
          <a:lstStyle/>
          <a:p>
            <a:r>
              <a:rPr lang="en-US" sz="2400" dirty="0"/>
              <a:t>Administrative Presumption of Coverage</a:t>
            </a:r>
          </a:p>
          <a:p>
            <a:pPr lvl="1"/>
            <a:r>
              <a:rPr lang="en-US" sz="2000" dirty="0"/>
              <a:t>Reflect an administrative presumption that those beneficiaries who are correctly assigned one of the designated case-mix classifier in their initial Medicare assessment (5-day) are automatically classified as meeting the SNF level of care definition up to and including the assessment date (ARD) of that assessment.</a:t>
            </a:r>
          </a:p>
          <a:p>
            <a:pPr lvl="1"/>
            <a:endParaRPr lang="en-US" sz="2000" dirty="0"/>
          </a:p>
          <a:p>
            <a:pPr lvl="1"/>
            <a:r>
              <a:rPr lang="en-US" sz="2000" dirty="0"/>
              <a:t>For services furnished on or after October 1, 2019 the following are the designated case-mix classifiers:</a:t>
            </a:r>
          </a:p>
          <a:p>
            <a:pPr lvl="2"/>
            <a:r>
              <a:rPr lang="en-US" sz="2000" dirty="0"/>
              <a:t>Nursing Component:  Extensive Services, Special Care High, Special Care Low and Clinically Complex categories</a:t>
            </a:r>
          </a:p>
          <a:p>
            <a:pPr lvl="2"/>
            <a:r>
              <a:rPr lang="en-US" sz="2000" dirty="0"/>
              <a:t>PT and OT Component:  TA, TB, TC, TD, TE, TF, TG, TJ, TK, TN and TO </a:t>
            </a:r>
          </a:p>
          <a:p>
            <a:pPr lvl="2"/>
            <a:r>
              <a:rPr lang="en-US" sz="2000" dirty="0"/>
              <a:t>SLP Component:  SC, SE, SF, SH, SI, SJ, SK and SL</a:t>
            </a:r>
          </a:p>
          <a:p>
            <a:pPr lvl="2"/>
            <a:r>
              <a:rPr lang="en-US" sz="2000" dirty="0"/>
              <a:t>NTA Component:  Uppermost (12+) comorbidity group</a:t>
            </a:r>
          </a:p>
          <a:p>
            <a:pPr lvl="2"/>
            <a:endParaRPr lang="en-US" sz="2000" dirty="0"/>
          </a:p>
          <a:p>
            <a:pPr marL="357188" lvl="2" indent="0">
              <a:buNone/>
            </a:pPr>
            <a:endParaRPr lang="en-US" sz="2400" dirty="0"/>
          </a:p>
        </p:txBody>
      </p:sp>
      <p:sp>
        <p:nvSpPr>
          <p:cNvPr id="7" name="Slide Number Placeholder 6">
            <a:extLst>
              <a:ext uri="{FF2B5EF4-FFF2-40B4-BE49-F238E27FC236}">
                <a16:creationId xmlns:a16="http://schemas.microsoft.com/office/drawing/2014/main" id="{0BD48376-2B32-92E8-7DA2-C2DCCEF0BAFE}"/>
              </a:ext>
            </a:extLst>
          </p:cNvPr>
          <p:cNvSpPr>
            <a:spLocks noGrp="1"/>
          </p:cNvSpPr>
          <p:nvPr>
            <p:ph type="sldNum" sz="quarter" idx="4"/>
          </p:nvPr>
        </p:nvSpPr>
        <p:spPr/>
        <p:txBody>
          <a:bodyPr/>
          <a:lstStyle/>
          <a:p>
            <a:fld id="{721C06D9-4617-44B0-8711-1EF1C439A609}" type="slidenum">
              <a:rPr lang="en-US" noProof="0" smtClean="0"/>
              <a:pPr/>
              <a:t>26</a:t>
            </a:fld>
            <a:endParaRPr lang="en-US" noProof="0" dirty="0"/>
          </a:p>
        </p:txBody>
      </p:sp>
    </p:spTree>
    <p:extLst>
      <p:ext uri="{BB962C8B-B14F-4D97-AF65-F5344CB8AC3E}">
        <p14:creationId xmlns:p14="http://schemas.microsoft.com/office/powerpoint/2010/main" val="35404284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octor and patient discussing something&#10;&#10;Description automatically generated">
            <a:extLst>
              <a:ext uri="{FF2B5EF4-FFF2-40B4-BE49-F238E27FC236}">
                <a16:creationId xmlns:a16="http://schemas.microsoft.com/office/drawing/2014/main" id="{A5506205-2807-2E5A-70E8-EA93E149CF23}"/>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1474" r="33593"/>
          <a:stretch/>
        </p:blipFill>
        <p:spPr>
          <a:xfrm>
            <a:off x="5511800" y="0"/>
            <a:ext cx="6680200" cy="6858000"/>
          </a:xfrm>
        </p:spPr>
      </p:pic>
      <p:sp>
        <p:nvSpPr>
          <p:cNvPr id="3" name="Title 2">
            <a:extLst>
              <a:ext uri="{FF2B5EF4-FFF2-40B4-BE49-F238E27FC236}">
                <a16:creationId xmlns:a16="http://schemas.microsoft.com/office/drawing/2014/main" id="{C56AC7CE-8D60-7F76-D849-B1A68EE510EE}"/>
              </a:ext>
            </a:extLst>
          </p:cNvPr>
          <p:cNvSpPr>
            <a:spLocks noGrp="1"/>
          </p:cNvSpPr>
          <p:nvPr>
            <p:ph type="title"/>
          </p:nvPr>
        </p:nvSpPr>
        <p:spPr>
          <a:xfrm>
            <a:off x="659000" y="2330827"/>
            <a:ext cx="6073494" cy="394443"/>
          </a:xfrm>
        </p:spPr>
        <p:txBody>
          <a:bodyPr/>
          <a:lstStyle/>
          <a:p>
            <a:r>
              <a:rPr lang="en-US" sz="4800" b="1" dirty="0"/>
              <a:t>MDS 3.0 Changes</a:t>
            </a:r>
          </a:p>
        </p:txBody>
      </p:sp>
      <p:cxnSp>
        <p:nvCxnSpPr>
          <p:cNvPr id="9" name="Straight Connector 8">
            <a:extLst>
              <a:ext uri="{FF2B5EF4-FFF2-40B4-BE49-F238E27FC236}">
                <a16:creationId xmlns:a16="http://schemas.microsoft.com/office/drawing/2014/main" id="{BE0C103D-DD7E-0988-68F6-03B3BBED9848}"/>
              </a:ext>
            </a:extLst>
          </p:cNvPr>
          <p:cNvCxnSpPr>
            <a:cxnSpLocks/>
          </p:cNvCxnSpPr>
          <p:nvPr/>
        </p:nvCxnSpPr>
        <p:spPr>
          <a:xfrm>
            <a:off x="659000" y="3834244"/>
            <a:ext cx="443254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970522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1DC2-25FF-D3A9-BA33-0C225AD221AA}"/>
              </a:ext>
            </a:extLst>
          </p:cNvPr>
          <p:cNvSpPr>
            <a:spLocks noGrp="1"/>
          </p:cNvSpPr>
          <p:nvPr>
            <p:ph type="title"/>
          </p:nvPr>
        </p:nvSpPr>
        <p:spPr/>
        <p:txBody>
          <a:bodyPr/>
          <a:lstStyle/>
          <a:p>
            <a:r>
              <a:rPr lang="en-US" sz="3600" b="1" dirty="0"/>
              <a:t>Draft MDS 3.0 RAI Manual</a:t>
            </a:r>
          </a:p>
        </p:txBody>
      </p:sp>
      <p:sp>
        <p:nvSpPr>
          <p:cNvPr id="5" name="Content Placeholder 4">
            <a:extLst>
              <a:ext uri="{FF2B5EF4-FFF2-40B4-BE49-F238E27FC236}">
                <a16:creationId xmlns:a16="http://schemas.microsoft.com/office/drawing/2014/main" id="{16C0A814-B4E1-6407-B748-CA949F4CC3FC}"/>
              </a:ext>
            </a:extLst>
          </p:cNvPr>
          <p:cNvSpPr>
            <a:spLocks noGrp="1"/>
          </p:cNvSpPr>
          <p:nvPr>
            <p:ph sz="quarter" idx="15"/>
          </p:nvPr>
        </p:nvSpPr>
        <p:spPr>
          <a:xfrm>
            <a:off x="306000" y="1155469"/>
            <a:ext cx="11581200" cy="4506481"/>
          </a:xfrm>
        </p:spPr>
        <p:txBody>
          <a:bodyPr/>
          <a:lstStyle/>
          <a:p>
            <a:r>
              <a:rPr lang="en-US" sz="2000" dirty="0"/>
              <a:t>MDS 3.0 RAI Manual for October 2025</a:t>
            </a:r>
          </a:p>
          <a:p>
            <a:pPr lvl="1"/>
            <a:r>
              <a:rPr lang="en-US" sz="2000" dirty="0"/>
              <a:t>Final version 1.20.1 posted on August 29, 2025</a:t>
            </a:r>
          </a:p>
          <a:p>
            <a:pPr lvl="1"/>
            <a:r>
              <a:rPr lang="en-US" sz="2000" dirty="0"/>
              <a:t>Final Item Sets 1.20.1v3 posted on August 15, 2025 – Removing Section R</a:t>
            </a:r>
          </a:p>
          <a:p>
            <a:pPr lvl="1"/>
            <a:endParaRPr lang="en-US" sz="2000" dirty="0"/>
          </a:p>
          <a:p>
            <a:pPr lvl="1"/>
            <a:endParaRPr lang="en-US" sz="2000" dirty="0"/>
          </a:p>
          <a:p>
            <a:pPr lvl="1"/>
            <a:r>
              <a:rPr lang="en-US" sz="2000" dirty="0"/>
              <a:t>Section A: Identification Information</a:t>
            </a:r>
          </a:p>
          <a:p>
            <a:pPr lvl="2"/>
            <a:r>
              <a:rPr lang="en-US" sz="2000" dirty="0"/>
              <a:t>A0800 Gender has been changed to A0810 Sex</a:t>
            </a:r>
          </a:p>
          <a:p>
            <a:pPr marL="357188" lvl="2" indent="0">
              <a:buNone/>
            </a:pPr>
            <a:endParaRPr lang="en-US" sz="2000" dirty="0"/>
          </a:p>
          <a:p>
            <a:pPr lvl="2"/>
            <a:r>
              <a:rPr lang="en-US" sz="2000" dirty="0"/>
              <a:t>Reminder that if resident declines to answer, Code Y, resident declines to respond and do not code based on other resources (family, medical records, etc.) for the following 2 items:</a:t>
            </a:r>
          </a:p>
          <a:p>
            <a:pPr lvl="3"/>
            <a:r>
              <a:rPr lang="en-US" sz="2000" dirty="0"/>
              <a:t>A1005 Ethnicity</a:t>
            </a:r>
          </a:p>
          <a:p>
            <a:pPr lvl="3"/>
            <a:r>
              <a:rPr lang="en-US" sz="2000" dirty="0"/>
              <a:t>A1010 Race </a:t>
            </a:r>
          </a:p>
          <a:p>
            <a:pPr lvl="2"/>
            <a:endParaRPr lang="en-US" sz="2000" dirty="0"/>
          </a:p>
          <a:p>
            <a:pPr lvl="2"/>
            <a:endParaRPr lang="en-US" dirty="0"/>
          </a:p>
        </p:txBody>
      </p:sp>
      <p:sp>
        <p:nvSpPr>
          <p:cNvPr id="7" name="Slide Number Placeholder 6">
            <a:extLst>
              <a:ext uri="{FF2B5EF4-FFF2-40B4-BE49-F238E27FC236}">
                <a16:creationId xmlns:a16="http://schemas.microsoft.com/office/drawing/2014/main" id="{EBD997D4-C42E-4E8B-E7B4-EA3FF135C447}"/>
              </a:ext>
            </a:extLst>
          </p:cNvPr>
          <p:cNvSpPr>
            <a:spLocks noGrp="1"/>
          </p:cNvSpPr>
          <p:nvPr>
            <p:ph type="sldNum" sz="quarter" idx="4"/>
          </p:nvPr>
        </p:nvSpPr>
        <p:spPr/>
        <p:txBody>
          <a:bodyPr/>
          <a:lstStyle/>
          <a:p>
            <a:fld id="{721C06D9-4617-44B0-8711-1EF1C439A609}" type="slidenum">
              <a:rPr lang="en-US" noProof="0" smtClean="0"/>
              <a:pPr/>
              <a:t>28</a:t>
            </a:fld>
            <a:endParaRPr lang="en-US" noProof="0" dirty="0"/>
          </a:p>
        </p:txBody>
      </p:sp>
      <p:pic>
        <p:nvPicPr>
          <p:cNvPr id="4" name="Picture 3">
            <a:extLst>
              <a:ext uri="{FF2B5EF4-FFF2-40B4-BE49-F238E27FC236}">
                <a16:creationId xmlns:a16="http://schemas.microsoft.com/office/drawing/2014/main" id="{BF15F15C-F34B-2389-F6A0-5E54CE728338}"/>
              </a:ext>
            </a:extLst>
          </p:cNvPr>
          <p:cNvPicPr>
            <a:picLocks noChangeAspect="1"/>
          </p:cNvPicPr>
          <p:nvPr/>
        </p:nvPicPr>
        <p:blipFill>
          <a:blip r:embed="rId3"/>
          <a:stretch>
            <a:fillRect/>
          </a:stretch>
        </p:blipFill>
        <p:spPr>
          <a:xfrm>
            <a:off x="6909683" y="2981739"/>
            <a:ext cx="2949934" cy="1248355"/>
          </a:xfrm>
          <a:prstGeom prst="rect">
            <a:avLst/>
          </a:prstGeom>
        </p:spPr>
      </p:pic>
    </p:spTree>
    <p:extLst>
      <p:ext uri="{BB962C8B-B14F-4D97-AF65-F5344CB8AC3E}">
        <p14:creationId xmlns:p14="http://schemas.microsoft.com/office/powerpoint/2010/main" val="772133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77AD-AA8E-51B2-A8EE-37712D3C1F0C}"/>
              </a:ext>
            </a:extLst>
          </p:cNvPr>
          <p:cNvSpPr>
            <a:spLocks noGrp="1"/>
          </p:cNvSpPr>
          <p:nvPr>
            <p:ph type="title"/>
          </p:nvPr>
        </p:nvSpPr>
        <p:spPr>
          <a:xfrm>
            <a:off x="305999" y="306000"/>
            <a:ext cx="6929687" cy="360000"/>
          </a:xfrm>
        </p:spPr>
        <p:txBody>
          <a:bodyPr/>
          <a:lstStyle/>
          <a:p>
            <a:r>
              <a:rPr lang="en-US" sz="3600" b="1" dirty="0"/>
              <a:t>MDS 3.0 Updates – Section A</a:t>
            </a:r>
          </a:p>
        </p:txBody>
      </p:sp>
      <p:sp>
        <p:nvSpPr>
          <p:cNvPr id="5" name="Content Placeholder 4">
            <a:extLst>
              <a:ext uri="{FF2B5EF4-FFF2-40B4-BE49-F238E27FC236}">
                <a16:creationId xmlns:a16="http://schemas.microsoft.com/office/drawing/2014/main" id="{DB049B00-D86A-085A-68D5-7BBA2665048E}"/>
              </a:ext>
            </a:extLst>
          </p:cNvPr>
          <p:cNvSpPr>
            <a:spLocks noGrp="1"/>
          </p:cNvSpPr>
          <p:nvPr>
            <p:ph sz="quarter" idx="15"/>
          </p:nvPr>
        </p:nvSpPr>
        <p:spPr>
          <a:xfrm>
            <a:off x="306000" y="964276"/>
            <a:ext cx="11581200" cy="4697674"/>
          </a:xfrm>
        </p:spPr>
        <p:txBody>
          <a:bodyPr/>
          <a:lstStyle/>
          <a:p>
            <a:r>
              <a:rPr lang="en-US" sz="2400" dirty="0"/>
              <a:t>SNF Quality Reporting Program</a:t>
            </a:r>
          </a:p>
          <a:p>
            <a:pPr lvl="1"/>
            <a:r>
              <a:rPr lang="en-US" sz="2400" dirty="0"/>
              <a:t> Modification of  Transportation Item (A1250) beginning October 1, 2025</a:t>
            </a:r>
          </a:p>
          <a:p>
            <a:pPr lvl="2"/>
            <a:r>
              <a:rPr lang="en-US" sz="2400" dirty="0"/>
              <a:t>Revise look-back period and simplification of responses</a:t>
            </a:r>
          </a:p>
          <a:p>
            <a:pPr lvl="2"/>
            <a:r>
              <a:rPr lang="en-US" sz="2400" dirty="0"/>
              <a:t>A1255 In the past 12 months, has a lack of reliable transportation kept you from medical appointments, meetings, work or from getting things needed for daily living?</a:t>
            </a:r>
          </a:p>
          <a:p>
            <a:endParaRPr lang="en-US" dirty="0"/>
          </a:p>
        </p:txBody>
      </p:sp>
      <p:sp>
        <p:nvSpPr>
          <p:cNvPr id="7" name="Slide Number Placeholder 6">
            <a:extLst>
              <a:ext uri="{FF2B5EF4-FFF2-40B4-BE49-F238E27FC236}">
                <a16:creationId xmlns:a16="http://schemas.microsoft.com/office/drawing/2014/main" id="{234A8FF5-8D39-FCDB-6609-7836B2F9A375}"/>
              </a:ext>
            </a:extLst>
          </p:cNvPr>
          <p:cNvSpPr>
            <a:spLocks noGrp="1"/>
          </p:cNvSpPr>
          <p:nvPr>
            <p:ph type="sldNum" sz="quarter" idx="4"/>
          </p:nvPr>
        </p:nvSpPr>
        <p:spPr/>
        <p:txBody>
          <a:bodyPr/>
          <a:lstStyle/>
          <a:p>
            <a:fld id="{721C06D9-4617-44B0-8711-1EF1C439A609}" type="slidenum">
              <a:rPr lang="en-US" noProof="0" smtClean="0"/>
              <a:pPr/>
              <a:t>29</a:t>
            </a:fld>
            <a:endParaRPr lang="en-US" noProof="0" dirty="0"/>
          </a:p>
        </p:txBody>
      </p:sp>
      <p:pic>
        <p:nvPicPr>
          <p:cNvPr id="4" name="Picture 3">
            <a:extLst>
              <a:ext uri="{FF2B5EF4-FFF2-40B4-BE49-F238E27FC236}">
                <a16:creationId xmlns:a16="http://schemas.microsoft.com/office/drawing/2014/main" id="{90A78F4C-8937-962A-DCD6-E1FAC108604E}"/>
              </a:ext>
            </a:extLst>
          </p:cNvPr>
          <p:cNvPicPr>
            <a:picLocks noChangeAspect="1"/>
          </p:cNvPicPr>
          <p:nvPr/>
        </p:nvPicPr>
        <p:blipFill>
          <a:blip r:embed="rId2"/>
          <a:stretch>
            <a:fillRect/>
          </a:stretch>
        </p:blipFill>
        <p:spPr>
          <a:xfrm>
            <a:off x="1653871" y="3641696"/>
            <a:ext cx="9000877" cy="2252027"/>
          </a:xfrm>
          <a:prstGeom prst="rect">
            <a:avLst/>
          </a:prstGeom>
        </p:spPr>
      </p:pic>
    </p:spTree>
    <p:extLst>
      <p:ext uri="{BB962C8B-B14F-4D97-AF65-F5344CB8AC3E}">
        <p14:creationId xmlns:p14="http://schemas.microsoft.com/office/powerpoint/2010/main" val="39936353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436A8-824F-3A29-A255-0EC643D6A3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6A1206-6B5C-494B-5BE2-8E66C055458A}"/>
              </a:ext>
            </a:extLst>
          </p:cNvPr>
          <p:cNvSpPr>
            <a:spLocks noGrp="1"/>
          </p:cNvSpPr>
          <p:nvPr>
            <p:ph type="title"/>
          </p:nvPr>
        </p:nvSpPr>
        <p:spPr/>
        <p:txBody>
          <a:bodyPr/>
          <a:lstStyle/>
          <a:p>
            <a:r>
              <a:rPr lang="en-US" b="1" dirty="0">
                <a:solidFill>
                  <a:schemeClr val="accent1"/>
                </a:solidFill>
              </a:rPr>
              <a:t>Our Objectives for Today </a:t>
            </a:r>
          </a:p>
        </p:txBody>
      </p:sp>
      <p:sp>
        <p:nvSpPr>
          <p:cNvPr id="10" name="Slide Number Placeholder 9">
            <a:extLst>
              <a:ext uri="{FF2B5EF4-FFF2-40B4-BE49-F238E27FC236}">
                <a16:creationId xmlns:a16="http://schemas.microsoft.com/office/drawing/2014/main" id="{08AA20A8-AE44-CC7F-A02C-22C375865747}"/>
              </a:ext>
            </a:extLst>
          </p:cNvPr>
          <p:cNvSpPr>
            <a:spLocks noGrp="1"/>
          </p:cNvSpPr>
          <p:nvPr>
            <p:ph type="sldNum" sz="quarter" idx="12"/>
          </p:nvPr>
        </p:nvSpPr>
        <p:spPr>
          <a:xfrm>
            <a:off x="300037" y="6417000"/>
            <a:ext cx="900000" cy="270000"/>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C06D9-4617-44B0-8711-1EF1C439A609}" type="slidenum">
              <a:rPr lang="en-US" smtClean="0"/>
              <a:pPr/>
              <a:t>3</a:t>
            </a:fld>
            <a:endParaRPr lang="en-US" dirty="0"/>
          </a:p>
        </p:txBody>
      </p:sp>
      <p:pic>
        <p:nvPicPr>
          <p:cNvPr id="7" name="Espace réservé pour une image  8">
            <a:extLst>
              <a:ext uri="{FF2B5EF4-FFF2-40B4-BE49-F238E27FC236}">
                <a16:creationId xmlns:a16="http://schemas.microsoft.com/office/drawing/2014/main" id="{D0E29DD2-F590-FDD6-ACBA-4173DD5E37CF}"/>
              </a:ext>
            </a:extLst>
          </p:cNvPr>
          <p:cNvPicPr>
            <a:picLocks noGrp="1" noChangeAspect="1"/>
          </p:cNvPicPr>
          <p:nvPr>
            <p:ph type="pic" sz="quarter" idx="14"/>
            <p:custDataLst>
              <p:tags r:id="rId1"/>
            </p:custDataLst>
          </p:nvPr>
        </p:nvPicPr>
        <p:blipFill rotWithShape="1">
          <a:blip r:embed="rId3">
            <a:extLst>
              <a:ext uri="{28A0092B-C50C-407E-A947-70E740481C1C}">
                <a14:useLocalDpi xmlns:a14="http://schemas.microsoft.com/office/drawing/2010/main" val="0"/>
              </a:ext>
            </a:extLst>
          </a:blip>
          <a:srcRect l="12579" r="20683"/>
          <a:stretch/>
        </p:blipFill>
        <p:spPr>
          <a:xfrm>
            <a:off x="6237601" y="305999"/>
            <a:ext cx="5648400" cy="5643951"/>
          </a:xfrm>
        </p:spPr>
      </p:pic>
      <p:sp>
        <p:nvSpPr>
          <p:cNvPr id="5" name="Text Placeholder 4">
            <a:extLst>
              <a:ext uri="{FF2B5EF4-FFF2-40B4-BE49-F238E27FC236}">
                <a16:creationId xmlns:a16="http://schemas.microsoft.com/office/drawing/2014/main" id="{3FF6EB5E-8734-1125-78BE-3F90011FC40C}"/>
              </a:ext>
            </a:extLst>
          </p:cNvPr>
          <p:cNvSpPr>
            <a:spLocks noGrp="1"/>
          </p:cNvSpPr>
          <p:nvPr>
            <p:ph type="body" sz="quarter" idx="13"/>
          </p:nvPr>
        </p:nvSpPr>
        <p:spPr>
          <a:xfrm>
            <a:off x="197223" y="1299882"/>
            <a:ext cx="6113929" cy="4650068"/>
          </a:xfrm>
        </p:spPr>
        <p:txBody>
          <a:bodyPr/>
          <a:lstStyle/>
          <a:p>
            <a:pPr marL="342900" indent="-342900">
              <a:buFont typeface="Wingdings" panose="05000000000000000000" pitchFamily="2" charset="2"/>
              <a:buChar char="Ø"/>
            </a:pPr>
            <a:r>
              <a:rPr lang="en-US" sz="2000" dirty="0"/>
              <a:t>Be aware of changes with the FY 2026 Final Rule in Medicare reimbursement, SNF Quality Reporting (SNF QRP) and SNF Value Based Purchasing (SNF VBP)</a:t>
            </a:r>
          </a:p>
          <a:p>
            <a:pPr marL="342900" indent="-342900">
              <a:buFont typeface="Wingdings" panose="05000000000000000000" pitchFamily="2" charset="2"/>
              <a:buChar char="Ø"/>
            </a:pPr>
            <a:r>
              <a:rPr lang="en-US" sz="2000" dirty="0"/>
              <a:t>Be aware of upcoming changes to the MDS 3.0</a:t>
            </a:r>
          </a:p>
          <a:p>
            <a:pPr marL="342900" indent="-342900">
              <a:buFont typeface="Wingdings" panose="05000000000000000000" pitchFamily="2" charset="2"/>
              <a:buChar char="Ø"/>
            </a:pPr>
            <a:r>
              <a:rPr lang="en-US" sz="2000" dirty="0"/>
              <a:t>Develop a clearer understanding of Payroll Based Journal (PBJ)</a:t>
            </a:r>
          </a:p>
          <a:p>
            <a:pPr marL="342900" indent="-342900">
              <a:buFont typeface="Wingdings" panose="05000000000000000000" pitchFamily="2" charset="2"/>
              <a:buChar char="Ø"/>
            </a:pPr>
            <a:r>
              <a:rPr lang="en-US" sz="2000" dirty="0"/>
              <a:t>Identify areas affected in your facility and how to move forward</a:t>
            </a:r>
            <a:br>
              <a:rPr lang="en-US" sz="2400" b="1" dirty="0"/>
            </a:br>
            <a:endParaRPr lang="en-US" sz="2400" b="1" dirty="0"/>
          </a:p>
        </p:txBody>
      </p:sp>
    </p:spTree>
    <p:extLst>
      <p:ext uri="{BB962C8B-B14F-4D97-AF65-F5344CB8AC3E}">
        <p14:creationId xmlns:p14="http://schemas.microsoft.com/office/powerpoint/2010/main" val="82868303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E4773-6167-372A-36F7-10CD800E63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D26C78A-90DC-105F-F5E0-E45522655A7F}"/>
              </a:ext>
            </a:extLst>
          </p:cNvPr>
          <p:cNvSpPr>
            <a:spLocks noGrp="1"/>
          </p:cNvSpPr>
          <p:nvPr>
            <p:ph type="body" sz="quarter" idx="13"/>
          </p:nvPr>
        </p:nvSpPr>
        <p:spPr>
          <a:xfrm>
            <a:off x="305999" y="673200"/>
            <a:ext cx="7502181" cy="360000"/>
          </a:xfrm>
        </p:spPr>
        <p:txBody>
          <a:bodyPr/>
          <a:lstStyle/>
          <a:p>
            <a:r>
              <a:rPr lang="en-US" sz="3600" dirty="0"/>
              <a:t>MDS 3.0 Updates – Section GG</a:t>
            </a:r>
          </a:p>
        </p:txBody>
      </p:sp>
      <p:sp>
        <p:nvSpPr>
          <p:cNvPr id="3" name="Content Placeholder 2">
            <a:extLst>
              <a:ext uri="{FF2B5EF4-FFF2-40B4-BE49-F238E27FC236}">
                <a16:creationId xmlns:a16="http://schemas.microsoft.com/office/drawing/2014/main" id="{A7CCF0B7-DE98-D024-4B0B-A518710D8C7C}"/>
              </a:ext>
            </a:extLst>
          </p:cNvPr>
          <p:cNvSpPr>
            <a:spLocks noGrp="1"/>
          </p:cNvSpPr>
          <p:nvPr>
            <p:ph sz="quarter" idx="15"/>
          </p:nvPr>
        </p:nvSpPr>
        <p:spPr/>
        <p:txBody>
          <a:bodyPr/>
          <a:lstStyle/>
          <a:p>
            <a:r>
              <a:rPr lang="en-US" sz="2000" dirty="0"/>
              <a:t>Section GG</a:t>
            </a:r>
          </a:p>
          <a:p>
            <a:pPr lvl="1"/>
            <a:r>
              <a:rPr lang="en-US" sz="2000" dirty="0"/>
              <a:t>New/updated examples</a:t>
            </a:r>
          </a:p>
          <a:p>
            <a:pPr lvl="1"/>
            <a:r>
              <a:rPr lang="en-US" sz="2000" dirty="0"/>
              <a:t>Updated Coding Tips</a:t>
            </a:r>
          </a:p>
          <a:p>
            <a:pPr lvl="2"/>
            <a:r>
              <a:rPr lang="en-US" sz="2000" dirty="0"/>
              <a:t>Clarified assessment timeframe as being up to 3 days</a:t>
            </a:r>
          </a:p>
          <a:p>
            <a:pPr lvl="2"/>
            <a:r>
              <a:rPr lang="en-US" sz="2000" dirty="0"/>
              <a:t>Do not code mobility or self-care activities with use of a device that is restricted to resident use during therapy services (parallel bars, over head track, harness systems, etc.) </a:t>
            </a:r>
          </a:p>
          <a:p>
            <a:pPr lvl="2"/>
            <a:r>
              <a:rPr lang="en-US" sz="2000" dirty="0"/>
              <a:t>Consider an item that covers all or part of the foot as footwear, even if it extends up the leg.  Do not also consider it as lower-body dressing.</a:t>
            </a:r>
          </a:p>
          <a:p>
            <a:pPr lvl="2"/>
            <a:r>
              <a:rPr lang="en-US" sz="2000" dirty="0"/>
              <a:t>If resident wears just shoes or just socks, that are safe for mobility, then GG0130H, Putting on/taking off Footwear, may be coded</a:t>
            </a:r>
          </a:p>
          <a:p>
            <a:pPr lvl="1"/>
            <a:endParaRPr lang="en-US" dirty="0"/>
          </a:p>
        </p:txBody>
      </p:sp>
    </p:spTree>
    <p:extLst>
      <p:ext uri="{BB962C8B-B14F-4D97-AF65-F5344CB8AC3E}">
        <p14:creationId xmlns:p14="http://schemas.microsoft.com/office/powerpoint/2010/main" val="427205408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E374D4-118A-7002-5262-C8877A06E832}"/>
              </a:ext>
            </a:extLst>
          </p:cNvPr>
          <p:cNvSpPr>
            <a:spLocks noGrp="1"/>
          </p:cNvSpPr>
          <p:nvPr>
            <p:ph type="body" sz="quarter" idx="13"/>
          </p:nvPr>
        </p:nvSpPr>
        <p:spPr>
          <a:xfrm>
            <a:off x="306000" y="673200"/>
            <a:ext cx="7080762" cy="360000"/>
          </a:xfrm>
        </p:spPr>
        <p:txBody>
          <a:bodyPr/>
          <a:lstStyle/>
          <a:p>
            <a:r>
              <a:rPr lang="en-US" sz="3600" dirty="0"/>
              <a:t>MDS 3.0 Updates – Section J</a:t>
            </a:r>
          </a:p>
        </p:txBody>
      </p:sp>
      <p:sp>
        <p:nvSpPr>
          <p:cNvPr id="3" name="Content Placeholder 2">
            <a:extLst>
              <a:ext uri="{FF2B5EF4-FFF2-40B4-BE49-F238E27FC236}">
                <a16:creationId xmlns:a16="http://schemas.microsoft.com/office/drawing/2014/main" id="{E24DBD62-5DE3-A2B3-54C4-4C7008BD0AAC}"/>
              </a:ext>
            </a:extLst>
          </p:cNvPr>
          <p:cNvSpPr>
            <a:spLocks noGrp="1"/>
          </p:cNvSpPr>
          <p:nvPr>
            <p:ph sz="quarter" idx="15"/>
          </p:nvPr>
        </p:nvSpPr>
        <p:spPr/>
        <p:txBody>
          <a:bodyPr/>
          <a:lstStyle/>
          <a:p>
            <a:r>
              <a:rPr lang="en-US" sz="2000" dirty="0"/>
              <a:t>Fall Definition</a:t>
            </a:r>
          </a:p>
          <a:p>
            <a:pPr lvl="1"/>
            <a:r>
              <a:rPr lang="en-US" sz="2000" dirty="0"/>
              <a:t>Page J-32</a:t>
            </a:r>
          </a:p>
          <a:p>
            <a:pPr marL="0" indent="0">
              <a:buNone/>
            </a:pPr>
            <a:endParaRPr lang="en-US" dirty="0"/>
          </a:p>
        </p:txBody>
      </p:sp>
      <p:pic>
        <p:nvPicPr>
          <p:cNvPr id="5" name="Picture 4">
            <a:extLst>
              <a:ext uri="{FF2B5EF4-FFF2-40B4-BE49-F238E27FC236}">
                <a16:creationId xmlns:a16="http://schemas.microsoft.com/office/drawing/2014/main" id="{9116B58F-FAB8-8155-99C5-913E5F539543}"/>
              </a:ext>
            </a:extLst>
          </p:cNvPr>
          <p:cNvPicPr>
            <a:picLocks noChangeAspect="1"/>
          </p:cNvPicPr>
          <p:nvPr/>
        </p:nvPicPr>
        <p:blipFill>
          <a:blip r:embed="rId2"/>
          <a:stretch>
            <a:fillRect/>
          </a:stretch>
        </p:blipFill>
        <p:spPr>
          <a:xfrm>
            <a:off x="4166483" y="2083242"/>
            <a:ext cx="3110719" cy="4253947"/>
          </a:xfrm>
          <a:prstGeom prst="rect">
            <a:avLst/>
          </a:prstGeom>
        </p:spPr>
      </p:pic>
    </p:spTree>
    <p:extLst>
      <p:ext uri="{BB962C8B-B14F-4D97-AF65-F5344CB8AC3E}">
        <p14:creationId xmlns:p14="http://schemas.microsoft.com/office/powerpoint/2010/main" val="142740857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892389-C623-F1F8-AFD6-85C768A490C9}"/>
              </a:ext>
            </a:extLst>
          </p:cNvPr>
          <p:cNvSpPr>
            <a:spLocks noGrp="1"/>
          </p:cNvSpPr>
          <p:nvPr>
            <p:ph type="body" sz="quarter" idx="13"/>
          </p:nvPr>
        </p:nvSpPr>
        <p:spPr>
          <a:xfrm>
            <a:off x="305999" y="673200"/>
            <a:ext cx="6651391" cy="360000"/>
          </a:xfrm>
        </p:spPr>
        <p:txBody>
          <a:bodyPr/>
          <a:lstStyle/>
          <a:p>
            <a:r>
              <a:rPr lang="en-US" sz="3600" dirty="0"/>
              <a:t>MDS 3.0 Updates – Section J</a:t>
            </a:r>
          </a:p>
        </p:txBody>
      </p:sp>
      <p:sp>
        <p:nvSpPr>
          <p:cNvPr id="3" name="Content Placeholder 2">
            <a:extLst>
              <a:ext uri="{FF2B5EF4-FFF2-40B4-BE49-F238E27FC236}">
                <a16:creationId xmlns:a16="http://schemas.microsoft.com/office/drawing/2014/main" id="{2DF93699-DC09-8AF6-315D-DB3B08673ACE}"/>
              </a:ext>
            </a:extLst>
          </p:cNvPr>
          <p:cNvSpPr>
            <a:spLocks noGrp="1"/>
          </p:cNvSpPr>
          <p:nvPr>
            <p:ph sz="quarter" idx="15"/>
          </p:nvPr>
        </p:nvSpPr>
        <p:spPr>
          <a:xfrm>
            <a:off x="306000" y="1725433"/>
            <a:ext cx="11581200" cy="3936517"/>
          </a:xfrm>
        </p:spPr>
        <p:txBody>
          <a:bodyPr/>
          <a:lstStyle/>
          <a:p>
            <a:r>
              <a:rPr lang="en-US" sz="2000" dirty="0"/>
              <a:t>Falls – Coding Tips </a:t>
            </a:r>
          </a:p>
          <a:p>
            <a:pPr lvl="1"/>
            <a:r>
              <a:rPr lang="en-US" sz="2000" dirty="0"/>
              <a:t>Page J-33</a:t>
            </a:r>
          </a:p>
          <a:p>
            <a:pPr lvl="1"/>
            <a:endParaRPr lang="en-US" sz="2000" dirty="0"/>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Page J-39</a:t>
            </a:r>
          </a:p>
        </p:txBody>
      </p:sp>
      <p:sp>
        <p:nvSpPr>
          <p:cNvPr id="5" name="TextBox 4">
            <a:extLst>
              <a:ext uri="{FF2B5EF4-FFF2-40B4-BE49-F238E27FC236}">
                <a16:creationId xmlns:a16="http://schemas.microsoft.com/office/drawing/2014/main" id="{6E47F98B-CB9D-8BD3-A5D1-D9E8B3C51074}"/>
              </a:ext>
            </a:extLst>
          </p:cNvPr>
          <p:cNvSpPr txBox="1"/>
          <p:nvPr/>
        </p:nvSpPr>
        <p:spPr>
          <a:xfrm>
            <a:off x="1633992" y="2257461"/>
            <a:ext cx="8177917" cy="2062103"/>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CMS understands that challenging a resident’s balance and training them to recover from a loss of balance is an intentional therapeutic intervention and does not consider anticipated losses of balance that occur during supervised therapeutic interventions as intercepted falls. </a:t>
            </a:r>
            <a:r>
              <a:rPr lang="en-US" sz="1800" b="0" i="1" u="none" strike="noStrike" baseline="0" dirty="0">
                <a:solidFill>
                  <a:srgbClr val="8A0000"/>
                </a:solidFill>
                <a:latin typeface="Times New Roman" panose="02020603050405020304" pitchFamily="18" charset="0"/>
              </a:rPr>
              <a:t>However, if there is a loss of balance during supervised therapeutic interventions and the resident comes to rest on the ground, floor or next lower surface despite the clinician’s effort to intercept the loss of balance, it is considered a fall. </a:t>
            </a:r>
            <a:endParaRPr lang="en-US" sz="1800" b="0" i="0" u="none" strike="noStrike" baseline="0" dirty="0">
              <a:solidFill>
                <a:srgbClr val="8A0000"/>
              </a:solidFill>
              <a:latin typeface="Times New Roman" panose="02020603050405020304" pitchFamily="18" charset="0"/>
            </a:endParaRPr>
          </a:p>
        </p:txBody>
      </p:sp>
      <p:sp>
        <p:nvSpPr>
          <p:cNvPr id="8" name="TextBox 7">
            <a:extLst>
              <a:ext uri="{FF2B5EF4-FFF2-40B4-BE49-F238E27FC236}">
                <a16:creationId xmlns:a16="http://schemas.microsoft.com/office/drawing/2014/main" id="{A6B82D40-02FC-5D68-8740-D9BEA21A7615}"/>
              </a:ext>
            </a:extLst>
          </p:cNvPr>
          <p:cNvSpPr txBox="1"/>
          <p:nvPr/>
        </p:nvSpPr>
        <p:spPr>
          <a:xfrm>
            <a:off x="1733384" y="4858172"/>
            <a:ext cx="8078525" cy="954107"/>
          </a:xfrm>
          <a:prstGeom prst="rect">
            <a:avLst/>
          </a:prstGeom>
          <a:noFill/>
        </p:spPr>
        <p:txBody>
          <a:bodyPr wrap="square">
            <a:spAutoFit/>
          </a:bodyPr>
          <a:lstStyle/>
          <a:p>
            <a:pPr algn="l"/>
            <a:endParaRPr lang="en-US" sz="2000" b="0" i="0" u="none" strike="noStrike" baseline="0" dirty="0">
              <a:solidFill>
                <a:srgbClr val="000000"/>
              </a:solidFill>
              <a:latin typeface="Times New Roman" panose="02020603050405020304" pitchFamily="18" charset="0"/>
            </a:endParaRPr>
          </a:p>
          <a:p>
            <a:r>
              <a:rPr lang="en-US" sz="1800" b="0" i="1" u="none" strike="noStrike" baseline="0" dirty="0">
                <a:solidFill>
                  <a:srgbClr val="8A0000"/>
                </a:solidFill>
                <a:latin typeface="Times New Roman" panose="02020603050405020304" pitchFamily="18" charset="0"/>
              </a:rPr>
              <a:t>Fractures confirmed to be pathologic (vs. traumatic) are not considered a major injury resulting from a fall. </a:t>
            </a:r>
            <a:endParaRPr lang="en-US" sz="1800" b="0" i="0" u="none" strike="noStrike" baseline="0" dirty="0">
              <a:solidFill>
                <a:srgbClr val="8A0000"/>
              </a:solidFill>
              <a:latin typeface="Times New Roman" panose="02020603050405020304" pitchFamily="18" charset="0"/>
            </a:endParaRPr>
          </a:p>
        </p:txBody>
      </p:sp>
    </p:spTree>
    <p:extLst>
      <p:ext uri="{BB962C8B-B14F-4D97-AF65-F5344CB8AC3E}">
        <p14:creationId xmlns:p14="http://schemas.microsoft.com/office/powerpoint/2010/main" val="89811892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88B4C-C82E-9010-F994-5A0FE449DD06}"/>
              </a:ext>
            </a:extLst>
          </p:cNvPr>
          <p:cNvSpPr>
            <a:spLocks noGrp="1"/>
          </p:cNvSpPr>
          <p:nvPr>
            <p:ph type="body" sz="quarter" idx="13"/>
          </p:nvPr>
        </p:nvSpPr>
        <p:spPr>
          <a:xfrm>
            <a:off x="306000" y="673200"/>
            <a:ext cx="8313214" cy="360000"/>
          </a:xfrm>
        </p:spPr>
        <p:txBody>
          <a:bodyPr/>
          <a:lstStyle/>
          <a:p>
            <a:r>
              <a:rPr lang="en-US" sz="3600" dirty="0"/>
              <a:t>MDS 3.0 Updates – Section J</a:t>
            </a:r>
          </a:p>
        </p:txBody>
      </p:sp>
      <p:sp>
        <p:nvSpPr>
          <p:cNvPr id="3" name="Content Placeholder 2">
            <a:extLst>
              <a:ext uri="{FF2B5EF4-FFF2-40B4-BE49-F238E27FC236}">
                <a16:creationId xmlns:a16="http://schemas.microsoft.com/office/drawing/2014/main" id="{A444F6B4-31A2-814B-1198-B4EE4BAD1137}"/>
              </a:ext>
            </a:extLst>
          </p:cNvPr>
          <p:cNvSpPr>
            <a:spLocks noGrp="1"/>
          </p:cNvSpPr>
          <p:nvPr>
            <p:ph sz="quarter" idx="15"/>
          </p:nvPr>
        </p:nvSpPr>
        <p:spPr/>
        <p:txBody>
          <a:bodyPr/>
          <a:lstStyle/>
          <a:p>
            <a:r>
              <a:rPr lang="en-US" sz="2000" dirty="0"/>
              <a:t>Injury Definitions</a:t>
            </a:r>
          </a:p>
          <a:p>
            <a:pPr lvl="1"/>
            <a:r>
              <a:rPr lang="en-US" sz="2000" dirty="0"/>
              <a:t>Page J-37</a:t>
            </a:r>
          </a:p>
        </p:txBody>
      </p:sp>
      <p:pic>
        <p:nvPicPr>
          <p:cNvPr id="5" name="Picture 4">
            <a:extLst>
              <a:ext uri="{FF2B5EF4-FFF2-40B4-BE49-F238E27FC236}">
                <a16:creationId xmlns:a16="http://schemas.microsoft.com/office/drawing/2014/main" id="{DB840536-5885-08B8-A87C-A3AE9E81C2F0}"/>
              </a:ext>
            </a:extLst>
          </p:cNvPr>
          <p:cNvPicPr>
            <a:picLocks noChangeAspect="1"/>
          </p:cNvPicPr>
          <p:nvPr/>
        </p:nvPicPr>
        <p:blipFill>
          <a:blip r:embed="rId2"/>
          <a:stretch>
            <a:fillRect/>
          </a:stretch>
        </p:blipFill>
        <p:spPr>
          <a:xfrm>
            <a:off x="3347499" y="1692000"/>
            <a:ext cx="2910178" cy="4430903"/>
          </a:xfrm>
          <a:prstGeom prst="rect">
            <a:avLst/>
          </a:prstGeom>
        </p:spPr>
      </p:pic>
    </p:spTree>
    <p:extLst>
      <p:ext uri="{BB962C8B-B14F-4D97-AF65-F5344CB8AC3E}">
        <p14:creationId xmlns:p14="http://schemas.microsoft.com/office/powerpoint/2010/main" val="234189826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B19AB-249C-65F5-FE78-9003B3CACECC}"/>
              </a:ext>
            </a:extLst>
          </p:cNvPr>
          <p:cNvSpPr>
            <a:spLocks noGrp="1"/>
          </p:cNvSpPr>
          <p:nvPr>
            <p:ph type="body" sz="quarter" idx="13"/>
          </p:nvPr>
        </p:nvSpPr>
        <p:spPr>
          <a:xfrm>
            <a:off x="305999" y="673200"/>
            <a:ext cx="6993297" cy="360000"/>
          </a:xfrm>
        </p:spPr>
        <p:txBody>
          <a:bodyPr/>
          <a:lstStyle/>
          <a:p>
            <a:r>
              <a:rPr lang="en-US" sz="3600" dirty="0"/>
              <a:t>MDS 3.0 Updates – Section K</a:t>
            </a:r>
          </a:p>
        </p:txBody>
      </p:sp>
      <p:sp>
        <p:nvSpPr>
          <p:cNvPr id="3" name="Content Placeholder 2">
            <a:extLst>
              <a:ext uri="{FF2B5EF4-FFF2-40B4-BE49-F238E27FC236}">
                <a16:creationId xmlns:a16="http://schemas.microsoft.com/office/drawing/2014/main" id="{3686FC99-BB26-5159-7F98-C6AEB31C45BA}"/>
              </a:ext>
            </a:extLst>
          </p:cNvPr>
          <p:cNvSpPr>
            <a:spLocks noGrp="1"/>
          </p:cNvSpPr>
          <p:nvPr>
            <p:ph sz="quarter" idx="15"/>
          </p:nvPr>
        </p:nvSpPr>
        <p:spPr/>
        <p:txBody>
          <a:bodyPr/>
          <a:lstStyle/>
          <a:p>
            <a:r>
              <a:rPr lang="en-US" sz="2000" dirty="0"/>
              <a:t>Coding Weight Loss and G</a:t>
            </a:r>
          </a:p>
          <a:p>
            <a:pPr lvl="1"/>
            <a:r>
              <a:rPr lang="en-US" sz="2000" dirty="0"/>
              <a:t>In cases in which multiple weights for the resident may exist during the time period being evaluated, select the weight on the date closest to the appropriate time point</a:t>
            </a:r>
          </a:p>
          <a:p>
            <a:endParaRPr lang="en-US" sz="2000" dirty="0"/>
          </a:p>
          <a:p>
            <a:endParaRPr lang="en-US" sz="2000" dirty="0"/>
          </a:p>
          <a:p>
            <a:endParaRPr lang="en-US" sz="2000" dirty="0"/>
          </a:p>
          <a:p>
            <a:pPr marL="0" indent="0">
              <a:buNone/>
            </a:pPr>
            <a:endParaRPr lang="en-US" dirty="0"/>
          </a:p>
          <a:p>
            <a:pPr marL="0" indent="0">
              <a:buNone/>
            </a:pPr>
            <a:endParaRPr lang="en-US" sz="2000" dirty="0"/>
          </a:p>
        </p:txBody>
      </p:sp>
      <p:pic>
        <p:nvPicPr>
          <p:cNvPr id="5" name="Picture 4">
            <a:extLst>
              <a:ext uri="{FF2B5EF4-FFF2-40B4-BE49-F238E27FC236}">
                <a16:creationId xmlns:a16="http://schemas.microsoft.com/office/drawing/2014/main" id="{DB85B873-A78D-7ACF-EF50-4572F85BAA6A}"/>
              </a:ext>
            </a:extLst>
          </p:cNvPr>
          <p:cNvPicPr>
            <a:picLocks noChangeAspect="1"/>
          </p:cNvPicPr>
          <p:nvPr/>
        </p:nvPicPr>
        <p:blipFill>
          <a:blip r:embed="rId2"/>
          <a:stretch>
            <a:fillRect/>
          </a:stretch>
        </p:blipFill>
        <p:spPr>
          <a:xfrm>
            <a:off x="1709530" y="3315694"/>
            <a:ext cx="8444286" cy="2242268"/>
          </a:xfrm>
          <a:prstGeom prst="rect">
            <a:avLst/>
          </a:prstGeom>
        </p:spPr>
      </p:pic>
    </p:spTree>
    <p:extLst>
      <p:ext uri="{BB962C8B-B14F-4D97-AF65-F5344CB8AC3E}">
        <p14:creationId xmlns:p14="http://schemas.microsoft.com/office/powerpoint/2010/main" val="357348588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388DE-3016-80BA-6769-365B0332DE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C68E0C-73FB-E70A-7D8B-F660AAADFA7C}"/>
              </a:ext>
            </a:extLst>
          </p:cNvPr>
          <p:cNvSpPr>
            <a:spLocks noGrp="1"/>
          </p:cNvSpPr>
          <p:nvPr>
            <p:ph type="body" sz="quarter" idx="13"/>
          </p:nvPr>
        </p:nvSpPr>
        <p:spPr>
          <a:xfrm>
            <a:off x="306000" y="673200"/>
            <a:ext cx="8034918" cy="360000"/>
          </a:xfrm>
        </p:spPr>
        <p:txBody>
          <a:bodyPr/>
          <a:lstStyle/>
          <a:p>
            <a:r>
              <a:rPr lang="en-US" sz="3600" dirty="0"/>
              <a:t>MDS 3.0 Updates – Section N</a:t>
            </a:r>
          </a:p>
        </p:txBody>
      </p:sp>
      <p:sp>
        <p:nvSpPr>
          <p:cNvPr id="3" name="Content Placeholder 2">
            <a:extLst>
              <a:ext uri="{FF2B5EF4-FFF2-40B4-BE49-F238E27FC236}">
                <a16:creationId xmlns:a16="http://schemas.microsoft.com/office/drawing/2014/main" id="{C0165FCD-2CF9-0347-0846-B096D0B70C5B}"/>
              </a:ext>
            </a:extLst>
          </p:cNvPr>
          <p:cNvSpPr>
            <a:spLocks noGrp="1"/>
          </p:cNvSpPr>
          <p:nvPr>
            <p:ph sz="quarter" idx="15"/>
          </p:nvPr>
        </p:nvSpPr>
        <p:spPr/>
        <p:txBody>
          <a:bodyPr/>
          <a:lstStyle/>
          <a:p>
            <a:r>
              <a:rPr lang="en-US" sz="2000" dirty="0"/>
              <a:t>Section N</a:t>
            </a:r>
          </a:p>
          <a:p>
            <a:pPr lvl="1"/>
            <a:r>
              <a:rPr lang="en-US" sz="2000" dirty="0"/>
              <a:t>Clarified that anticoagulants used for flushing of IV lines are not to be coded at N0415E, Anticoagulant</a:t>
            </a:r>
          </a:p>
          <a:p>
            <a:pPr lvl="1"/>
            <a:r>
              <a:rPr lang="en-US" sz="2000" dirty="0"/>
              <a:t> Coding Tips for Drug Classification:</a:t>
            </a:r>
          </a:p>
          <a:p>
            <a:pPr lvl="2"/>
            <a:r>
              <a:rPr lang="en-US" sz="2000" dirty="0"/>
              <a:t>Identify resource staff consistently use for pharmacological classification</a:t>
            </a:r>
          </a:p>
          <a:p>
            <a:pPr lvl="2"/>
            <a:r>
              <a:rPr lang="en-US" sz="2000" dirty="0"/>
              <a:t>Consult manufacturer’s inserts</a:t>
            </a:r>
          </a:p>
          <a:p>
            <a:pPr lvl="2"/>
            <a:r>
              <a:rPr lang="en-US" sz="2000" dirty="0"/>
              <a:t>Consult resident’s pharmacist</a:t>
            </a:r>
          </a:p>
          <a:p>
            <a:pPr lvl="2"/>
            <a:endParaRPr lang="en-US" dirty="0"/>
          </a:p>
          <a:p>
            <a:pPr lvl="1"/>
            <a:endParaRPr lang="en-US" dirty="0"/>
          </a:p>
        </p:txBody>
      </p:sp>
    </p:spTree>
    <p:extLst>
      <p:ext uri="{BB962C8B-B14F-4D97-AF65-F5344CB8AC3E}">
        <p14:creationId xmlns:p14="http://schemas.microsoft.com/office/powerpoint/2010/main" val="240796858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85CC-0C73-EE7A-95AF-FECB96A30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BE1A1-5A76-6618-5912-8849889354C3}"/>
              </a:ext>
            </a:extLst>
          </p:cNvPr>
          <p:cNvSpPr>
            <a:spLocks noGrp="1"/>
          </p:cNvSpPr>
          <p:nvPr>
            <p:ph type="title"/>
          </p:nvPr>
        </p:nvSpPr>
        <p:spPr>
          <a:xfrm>
            <a:off x="305999" y="306000"/>
            <a:ext cx="6699099" cy="360000"/>
          </a:xfrm>
        </p:spPr>
        <p:txBody>
          <a:bodyPr/>
          <a:lstStyle/>
          <a:p>
            <a:r>
              <a:rPr lang="en-US" sz="3600" b="1" dirty="0"/>
              <a:t>MDS 3.0 Updates – Section O</a:t>
            </a:r>
          </a:p>
        </p:txBody>
      </p:sp>
      <p:sp>
        <p:nvSpPr>
          <p:cNvPr id="5" name="Content Placeholder 4">
            <a:extLst>
              <a:ext uri="{FF2B5EF4-FFF2-40B4-BE49-F238E27FC236}">
                <a16:creationId xmlns:a16="http://schemas.microsoft.com/office/drawing/2014/main" id="{05150075-6A6D-3494-08B1-2B99525857C0}"/>
              </a:ext>
            </a:extLst>
          </p:cNvPr>
          <p:cNvSpPr>
            <a:spLocks noGrp="1"/>
          </p:cNvSpPr>
          <p:nvPr>
            <p:ph sz="quarter" idx="15"/>
          </p:nvPr>
        </p:nvSpPr>
        <p:spPr>
          <a:xfrm>
            <a:off x="306000" y="1155469"/>
            <a:ext cx="11581200" cy="4506481"/>
          </a:xfrm>
        </p:spPr>
        <p:txBody>
          <a:bodyPr/>
          <a:lstStyle/>
          <a:p>
            <a:pPr lvl="1"/>
            <a:r>
              <a:rPr lang="en-US" sz="2000" dirty="0"/>
              <a:t>Section O: Therapy Services </a:t>
            </a:r>
          </a:p>
          <a:p>
            <a:pPr lvl="2"/>
            <a:r>
              <a:rPr lang="en-US" sz="2000" dirty="0"/>
              <a:t>Sections O0400A, B, C, D1, E &amp; F have been retired</a:t>
            </a:r>
          </a:p>
          <a:p>
            <a:pPr lvl="3"/>
            <a:r>
              <a:rPr lang="en-US" sz="2000" dirty="0"/>
              <a:t>Therapy days and minutes</a:t>
            </a:r>
          </a:p>
          <a:p>
            <a:pPr lvl="3"/>
            <a:r>
              <a:rPr lang="en-US" sz="2000" dirty="0"/>
              <a:t>Will now only be coded for Part A residents with their PPS Discharge assessments at O0425</a:t>
            </a:r>
          </a:p>
          <a:p>
            <a:pPr lvl="2"/>
            <a:r>
              <a:rPr lang="en-US" sz="2000" dirty="0"/>
              <a:t>Section O0420 has been retired</a:t>
            </a:r>
          </a:p>
          <a:p>
            <a:pPr lvl="3"/>
            <a:r>
              <a:rPr lang="en-US" sz="2000" dirty="0"/>
              <a:t>Distinct calendar days</a:t>
            </a:r>
          </a:p>
          <a:p>
            <a:pPr lvl="3"/>
            <a:r>
              <a:rPr lang="en-US" sz="2000" dirty="0"/>
              <a:t>New Item O0430 Distinct Calendar Days for Part A therapies</a:t>
            </a:r>
          </a:p>
          <a:p>
            <a:pPr lvl="2"/>
            <a:endParaRPr lang="en-US" dirty="0"/>
          </a:p>
        </p:txBody>
      </p:sp>
      <p:sp>
        <p:nvSpPr>
          <p:cNvPr id="7" name="Slide Number Placeholder 6">
            <a:extLst>
              <a:ext uri="{FF2B5EF4-FFF2-40B4-BE49-F238E27FC236}">
                <a16:creationId xmlns:a16="http://schemas.microsoft.com/office/drawing/2014/main" id="{4BEBAEE6-DB90-BAB1-A9E2-82B8A38D0CA2}"/>
              </a:ext>
            </a:extLst>
          </p:cNvPr>
          <p:cNvSpPr>
            <a:spLocks noGrp="1"/>
          </p:cNvSpPr>
          <p:nvPr>
            <p:ph type="sldNum" sz="quarter" idx="4"/>
          </p:nvPr>
        </p:nvSpPr>
        <p:spPr/>
        <p:txBody>
          <a:bodyPr/>
          <a:lstStyle/>
          <a:p>
            <a:fld id="{721C06D9-4617-44B0-8711-1EF1C439A609}" type="slidenum">
              <a:rPr lang="en-US" noProof="0" smtClean="0"/>
              <a:pPr/>
              <a:t>36</a:t>
            </a:fld>
            <a:endParaRPr lang="en-US" noProof="0" dirty="0"/>
          </a:p>
        </p:txBody>
      </p:sp>
    </p:spTree>
    <p:extLst>
      <p:ext uri="{BB962C8B-B14F-4D97-AF65-F5344CB8AC3E}">
        <p14:creationId xmlns:p14="http://schemas.microsoft.com/office/powerpoint/2010/main" val="28800432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89EE7C-B8E7-4327-2956-A8912FD60796}"/>
              </a:ext>
            </a:extLst>
          </p:cNvPr>
          <p:cNvSpPr>
            <a:spLocks noGrp="1"/>
          </p:cNvSpPr>
          <p:nvPr>
            <p:ph type="body" sz="quarter" idx="13"/>
          </p:nvPr>
        </p:nvSpPr>
        <p:spPr>
          <a:xfrm>
            <a:off x="305999" y="673200"/>
            <a:ext cx="7748671" cy="360000"/>
          </a:xfrm>
        </p:spPr>
        <p:txBody>
          <a:bodyPr/>
          <a:lstStyle/>
          <a:p>
            <a:r>
              <a:rPr lang="en-US" sz="3600" dirty="0"/>
              <a:t>MDS 3.0 Updates – Section O</a:t>
            </a:r>
          </a:p>
        </p:txBody>
      </p:sp>
      <p:sp>
        <p:nvSpPr>
          <p:cNvPr id="3" name="Content Placeholder 2">
            <a:extLst>
              <a:ext uri="{FF2B5EF4-FFF2-40B4-BE49-F238E27FC236}">
                <a16:creationId xmlns:a16="http://schemas.microsoft.com/office/drawing/2014/main" id="{B4A9B1ED-34C4-8779-D027-9FCF76C95845}"/>
              </a:ext>
            </a:extLst>
          </p:cNvPr>
          <p:cNvSpPr>
            <a:spLocks noGrp="1"/>
          </p:cNvSpPr>
          <p:nvPr>
            <p:ph sz="quarter" idx="15"/>
          </p:nvPr>
        </p:nvSpPr>
        <p:spPr/>
        <p:txBody>
          <a:bodyPr/>
          <a:lstStyle/>
          <a:p>
            <a:r>
              <a:rPr lang="en-US" sz="2000" dirty="0"/>
              <a:t>O0390. Therapy Services and O0400. Therapies</a:t>
            </a:r>
          </a:p>
        </p:txBody>
      </p:sp>
      <p:pic>
        <p:nvPicPr>
          <p:cNvPr id="5" name="Picture 4">
            <a:extLst>
              <a:ext uri="{FF2B5EF4-FFF2-40B4-BE49-F238E27FC236}">
                <a16:creationId xmlns:a16="http://schemas.microsoft.com/office/drawing/2014/main" id="{2EE2500A-9368-7D00-0205-38F53B52C021}"/>
              </a:ext>
            </a:extLst>
          </p:cNvPr>
          <p:cNvPicPr>
            <a:picLocks noChangeAspect="1"/>
          </p:cNvPicPr>
          <p:nvPr/>
        </p:nvPicPr>
        <p:blipFill>
          <a:blip r:embed="rId2"/>
          <a:stretch>
            <a:fillRect/>
          </a:stretch>
        </p:blipFill>
        <p:spPr>
          <a:xfrm>
            <a:off x="1897016" y="2359286"/>
            <a:ext cx="8397968" cy="3969951"/>
          </a:xfrm>
          <a:prstGeom prst="rect">
            <a:avLst/>
          </a:prstGeom>
        </p:spPr>
      </p:pic>
    </p:spTree>
    <p:extLst>
      <p:ext uri="{BB962C8B-B14F-4D97-AF65-F5344CB8AC3E}">
        <p14:creationId xmlns:p14="http://schemas.microsoft.com/office/powerpoint/2010/main" val="29099657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B6623E-AB61-DD1D-437B-C5594B25EF5F}"/>
              </a:ext>
            </a:extLst>
          </p:cNvPr>
          <p:cNvSpPr>
            <a:spLocks noGrp="1"/>
          </p:cNvSpPr>
          <p:nvPr>
            <p:ph type="body" sz="quarter" idx="13"/>
          </p:nvPr>
        </p:nvSpPr>
        <p:spPr>
          <a:xfrm>
            <a:off x="305999" y="673200"/>
            <a:ext cx="8257555" cy="360000"/>
          </a:xfrm>
        </p:spPr>
        <p:txBody>
          <a:bodyPr/>
          <a:lstStyle/>
          <a:p>
            <a:r>
              <a:rPr lang="en-US" sz="3600" dirty="0"/>
              <a:t>MDS 3.0 Updates – Section O</a:t>
            </a:r>
          </a:p>
        </p:txBody>
      </p:sp>
      <p:sp>
        <p:nvSpPr>
          <p:cNvPr id="3" name="Content Placeholder 2">
            <a:extLst>
              <a:ext uri="{FF2B5EF4-FFF2-40B4-BE49-F238E27FC236}">
                <a16:creationId xmlns:a16="http://schemas.microsoft.com/office/drawing/2014/main" id="{7BB41789-9941-CC24-4EE3-CB74283F74D0}"/>
              </a:ext>
            </a:extLst>
          </p:cNvPr>
          <p:cNvSpPr>
            <a:spLocks noGrp="1"/>
          </p:cNvSpPr>
          <p:nvPr>
            <p:ph sz="quarter" idx="15"/>
          </p:nvPr>
        </p:nvSpPr>
        <p:spPr>
          <a:xfrm>
            <a:off x="306000" y="1510748"/>
            <a:ext cx="11581200" cy="4151202"/>
          </a:xfrm>
        </p:spPr>
        <p:txBody>
          <a:bodyPr/>
          <a:lstStyle/>
          <a:p>
            <a:r>
              <a:rPr lang="en-US" sz="2000" dirty="0"/>
              <a:t>O0425 Part A Therapies – Completed with PPS Discharge Assessments</a:t>
            </a:r>
          </a:p>
          <a:p>
            <a:pPr lvl="1"/>
            <a:r>
              <a:rPr lang="en-US" sz="2000" dirty="0"/>
              <a:t>Speech-Language and Audiology Services	</a:t>
            </a:r>
          </a:p>
          <a:p>
            <a:pPr lvl="1"/>
            <a:endParaRPr lang="en-US" sz="2000" dirty="0"/>
          </a:p>
        </p:txBody>
      </p:sp>
      <p:pic>
        <p:nvPicPr>
          <p:cNvPr id="5" name="Picture 4">
            <a:extLst>
              <a:ext uri="{FF2B5EF4-FFF2-40B4-BE49-F238E27FC236}">
                <a16:creationId xmlns:a16="http://schemas.microsoft.com/office/drawing/2014/main" id="{6BB6BFB9-2DCD-7A07-2775-43E7A9B45E35}"/>
              </a:ext>
            </a:extLst>
          </p:cNvPr>
          <p:cNvPicPr>
            <a:picLocks noChangeAspect="1"/>
          </p:cNvPicPr>
          <p:nvPr/>
        </p:nvPicPr>
        <p:blipFill>
          <a:blip r:embed="rId2"/>
          <a:stretch>
            <a:fillRect/>
          </a:stretch>
        </p:blipFill>
        <p:spPr>
          <a:xfrm>
            <a:off x="1919878" y="2719346"/>
            <a:ext cx="8352244" cy="3403158"/>
          </a:xfrm>
          <a:prstGeom prst="rect">
            <a:avLst/>
          </a:prstGeom>
        </p:spPr>
      </p:pic>
    </p:spTree>
    <p:extLst>
      <p:ext uri="{BB962C8B-B14F-4D97-AF65-F5344CB8AC3E}">
        <p14:creationId xmlns:p14="http://schemas.microsoft.com/office/powerpoint/2010/main" val="282049790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DEEACC-6524-13C5-32F2-8C1FD1329A85}"/>
              </a:ext>
            </a:extLst>
          </p:cNvPr>
          <p:cNvSpPr>
            <a:spLocks noGrp="1"/>
          </p:cNvSpPr>
          <p:nvPr>
            <p:ph type="body" sz="quarter" idx="13"/>
          </p:nvPr>
        </p:nvSpPr>
        <p:spPr>
          <a:xfrm>
            <a:off x="305999" y="673200"/>
            <a:ext cx="6834271" cy="360000"/>
          </a:xfrm>
        </p:spPr>
        <p:txBody>
          <a:bodyPr/>
          <a:lstStyle/>
          <a:p>
            <a:r>
              <a:rPr lang="en-US" sz="3600" dirty="0"/>
              <a:t>MDS 3.0 Updates – Section O</a:t>
            </a:r>
          </a:p>
        </p:txBody>
      </p:sp>
      <p:sp>
        <p:nvSpPr>
          <p:cNvPr id="3" name="Content Placeholder 2">
            <a:extLst>
              <a:ext uri="{FF2B5EF4-FFF2-40B4-BE49-F238E27FC236}">
                <a16:creationId xmlns:a16="http://schemas.microsoft.com/office/drawing/2014/main" id="{0E64A8FB-3902-B26D-C879-2A115B4CC7E6}"/>
              </a:ext>
            </a:extLst>
          </p:cNvPr>
          <p:cNvSpPr>
            <a:spLocks noGrp="1"/>
          </p:cNvSpPr>
          <p:nvPr>
            <p:ph sz="quarter" idx="15"/>
          </p:nvPr>
        </p:nvSpPr>
        <p:spPr/>
        <p:txBody>
          <a:bodyPr/>
          <a:lstStyle/>
          <a:p>
            <a:r>
              <a:rPr lang="en-US" sz="2000" dirty="0"/>
              <a:t>O0430. Distinct Calendar Days of Part A Therapy</a:t>
            </a:r>
          </a:p>
          <a:p>
            <a:pPr lvl="1"/>
            <a:r>
              <a:rPr lang="en-US" sz="2000" dirty="0"/>
              <a:t>Completed with PPS Discharge Assessments</a:t>
            </a:r>
          </a:p>
        </p:txBody>
      </p:sp>
      <p:pic>
        <p:nvPicPr>
          <p:cNvPr id="5" name="Picture 4">
            <a:extLst>
              <a:ext uri="{FF2B5EF4-FFF2-40B4-BE49-F238E27FC236}">
                <a16:creationId xmlns:a16="http://schemas.microsoft.com/office/drawing/2014/main" id="{932CAE2E-9B49-C1ED-1405-9BCABBA06C15}"/>
              </a:ext>
            </a:extLst>
          </p:cNvPr>
          <p:cNvPicPr>
            <a:picLocks noChangeAspect="1"/>
          </p:cNvPicPr>
          <p:nvPr/>
        </p:nvPicPr>
        <p:blipFill>
          <a:blip r:embed="rId2"/>
          <a:stretch>
            <a:fillRect/>
          </a:stretch>
        </p:blipFill>
        <p:spPr>
          <a:xfrm>
            <a:off x="1916068" y="2846019"/>
            <a:ext cx="8359864" cy="1165961"/>
          </a:xfrm>
          <a:prstGeom prst="rect">
            <a:avLst/>
          </a:prstGeom>
        </p:spPr>
      </p:pic>
    </p:spTree>
    <p:extLst>
      <p:ext uri="{BB962C8B-B14F-4D97-AF65-F5344CB8AC3E}">
        <p14:creationId xmlns:p14="http://schemas.microsoft.com/office/powerpoint/2010/main" val="2819769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6308-9E17-0ED0-AC17-032D8295C698}"/>
            </a:ext>
          </a:extLst>
        </p:cNvPr>
        <p:cNvGrpSpPr/>
        <p:nvPr/>
      </p:nvGrpSpPr>
      <p:grpSpPr>
        <a:xfrm>
          <a:off x="0" y="0"/>
          <a:ext cx="0" cy="0"/>
          <a:chOff x="0" y="0"/>
          <a:chExt cx="0" cy="0"/>
        </a:xfrm>
      </p:grpSpPr>
      <p:pic>
        <p:nvPicPr>
          <p:cNvPr id="7" name="Picture Placeholder 6" descr="A doctor and patient discussing something&#10;&#10;Description automatically generated">
            <a:extLst>
              <a:ext uri="{FF2B5EF4-FFF2-40B4-BE49-F238E27FC236}">
                <a16:creationId xmlns:a16="http://schemas.microsoft.com/office/drawing/2014/main" id="{6E4B27A0-163A-93D9-183A-D4F7A170BB03}"/>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1474" r="33593"/>
          <a:stretch/>
        </p:blipFill>
        <p:spPr>
          <a:xfrm>
            <a:off x="5511800" y="0"/>
            <a:ext cx="6680200" cy="6858000"/>
          </a:xfrm>
        </p:spPr>
      </p:pic>
      <p:sp>
        <p:nvSpPr>
          <p:cNvPr id="3" name="Title 2">
            <a:extLst>
              <a:ext uri="{FF2B5EF4-FFF2-40B4-BE49-F238E27FC236}">
                <a16:creationId xmlns:a16="http://schemas.microsoft.com/office/drawing/2014/main" id="{61494A49-2739-221C-3A04-0611ECFB381A}"/>
              </a:ext>
            </a:extLst>
          </p:cNvPr>
          <p:cNvSpPr>
            <a:spLocks noGrp="1"/>
          </p:cNvSpPr>
          <p:nvPr>
            <p:ph type="title"/>
          </p:nvPr>
        </p:nvSpPr>
        <p:spPr>
          <a:xfrm>
            <a:off x="659000" y="2553791"/>
            <a:ext cx="4852800" cy="360000"/>
          </a:xfrm>
        </p:spPr>
        <p:txBody>
          <a:bodyPr/>
          <a:lstStyle/>
          <a:p>
            <a:r>
              <a:rPr lang="en-US" sz="4800" b="1" dirty="0"/>
              <a:t>FY2026 SNF PPS Final Rule</a:t>
            </a:r>
          </a:p>
        </p:txBody>
      </p:sp>
      <p:cxnSp>
        <p:nvCxnSpPr>
          <p:cNvPr id="9" name="Straight Connector 8">
            <a:extLst>
              <a:ext uri="{FF2B5EF4-FFF2-40B4-BE49-F238E27FC236}">
                <a16:creationId xmlns:a16="http://schemas.microsoft.com/office/drawing/2014/main" id="{0FB16BD3-76E2-DCAD-A4CF-A6FB7F39BD97}"/>
              </a:ext>
            </a:extLst>
          </p:cNvPr>
          <p:cNvCxnSpPr>
            <a:cxnSpLocks/>
          </p:cNvCxnSpPr>
          <p:nvPr/>
        </p:nvCxnSpPr>
        <p:spPr>
          <a:xfrm>
            <a:off x="659000" y="3834244"/>
            <a:ext cx="443254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707947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852A-5C22-9523-7E8D-C8DA4B375E76}"/>
            </a:ext>
          </a:extLst>
        </p:cNvPr>
        <p:cNvGrpSpPr/>
        <p:nvPr/>
      </p:nvGrpSpPr>
      <p:grpSpPr>
        <a:xfrm>
          <a:off x="0" y="0"/>
          <a:ext cx="0" cy="0"/>
          <a:chOff x="0" y="0"/>
          <a:chExt cx="0" cy="0"/>
        </a:xfrm>
      </p:grpSpPr>
      <p:pic>
        <p:nvPicPr>
          <p:cNvPr id="7" name="Picture Placeholder 6" descr="A doctor and patient discussing something&#10;&#10;Description automatically generated">
            <a:extLst>
              <a:ext uri="{FF2B5EF4-FFF2-40B4-BE49-F238E27FC236}">
                <a16:creationId xmlns:a16="http://schemas.microsoft.com/office/drawing/2014/main" id="{A59828B6-1C1B-E3B4-831D-19F3B7DF6DA3}"/>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1474" r="33593"/>
          <a:stretch/>
        </p:blipFill>
        <p:spPr>
          <a:xfrm>
            <a:off x="5511800" y="0"/>
            <a:ext cx="6680200" cy="6858000"/>
          </a:xfrm>
        </p:spPr>
      </p:pic>
      <p:sp>
        <p:nvSpPr>
          <p:cNvPr id="3" name="Title 2">
            <a:extLst>
              <a:ext uri="{FF2B5EF4-FFF2-40B4-BE49-F238E27FC236}">
                <a16:creationId xmlns:a16="http://schemas.microsoft.com/office/drawing/2014/main" id="{A47158DA-0349-4086-0E5A-9046ABB22F14}"/>
              </a:ext>
            </a:extLst>
          </p:cNvPr>
          <p:cNvSpPr>
            <a:spLocks noGrp="1"/>
          </p:cNvSpPr>
          <p:nvPr>
            <p:ph type="title"/>
          </p:nvPr>
        </p:nvSpPr>
        <p:spPr>
          <a:xfrm>
            <a:off x="659000" y="2330827"/>
            <a:ext cx="6073494" cy="394443"/>
          </a:xfrm>
        </p:spPr>
        <p:txBody>
          <a:bodyPr/>
          <a:lstStyle/>
          <a:p>
            <a:r>
              <a:rPr lang="en-US" sz="4800" b="1" dirty="0"/>
              <a:t>PDPM Update</a:t>
            </a:r>
          </a:p>
        </p:txBody>
      </p:sp>
      <p:cxnSp>
        <p:nvCxnSpPr>
          <p:cNvPr id="9" name="Straight Connector 8">
            <a:extLst>
              <a:ext uri="{FF2B5EF4-FFF2-40B4-BE49-F238E27FC236}">
                <a16:creationId xmlns:a16="http://schemas.microsoft.com/office/drawing/2014/main" id="{AEE1246E-47EE-31F9-BA46-EC3FFDD297A5}"/>
              </a:ext>
            </a:extLst>
          </p:cNvPr>
          <p:cNvCxnSpPr>
            <a:cxnSpLocks/>
          </p:cNvCxnSpPr>
          <p:nvPr/>
        </p:nvCxnSpPr>
        <p:spPr>
          <a:xfrm>
            <a:off x="659000" y="3834244"/>
            <a:ext cx="443254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679346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23DC0-1B1E-719D-B501-47000529DA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8E02DD-03BA-D9A9-B78E-74E0A3B48FBB}"/>
              </a:ext>
            </a:extLst>
          </p:cNvPr>
          <p:cNvSpPr>
            <a:spLocks noGrp="1"/>
          </p:cNvSpPr>
          <p:nvPr>
            <p:ph type="body" sz="quarter" idx="13"/>
          </p:nvPr>
        </p:nvSpPr>
        <p:spPr/>
        <p:txBody>
          <a:bodyPr/>
          <a:lstStyle/>
          <a:p>
            <a:r>
              <a:rPr lang="en-US" sz="3600" dirty="0"/>
              <a:t>PDPM Update</a:t>
            </a:r>
          </a:p>
        </p:txBody>
      </p:sp>
      <p:sp>
        <p:nvSpPr>
          <p:cNvPr id="3" name="Content Placeholder 2">
            <a:extLst>
              <a:ext uri="{FF2B5EF4-FFF2-40B4-BE49-F238E27FC236}">
                <a16:creationId xmlns:a16="http://schemas.microsoft.com/office/drawing/2014/main" id="{B4F4EC2C-6FAD-0EFC-A77C-137B0DB9B1D1}"/>
              </a:ext>
            </a:extLst>
          </p:cNvPr>
          <p:cNvSpPr>
            <a:spLocks noGrp="1"/>
          </p:cNvSpPr>
          <p:nvPr>
            <p:ph sz="quarter" idx="15"/>
          </p:nvPr>
        </p:nvSpPr>
        <p:spPr>
          <a:xfrm>
            <a:off x="306000" y="1407381"/>
            <a:ext cx="11581200" cy="4254569"/>
          </a:xfrm>
        </p:spPr>
        <p:txBody>
          <a:bodyPr/>
          <a:lstStyle/>
          <a:p>
            <a:r>
              <a:rPr lang="en-US" sz="2400" dirty="0"/>
              <a:t>IHCP Bulletin BT2025115 posted on August 5</a:t>
            </a:r>
          </a:p>
          <a:p>
            <a:pPr lvl="2"/>
            <a:r>
              <a:rPr lang="en-US" sz="2400" dirty="0"/>
              <a:t>OSA no longer required on assessments with an assessment date of September 15, 2025 and later</a:t>
            </a:r>
          </a:p>
          <a:p>
            <a:pPr lvl="2"/>
            <a:r>
              <a:rPr lang="en-US" sz="2400" dirty="0"/>
              <a:t>Providers are required to complete all MDS items associated with the PDPM model including the following 3 items:</a:t>
            </a:r>
          </a:p>
          <a:p>
            <a:pPr lvl="3"/>
            <a:r>
              <a:rPr lang="en-US" sz="2400" dirty="0"/>
              <a:t>I0020: Indicate the resident’s primary medical condition category</a:t>
            </a:r>
          </a:p>
          <a:p>
            <a:pPr lvl="3"/>
            <a:r>
              <a:rPr lang="en-US" sz="2400" dirty="0"/>
              <a:t>J2100:  Recent Surgery Requiring Active SNF Care</a:t>
            </a:r>
          </a:p>
          <a:p>
            <a:pPr lvl="3"/>
            <a:r>
              <a:rPr lang="en-US" sz="2400" dirty="0"/>
              <a:t>O0400D:  Respiratory Therapy</a:t>
            </a:r>
          </a:p>
          <a:p>
            <a:pPr marL="0" indent="0">
              <a:buNone/>
            </a:pPr>
            <a:endParaRPr lang="en-US" sz="2400" dirty="0"/>
          </a:p>
          <a:p>
            <a:endParaRPr lang="en-US" dirty="0"/>
          </a:p>
        </p:txBody>
      </p:sp>
    </p:spTree>
    <p:extLst>
      <p:ext uri="{BB962C8B-B14F-4D97-AF65-F5344CB8AC3E}">
        <p14:creationId xmlns:p14="http://schemas.microsoft.com/office/powerpoint/2010/main" val="266551336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945B1-1B3B-95E0-7CFA-DE4DE81B60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BE143B-FA79-0539-BB70-34345FFFAE8D}"/>
              </a:ext>
            </a:extLst>
          </p:cNvPr>
          <p:cNvSpPr>
            <a:spLocks noGrp="1"/>
          </p:cNvSpPr>
          <p:nvPr>
            <p:ph type="body" sz="quarter" idx="13"/>
          </p:nvPr>
        </p:nvSpPr>
        <p:spPr/>
        <p:txBody>
          <a:bodyPr/>
          <a:lstStyle/>
          <a:p>
            <a:r>
              <a:rPr lang="en-US" sz="3600" dirty="0"/>
              <a:t>PDPM Update</a:t>
            </a:r>
          </a:p>
        </p:txBody>
      </p:sp>
      <p:sp>
        <p:nvSpPr>
          <p:cNvPr id="3" name="Content Placeholder 2">
            <a:extLst>
              <a:ext uri="{FF2B5EF4-FFF2-40B4-BE49-F238E27FC236}">
                <a16:creationId xmlns:a16="http://schemas.microsoft.com/office/drawing/2014/main" id="{546AEC2F-8C07-A4A2-DA12-1495D76027DB}"/>
              </a:ext>
            </a:extLst>
          </p:cNvPr>
          <p:cNvSpPr>
            <a:spLocks noGrp="1"/>
          </p:cNvSpPr>
          <p:nvPr>
            <p:ph sz="quarter" idx="15"/>
          </p:nvPr>
        </p:nvSpPr>
        <p:spPr>
          <a:xfrm>
            <a:off x="306000" y="1407381"/>
            <a:ext cx="11581200" cy="4254569"/>
          </a:xfrm>
        </p:spPr>
        <p:txBody>
          <a:bodyPr/>
          <a:lstStyle/>
          <a:p>
            <a:r>
              <a:rPr lang="en-US" sz="2400" dirty="0"/>
              <a:t>Myers and Stauffer has completed initial modeling for conversion to PDPM for case-mix using only the Nursing component of PDPM</a:t>
            </a:r>
          </a:p>
          <a:p>
            <a:endParaRPr lang="en-US" sz="2400" dirty="0"/>
          </a:p>
          <a:p>
            <a:r>
              <a:rPr lang="en-US" sz="2400" dirty="0"/>
              <a:t>Workgroup still discussing the application of PDPM and timing</a:t>
            </a:r>
          </a:p>
          <a:p>
            <a:endParaRPr lang="en-US" sz="2400" dirty="0"/>
          </a:p>
          <a:p>
            <a:r>
              <a:rPr lang="en-US" sz="2400" dirty="0"/>
              <a:t>It is recommended that facilities focus on appropriate PDPM coding</a:t>
            </a:r>
          </a:p>
          <a:p>
            <a:pPr lvl="1"/>
            <a:r>
              <a:rPr lang="en-US" sz="2400" dirty="0"/>
              <a:t>Primary diagnosis</a:t>
            </a:r>
          </a:p>
          <a:p>
            <a:pPr lvl="1"/>
            <a:r>
              <a:rPr lang="en-US" sz="2400" dirty="0"/>
              <a:t>Section GG ADL Function Coding</a:t>
            </a:r>
          </a:p>
          <a:p>
            <a:pPr marL="176213" lvl="1" indent="0">
              <a:buNone/>
            </a:pPr>
            <a:endParaRPr lang="en-US" sz="2400" dirty="0"/>
          </a:p>
          <a:p>
            <a:endParaRPr lang="en-US" dirty="0"/>
          </a:p>
        </p:txBody>
      </p:sp>
    </p:spTree>
    <p:extLst>
      <p:ext uri="{BB962C8B-B14F-4D97-AF65-F5344CB8AC3E}">
        <p14:creationId xmlns:p14="http://schemas.microsoft.com/office/powerpoint/2010/main" val="78837917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59E51-69BD-68A5-D9AD-D7A32444C7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352CD2-1A5B-C57F-7787-D436AA60D3DC}"/>
              </a:ext>
            </a:extLst>
          </p:cNvPr>
          <p:cNvSpPr>
            <a:spLocks noGrp="1"/>
          </p:cNvSpPr>
          <p:nvPr>
            <p:ph type="body" sz="quarter" idx="13"/>
          </p:nvPr>
        </p:nvSpPr>
        <p:spPr/>
        <p:txBody>
          <a:bodyPr/>
          <a:lstStyle/>
          <a:p>
            <a:r>
              <a:rPr lang="en-US" sz="3600" dirty="0"/>
              <a:t>PDPM Update</a:t>
            </a:r>
          </a:p>
        </p:txBody>
      </p:sp>
      <p:sp>
        <p:nvSpPr>
          <p:cNvPr id="3" name="Content Placeholder 2">
            <a:extLst>
              <a:ext uri="{FF2B5EF4-FFF2-40B4-BE49-F238E27FC236}">
                <a16:creationId xmlns:a16="http://schemas.microsoft.com/office/drawing/2014/main" id="{68FC40F6-0E60-A833-3E59-ED9E2DFA9A17}"/>
              </a:ext>
            </a:extLst>
          </p:cNvPr>
          <p:cNvSpPr>
            <a:spLocks noGrp="1"/>
          </p:cNvSpPr>
          <p:nvPr>
            <p:ph sz="quarter" idx="15"/>
          </p:nvPr>
        </p:nvSpPr>
        <p:spPr/>
        <p:txBody>
          <a:bodyPr/>
          <a:lstStyle/>
          <a:p>
            <a:r>
              <a:rPr lang="en-US" sz="2000" dirty="0"/>
              <a:t>Nursing Function Score:</a:t>
            </a:r>
          </a:p>
        </p:txBody>
      </p:sp>
      <p:pic>
        <p:nvPicPr>
          <p:cNvPr id="5" name="Picture 4">
            <a:extLst>
              <a:ext uri="{FF2B5EF4-FFF2-40B4-BE49-F238E27FC236}">
                <a16:creationId xmlns:a16="http://schemas.microsoft.com/office/drawing/2014/main" id="{E866E069-0623-222F-19B6-EC221E5EBFDC}"/>
              </a:ext>
            </a:extLst>
          </p:cNvPr>
          <p:cNvPicPr>
            <a:picLocks noChangeAspect="1"/>
          </p:cNvPicPr>
          <p:nvPr/>
        </p:nvPicPr>
        <p:blipFill>
          <a:blip r:embed="rId2"/>
          <a:stretch>
            <a:fillRect/>
          </a:stretch>
        </p:blipFill>
        <p:spPr>
          <a:xfrm>
            <a:off x="1455089" y="2250219"/>
            <a:ext cx="8881607" cy="4118776"/>
          </a:xfrm>
          <a:prstGeom prst="rect">
            <a:avLst/>
          </a:prstGeom>
        </p:spPr>
      </p:pic>
    </p:spTree>
    <p:extLst>
      <p:ext uri="{BB962C8B-B14F-4D97-AF65-F5344CB8AC3E}">
        <p14:creationId xmlns:p14="http://schemas.microsoft.com/office/powerpoint/2010/main" val="263980315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7E3341-9B1E-532A-0200-8B84A9D9DE16}"/>
              </a:ext>
            </a:extLst>
          </p:cNvPr>
          <p:cNvSpPr>
            <a:spLocks noGrp="1"/>
          </p:cNvSpPr>
          <p:nvPr>
            <p:ph type="body" sz="quarter" idx="13"/>
          </p:nvPr>
        </p:nvSpPr>
        <p:spPr/>
        <p:txBody>
          <a:bodyPr/>
          <a:lstStyle/>
          <a:p>
            <a:r>
              <a:rPr lang="en-US" sz="3600" dirty="0"/>
              <a:t>PDPM Update</a:t>
            </a:r>
          </a:p>
        </p:txBody>
      </p:sp>
      <p:sp>
        <p:nvSpPr>
          <p:cNvPr id="3" name="Content Placeholder 2">
            <a:extLst>
              <a:ext uri="{FF2B5EF4-FFF2-40B4-BE49-F238E27FC236}">
                <a16:creationId xmlns:a16="http://schemas.microsoft.com/office/drawing/2014/main" id="{4CC66AAA-E3FA-E25C-2A61-2DFF0A017C25}"/>
              </a:ext>
            </a:extLst>
          </p:cNvPr>
          <p:cNvSpPr>
            <a:spLocks noGrp="1"/>
          </p:cNvSpPr>
          <p:nvPr>
            <p:ph sz="quarter" idx="15"/>
          </p:nvPr>
        </p:nvSpPr>
        <p:spPr/>
        <p:txBody>
          <a:bodyPr/>
          <a:lstStyle/>
          <a:p>
            <a:r>
              <a:rPr lang="en-US" sz="2000" dirty="0"/>
              <a:t>Nursing Function Score</a:t>
            </a:r>
          </a:p>
          <a:p>
            <a:pPr lvl="1"/>
            <a:r>
              <a:rPr lang="en-US" sz="2000" dirty="0"/>
              <a:t>Score can range from 0-16</a:t>
            </a:r>
          </a:p>
          <a:p>
            <a:pPr lvl="1"/>
            <a:endParaRPr lang="en-US" dirty="0"/>
          </a:p>
        </p:txBody>
      </p:sp>
      <p:pic>
        <p:nvPicPr>
          <p:cNvPr id="5" name="Picture 4">
            <a:extLst>
              <a:ext uri="{FF2B5EF4-FFF2-40B4-BE49-F238E27FC236}">
                <a16:creationId xmlns:a16="http://schemas.microsoft.com/office/drawing/2014/main" id="{46D6ED78-F94C-3CE1-1E89-035322013828}"/>
              </a:ext>
            </a:extLst>
          </p:cNvPr>
          <p:cNvPicPr>
            <a:picLocks noChangeAspect="1"/>
          </p:cNvPicPr>
          <p:nvPr/>
        </p:nvPicPr>
        <p:blipFill>
          <a:blip r:embed="rId2"/>
          <a:stretch>
            <a:fillRect/>
          </a:stretch>
        </p:blipFill>
        <p:spPr>
          <a:xfrm>
            <a:off x="1883299" y="2957885"/>
            <a:ext cx="8425402" cy="3362865"/>
          </a:xfrm>
          <a:prstGeom prst="rect">
            <a:avLst/>
          </a:prstGeom>
        </p:spPr>
      </p:pic>
    </p:spTree>
    <p:extLst>
      <p:ext uri="{BB962C8B-B14F-4D97-AF65-F5344CB8AC3E}">
        <p14:creationId xmlns:p14="http://schemas.microsoft.com/office/powerpoint/2010/main" val="30005811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AF7B5-B60C-18CA-E902-D805C9974A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CC42AA-14A9-A8F8-68FA-5BB91EC49BF1}"/>
              </a:ext>
            </a:extLst>
          </p:cNvPr>
          <p:cNvSpPr>
            <a:spLocks noGrp="1"/>
          </p:cNvSpPr>
          <p:nvPr>
            <p:ph type="title"/>
          </p:nvPr>
        </p:nvSpPr>
        <p:spPr>
          <a:xfrm>
            <a:off x="306000" y="306000"/>
            <a:ext cx="5648400" cy="360000"/>
          </a:xfrm>
        </p:spPr>
        <p:txBody>
          <a:bodyPr anchor="ctr">
            <a:normAutofit/>
          </a:bodyPr>
          <a:lstStyle/>
          <a:p>
            <a:r>
              <a:rPr lang="en-US"/>
              <a:t>PDPM Update</a:t>
            </a:r>
          </a:p>
        </p:txBody>
      </p:sp>
      <p:pic>
        <p:nvPicPr>
          <p:cNvPr id="5" name="Picture 4">
            <a:extLst>
              <a:ext uri="{FF2B5EF4-FFF2-40B4-BE49-F238E27FC236}">
                <a16:creationId xmlns:a16="http://schemas.microsoft.com/office/drawing/2014/main" id="{3F7EF0DF-99DD-7F2B-C673-48C6FEC8192F}"/>
              </a:ext>
            </a:extLst>
          </p:cNvPr>
          <p:cNvPicPr>
            <a:picLocks noChangeAspect="1"/>
          </p:cNvPicPr>
          <p:nvPr/>
        </p:nvPicPr>
        <p:blipFill>
          <a:blip r:embed="rId2"/>
          <a:srcRect t="3576" r="-1" b="-1"/>
          <a:stretch>
            <a:fillRect/>
          </a:stretch>
        </p:blipFill>
        <p:spPr>
          <a:xfrm>
            <a:off x="-50223" y="-111318"/>
            <a:ext cx="12292445" cy="6969318"/>
          </a:xfrm>
          <a:prstGeom prst="rect">
            <a:avLst/>
          </a:prstGeom>
          <a:noFill/>
        </p:spPr>
      </p:pic>
    </p:spTree>
    <p:extLst>
      <p:ext uri="{BB962C8B-B14F-4D97-AF65-F5344CB8AC3E}">
        <p14:creationId xmlns:p14="http://schemas.microsoft.com/office/powerpoint/2010/main" val="292859633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46D3A-FF9E-EE37-D8E7-2FD071DBB5A0}"/>
              </a:ext>
            </a:extLst>
          </p:cNvPr>
          <p:cNvSpPr>
            <a:spLocks noGrp="1"/>
          </p:cNvSpPr>
          <p:nvPr>
            <p:ph type="body" sz="quarter" idx="13"/>
          </p:nvPr>
        </p:nvSpPr>
        <p:spPr/>
        <p:txBody>
          <a:bodyPr/>
          <a:lstStyle/>
          <a:p>
            <a:r>
              <a:rPr lang="en-US" sz="3600" dirty="0"/>
              <a:t>PDPM Update</a:t>
            </a:r>
          </a:p>
        </p:txBody>
      </p:sp>
      <p:sp>
        <p:nvSpPr>
          <p:cNvPr id="3" name="Content Placeholder 2">
            <a:extLst>
              <a:ext uri="{FF2B5EF4-FFF2-40B4-BE49-F238E27FC236}">
                <a16:creationId xmlns:a16="http://schemas.microsoft.com/office/drawing/2014/main" id="{FDB289D9-CF34-074C-CBB5-1DE1BE9F5CE3}"/>
              </a:ext>
            </a:extLst>
          </p:cNvPr>
          <p:cNvSpPr>
            <a:spLocks noGrp="1"/>
          </p:cNvSpPr>
          <p:nvPr>
            <p:ph sz="quarter" idx="15"/>
          </p:nvPr>
        </p:nvSpPr>
        <p:spPr>
          <a:xfrm>
            <a:off x="306000" y="1280160"/>
            <a:ext cx="11581200" cy="4381790"/>
          </a:xfrm>
        </p:spPr>
        <p:txBody>
          <a:bodyPr/>
          <a:lstStyle/>
          <a:p>
            <a:r>
              <a:rPr lang="en-US" sz="2000" dirty="0"/>
              <a:t>Resident Mood Interview</a:t>
            </a:r>
          </a:p>
          <a:p>
            <a:pPr lvl="1"/>
            <a:r>
              <a:rPr lang="en-US" sz="2000" dirty="0"/>
              <a:t>Summary score of at least 10</a:t>
            </a:r>
          </a:p>
          <a:p>
            <a:pPr lvl="1"/>
            <a:r>
              <a:rPr lang="en-US" sz="2000" dirty="0"/>
              <a:t>Impacts:</a:t>
            </a:r>
          </a:p>
          <a:p>
            <a:pPr lvl="2"/>
            <a:r>
              <a:rPr lang="en-US" sz="2000" dirty="0"/>
              <a:t>Special Care High</a:t>
            </a:r>
          </a:p>
          <a:p>
            <a:pPr lvl="2"/>
            <a:r>
              <a:rPr lang="en-US" sz="2000" dirty="0"/>
              <a:t>Special Care Low</a:t>
            </a:r>
          </a:p>
          <a:p>
            <a:pPr lvl="2"/>
            <a:r>
              <a:rPr lang="en-US" sz="2000" dirty="0"/>
              <a:t>Clinically Complex</a:t>
            </a:r>
          </a:p>
        </p:txBody>
      </p:sp>
      <p:pic>
        <p:nvPicPr>
          <p:cNvPr id="5" name="Picture 4">
            <a:extLst>
              <a:ext uri="{FF2B5EF4-FFF2-40B4-BE49-F238E27FC236}">
                <a16:creationId xmlns:a16="http://schemas.microsoft.com/office/drawing/2014/main" id="{18502A07-FD0E-3FAF-C125-BAA8545A9E0C}"/>
              </a:ext>
            </a:extLst>
          </p:cNvPr>
          <p:cNvPicPr>
            <a:picLocks noChangeAspect="1"/>
          </p:cNvPicPr>
          <p:nvPr/>
        </p:nvPicPr>
        <p:blipFill>
          <a:blip r:embed="rId2"/>
          <a:stretch>
            <a:fillRect/>
          </a:stretch>
        </p:blipFill>
        <p:spPr>
          <a:xfrm>
            <a:off x="4158531" y="1693628"/>
            <a:ext cx="5536595" cy="5164372"/>
          </a:xfrm>
          <a:prstGeom prst="rect">
            <a:avLst/>
          </a:prstGeom>
        </p:spPr>
      </p:pic>
    </p:spTree>
    <p:extLst>
      <p:ext uri="{BB962C8B-B14F-4D97-AF65-F5344CB8AC3E}">
        <p14:creationId xmlns:p14="http://schemas.microsoft.com/office/powerpoint/2010/main" val="66586484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6DAB7-A3BC-8D3B-8778-D0385B86C215}"/>
              </a:ext>
            </a:extLst>
          </p:cNvPr>
          <p:cNvSpPr>
            <a:spLocks noGrp="1"/>
          </p:cNvSpPr>
          <p:nvPr>
            <p:ph type="body" sz="quarter" idx="13"/>
          </p:nvPr>
        </p:nvSpPr>
        <p:spPr/>
        <p:txBody>
          <a:bodyPr/>
          <a:lstStyle/>
          <a:p>
            <a:r>
              <a:rPr lang="en-US" sz="3600" dirty="0"/>
              <a:t>PDPM Update</a:t>
            </a:r>
          </a:p>
        </p:txBody>
      </p:sp>
      <p:sp>
        <p:nvSpPr>
          <p:cNvPr id="3" name="Content Placeholder 2">
            <a:extLst>
              <a:ext uri="{FF2B5EF4-FFF2-40B4-BE49-F238E27FC236}">
                <a16:creationId xmlns:a16="http://schemas.microsoft.com/office/drawing/2014/main" id="{C2097F76-201D-B0F0-2E07-4D28B963E0EC}"/>
              </a:ext>
            </a:extLst>
          </p:cNvPr>
          <p:cNvSpPr>
            <a:spLocks noGrp="1"/>
          </p:cNvSpPr>
          <p:nvPr>
            <p:ph sz="quarter" idx="15"/>
          </p:nvPr>
        </p:nvSpPr>
        <p:spPr>
          <a:xfrm>
            <a:off x="306000" y="1383527"/>
            <a:ext cx="11581200" cy="4278423"/>
          </a:xfrm>
        </p:spPr>
        <p:txBody>
          <a:bodyPr/>
          <a:lstStyle/>
          <a:p>
            <a:pPr lvl="1"/>
            <a:r>
              <a:rPr lang="en-US" sz="1800" dirty="0"/>
              <a:t>Restorative Nursing</a:t>
            </a:r>
          </a:p>
          <a:p>
            <a:pPr lvl="2"/>
            <a:r>
              <a:rPr lang="en-US" sz="1800" dirty="0"/>
              <a:t>2 or more programs each delivered for at least 15 minutes/day for 6 of last 7 days</a:t>
            </a:r>
          </a:p>
          <a:p>
            <a:pPr lvl="2"/>
            <a:r>
              <a:rPr lang="en-US" sz="1800" dirty="0"/>
              <a:t>Impacts Behavior Symptoms/Cognitive Performance</a:t>
            </a:r>
          </a:p>
          <a:p>
            <a:pPr lvl="3"/>
            <a:r>
              <a:rPr lang="en-US" sz="1800" dirty="0"/>
              <a:t>Programs</a:t>
            </a:r>
          </a:p>
          <a:p>
            <a:pPr lvl="4"/>
            <a:r>
              <a:rPr lang="en-US" sz="1800" dirty="0"/>
              <a:t>Urinary toileting program and/or bowel toileting program</a:t>
            </a:r>
          </a:p>
          <a:p>
            <a:pPr lvl="4"/>
            <a:r>
              <a:rPr lang="en-US" sz="1800" dirty="0"/>
              <a:t>Passive and/or active range of motion** </a:t>
            </a:r>
          </a:p>
          <a:p>
            <a:pPr lvl="4"/>
            <a:r>
              <a:rPr lang="en-US" sz="1800" dirty="0"/>
              <a:t>Splint or brace assistance </a:t>
            </a:r>
          </a:p>
          <a:p>
            <a:pPr lvl="4"/>
            <a:r>
              <a:rPr lang="en-US" sz="1800" dirty="0"/>
              <a:t>Bed mobility and/or walking training** </a:t>
            </a:r>
          </a:p>
          <a:p>
            <a:pPr lvl="4"/>
            <a:r>
              <a:rPr lang="en-US" sz="1800" dirty="0"/>
              <a:t>Transfer training </a:t>
            </a:r>
          </a:p>
          <a:p>
            <a:pPr lvl="4"/>
            <a:r>
              <a:rPr lang="en-US" sz="1800" dirty="0"/>
              <a:t>Dressing and/or grooming training </a:t>
            </a:r>
          </a:p>
          <a:p>
            <a:pPr lvl="4"/>
            <a:r>
              <a:rPr lang="en-US" sz="1800" dirty="0"/>
              <a:t>Eating and/or swallowing training</a:t>
            </a:r>
          </a:p>
          <a:p>
            <a:pPr lvl="4"/>
            <a:r>
              <a:rPr lang="en-US" sz="1800" dirty="0"/>
              <a:t>Amputation/prostheses care </a:t>
            </a:r>
          </a:p>
          <a:p>
            <a:pPr lvl="4"/>
            <a:r>
              <a:rPr lang="en-US" sz="1800" dirty="0"/>
              <a:t>Communication training </a:t>
            </a:r>
          </a:p>
          <a:p>
            <a:pPr marL="0" indent="0">
              <a:buNone/>
            </a:pPr>
            <a:r>
              <a:rPr lang="en-US" sz="1800" dirty="0"/>
              <a:t>**Count as one service even if both provided </a:t>
            </a:r>
          </a:p>
          <a:p>
            <a:endParaRPr lang="en-US" sz="1800" dirty="0"/>
          </a:p>
          <a:p>
            <a:pPr lvl="1"/>
            <a:endParaRPr lang="en-US" sz="2000" dirty="0"/>
          </a:p>
        </p:txBody>
      </p:sp>
    </p:spTree>
    <p:extLst>
      <p:ext uri="{BB962C8B-B14F-4D97-AF65-F5344CB8AC3E}">
        <p14:creationId xmlns:p14="http://schemas.microsoft.com/office/powerpoint/2010/main" val="307223493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3E95-FFC3-E727-8A23-57B60E00B6DF}"/>
            </a:ext>
          </a:extLst>
        </p:cNvPr>
        <p:cNvGrpSpPr/>
        <p:nvPr/>
      </p:nvGrpSpPr>
      <p:grpSpPr>
        <a:xfrm>
          <a:off x="0" y="0"/>
          <a:ext cx="0" cy="0"/>
          <a:chOff x="0" y="0"/>
          <a:chExt cx="0" cy="0"/>
        </a:xfrm>
      </p:grpSpPr>
      <p:pic>
        <p:nvPicPr>
          <p:cNvPr id="7" name="Picture Placeholder 6" descr="A doctor and patient discussing something&#10;&#10;Description automatically generated">
            <a:extLst>
              <a:ext uri="{FF2B5EF4-FFF2-40B4-BE49-F238E27FC236}">
                <a16:creationId xmlns:a16="http://schemas.microsoft.com/office/drawing/2014/main" id="{32098CD9-8443-1848-4D4D-FA38987F9F8B}"/>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1474" r="33593"/>
          <a:stretch/>
        </p:blipFill>
        <p:spPr>
          <a:xfrm>
            <a:off x="5511800" y="0"/>
            <a:ext cx="6680200" cy="6858000"/>
          </a:xfrm>
        </p:spPr>
      </p:pic>
      <p:sp>
        <p:nvSpPr>
          <p:cNvPr id="3" name="Title 2">
            <a:extLst>
              <a:ext uri="{FF2B5EF4-FFF2-40B4-BE49-F238E27FC236}">
                <a16:creationId xmlns:a16="http://schemas.microsoft.com/office/drawing/2014/main" id="{F53705BC-4DA9-59DD-15DA-D3E66B143956}"/>
              </a:ext>
            </a:extLst>
          </p:cNvPr>
          <p:cNvSpPr>
            <a:spLocks noGrp="1"/>
          </p:cNvSpPr>
          <p:nvPr>
            <p:ph type="title"/>
          </p:nvPr>
        </p:nvSpPr>
        <p:spPr>
          <a:xfrm>
            <a:off x="659000" y="2553791"/>
            <a:ext cx="4852800" cy="360000"/>
          </a:xfrm>
        </p:spPr>
        <p:txBody>
          <a:bodyPr/>
          <a:lstStyle/>
          <a:p>
            <a:r>
              <a:rPr lang="en-US" sz="4800" b="1" dirty="0"/>
              <a:t>5-Star/QM Update</a:t>
            </a:r>
          </a:p>
        </p:txBody>
      </p:sp>
      <p:cxnSp>
        <p:nvCxnSpPr>
          <p:cNvPr id="9" name="Straight Connector 8">
            <a:extLst>
              <a:ext uri="{FF2B5EF4-FFF2-40B4-BE49-F238E27FC236}">
                <a16:creationId xmlns:a16="http://schemas.microsoft.com/office/drawing/2014/main" id="{CF327D46-D762-4C74-2C4A-16C76CD7B170}"/>
              </a:ext>
            </a:extLst>
          </p:cNvPr>
          <p:cNvCxnSpPr>
            <a:cxnSpLocks/>
          </p:cNvCxnSpPr>
          <p:nvPr/>
        </p:nvCxnSpPr>
        <p:spPr>
          <a:xfrm>
            <a:off x="659000" y="3834244"/>
            <a:ext cx="443254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445732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9CCF0D-B58A-F323-C407-CE603E1D47FE}"/>
              </a:ext>
            </a:extLst>
          </p:cNvPr>
          <p:cNvSpPr>
            <a:spLocks noGrp="1"/>
          </p:cNvSpPr>
          <p:nvPr>
            <p:ph type="body" sz="quarter" idx="13"/>
          </p:nvPr>
        </p:nvSpPr>
        <p:spPr/>
        <p:txBody>
          <a:bodyPr/>
          <a:lstStyle/>
          <a:p>
            <a:r>
              <a:rPr lang="en-US" sz="3600" dirty="0"/>
              <a:t>5-Star Update</a:t>
            </a:r>
          </a:p>
        </p:txBody>
      </p:sp>
      <p:sp>
        <p:nvSpPr>
          <p:cNvPr id="3" name="Content Placeholder 2">
            <a:extLst>
              <a:ext uri="{FF2B5EF4-FFF2-40B4-BE49-F238E27FC236}">
                <a16:creationId xmlns:a16="http://schemas.microsoft.com/office/drawing/2014/main" id="{8045A575-AE49-FB2D-C85B-9FC7D096FC5D}"/>
              </a:ext>
            </a:extLst>
          </p:cNvPr>
          <p:cNvSpPr>
            <a:spLocks noGrp="1"/>
          </p:cNvSpPr>
          <p:nvPr>
            <p:ph sz="quarter" idx="15"/>
          </p:nvPr>
        </p:nvSpPr>
        <p:spPr/>
        <p:txBody>
          <a:bodyPr/>
          <a:lstStyle/>
          <a:p>
            <a:r>
              <a:rPr lang="en-US" sz="2000" dirty="0"/>
              <a:t>Health Inspection Rating</a:t>
            </a:r>
          </a:p>
          <a:p>
            <a:pPr lvl="1"/>
            <a:r>
              <a:rPr lang="en-US" sz="2000" dirty="0"/>
              <a:t>2 most recent recertification surveys</a:t>
            </a:r>
          </a:p>
          <a:p>
            <a:pPr lvl="2"/>
            <a:r>
              <a:rPr lang="en-US" sz="2000" dirty="0"/>
              <a:t>Most recent survey (Cycle 1) will be assigned a weighting factor of ¾</a:t>
            </a:r>
          </a:p>
          <a:p>
            <a:pPr lvl="2"/>
            <a:r>
              <a:rPr lang="en-US" sz="2000" dirty="0"/>
              <a:t>Second most recent survey (Cycle 2) will be assigned a weighting factor of 1/4</a:t>
            </a:r>
          </a:p>
          <a:p>
            <a:pPr lvl="2"/>
            <a:r>
              <a:rPr lang="en-US" sz="2000" dirty="0"/>
              <a:t>3 most recent surveys will continue to be displayed on Care Compare</a:t>
            </a:r>
          </a:p>
          <a:p>
            <a:pPr lvl="1"/>
            <a:r>
              <a:rPr lang="en-US" sz="2000" dirty="0"/>
              <a:t>Complaint surveys during the most recent 3-year period</a:t>
            </a:r>
          </a:p>
          <a:p>
            <a:pPr lvl="2"/>
            <a:r>
              <a:rPr lang="en-US" sz="2000" dirty="0"/>
              <a:t>Most recent 12 months assigned a weighted factor of ¾</a:t>
            </a:r>
          </a:p>
          <a:p>
            <a:pPr lvl="2"/>
            <a:r>
              <a:rPr lang="en-US" sz="2000" dirty="0"/>
              <a:t>Those within 13-36 months assigned a weighted factor of 1/4</a:t>
            </a:r>
          </a:p>
          <a:p>
            <a:pPr lvl="1"/>
            <a:r>
              <a:rPr lang="en-US" sz="2000" dirty="0"/>
              <a:t>Deficiencies cited on Infection Control surveys in the most recent 3-year period</a:t>
            </a:r>
          </a:p>
          <a:p>
            <a:pPr lvl="2"/>
            <a:r>
              <a:rPr lang="en-US" sz="2000" dirty="0"/>
              <a:t>Same weights as Complaint Surveys</a:t>
            </a:r>
          </a:p>
          <a:p>
            <a:pPr lvl="1"/>
            <a:r>
              <a:rPr lang="en-US" sz="2000" dirty="0"/>
              <a:t>Repeat visits needed to verify facility is back in compliance</a:t>
            </a:r>
          </a:p>
          <a:p>
            <a:pPr lvl="1"/>
            <a:endParaRPr lang="en-US" sz="2000" dirty="0"/>
          </a:p>
        </p:txBody>
      </p:sp>
    </p:spTree>
    <p:extLst>
      <p:ext uri="{BB962C8B-B14F-4D97-AF65-F5344CB8AC3E}">
        <p14:creationId xmlns:p14="http://schemas.microsoft.com/office/powerpoint/2010/main" val="3438600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E9428D-CE4E-3B7C-9210-E44544F69B51}"/>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EB4E0A6A-632C-EB65-DB1F-059E460FE849}"/>
              </a:ext>
            </a:extLst>
          </p:cNvPr>
          <p:cNvSpPr>
            <a:spLocks noGrp="1"/>
          </p:cNvSpPr>
          <p:nvPr>
            <p:ph type="sldNum" sz="quarter" idx="4"/>
          </p:nvPr>
        </p:nvSpPr>
        <p:spPr/>
        <p:txBody>
          <a:bodyPr/>
          <a:lstStyle/>
          <a:p>
            <a:fld id="{721C06D9-4617-44B0-8711-1EF1C439A609}" type="slidenum">
              <a:rPr lang="en-US" smtClean="0"/>
              <a:pPr/>
              <a:t>5</a:t>
            </a:fld>
            <a:endParaRPr lang="en-US" dirty="0"/>
          </a:p>
        </p:txBody>
      </p:sp>
      <p:sp>
        <p:nvSpPr>
          <p:cNvPr id="2" name="Content Placeholder 3">
            <a:extLst>
              <a:ext uri="{FF2B5EF4-FFF2-40B4-BE49-F238E27FC236}">
                <a16:creationId xmlns:a16="http://schemas.microsoft.com/office/drawing/2014/main" id="{B036B455-EDD2-CE87-C91B-7398A15B4F98}"/>
              </a:ext>
            </a:extLst>
          </p:cNvPr>
          <p:cNvSpPr txBox="1">
            <a:spLocks/>
          </p:cNvSpPr>
          <p:nvPr/>
        </p:nvSpPr>
        <p:spPr>
          <a:xfrm>
            <a:off x="477520" y="1253331"/>
            <a:ext cx="11236959" cy="4784035"/>
          </a:xfrm>
          <a:prstGeom prst="rect">
            <a:avLst/>
          </a:prstGeom>
        </p:spPr>
        <p:txBody>
          <a:bodyPr>
            <a:normAutofit fontScale="85000" lnSpcReduction="20000"/>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SNF Payment Rates</a:t>
            </a:r>
          </a:p>
          <a:p>
            <a:pPr lvl="1"/>
            <a:r>
              <a:rPr lang="en-US" sz="2500" dirty="0"/>
              <a:t>3.2% or $1.16 billion estimated increase</a:t>
            </a:r>
          </a:p>
          <a:p>
            <a:pPr lvl="1"/>
            <a:endParaRPr lang="en-US" sz="2500" dirty="0"/>
          </a:p>
          <a:p>
            <a:pPr lvl="2" fontAlgn="base">
              <a:lnSpc>
                <a:spcPts val="1800"/>
              </a:lnSpc>
            </a:pPr>
            <a:r>
              <a:rPr lang="en-US" sz="2500" b="1" i="0" u="none" strike="noStrike" dirty="0">
                <a:solidFill>
                  <a:srgbClr val="464B4B"/>
                </a:solidFill>
                <a:effectLst/>
                <a:latin typeface="Arial" panose="020B0604020202020204" pitchFamily="34" charset="0"/>
              </a:rPr>
              <a:t>Market Basket Increase (+3.3%) </a:t>
            </a:r>
            <a:r>
              <a:rPr lang="en-US" sz="2500" b="0" i="0" u="none" strike="noStrike" dirty="0">
                <a:solidFill>
                  <a:srgbClr val="464B4B"/>
                </a:solidFill>
                <a:effectLst/>
                <a:latin typeface="Arial" panose="020B0604020202020204" pitchFamily="34" charset="0"/>
              </a:rPr>
              <a:t>–</a:t>
            </a:r>
            <a:r>
              <a:rPr lang="en-US" sz="2500" b="1" i="0" u="none" strike="noStrike" dirty="0">
                <a:solidFill>
                  <a:srgbClr val="464B4B"/>
                </a:solidFill>
                <a:effectLst/>
                <a:latin typeface="Arial" panose="020B0604020202020204" pitchFamily="34" charset="0"/>
              </a:rPr>
              <a:t> </a:t>
            </a:r>
            <a:r>
              <a:rPr lang="en-US" sz="2500" b="0" i="0" u="none" strike="noStrike" dirty="0">
                <a:solidFill>
                  <a:srgbClr val="464B4B"/>
                </a:solidFill>
                <a:effectLst/>
                <a:latin typeface="Arial" panose="020B0604020202020204" pitchFamily="34" charset="0"/>
              </a:rPr>
              <a:t>Reflects the estimated changes in the cost of goods and services included in the covered services for the Medicare SNF benefit, </a:t>
            </a:r>
            <a:r>
              <a:rPr lang="en-US" sz="2500" b="0" i="1" u="none" strike="noStrike" dirty="0">
                <a:solidFill>
                  <a:srgbClr val="464B4B"/>
                </a:solidFill>
                <a:effectLst/>
                <a:latin typeface="Arial" panose="020B0604020202020204" pitchFamily="34" charset="0"/>
              </a:rPr>
              <a:t>e.g.</a:t>
            </a:r>
            <a:r>
              <a:rPr lang="en-US" sz="2500" b="0" i="0" u="none" strike="noStrike" dirty="0">
                <a:solidFill>
                  <a:srgbClr val="464B4B"/>
                </a:solidFill>
                <a:effectLst/>
                <a:latin typeface="Arial" panose="020B0604020202020204" pitchFamily="34" charset="0"/>
              </a:rPr>
              <a:t>, wage-related costs, supplies, ancillary services, etc.</a:t>
            </a:r>
            <a:r>
              <a:rPr lang="en-US" sz="2500" b="0" i="0" dirty="0">
                <a:solidFill>
                  <a:srgbClr val="464B4B"/>
                </a:solidFill>
                <a:effectLst/>
                <a:latin typeface="Arial" panose="020B0604020202020204" pitchFamily="34" charset="0"/>
              </a:rPr>
              <a:t>​</a:t>
            </a:r>
            <a:br>
              <a:rPr lang="en-US" sz="2500" b="0" i="0" dirty="0">
                <a:solidFill>
                  <a:srgbClr val="464B4B"/>
                </a:solidFill>
                <a:effectLst/>
                <a:latin typeface="Arial" panose="020B0604020202020204" pitchFamily="34" charset="0"/>
              </a:rPr>
            </a:br>
            <a:r>
              <a:rPr lang="en-US" sz="2500" b="0" i="0" dirty="0">
                <a:solidFill>
                  <a:srgbClr val="464B4B"/>
                </a:solidFill>
                <a:effectLst/>
                <a:latin typeface="Arial" panose="020B0604020202020204" pitchFamily="34" charset="0"/>
              </a:rPr>
              <a:t>​</a:t>
            </a:r>
          </a:p>
          <a:p>
            <a:pPr lvl="2" fontAlgn="base">
              <a:lnSpc>
                <a:spcPts val="1800"/>
              </a:lnSpc>
            </a:pPr>
            <a:r>
              <a:rPr lang="en-US" sz="2500" b="1" i="0" u="none" strike="noStrike" dirty="0">
                <a:solidFill>
                  <a:srgbClr val="464B4B"/>
                </a:solidFill>
                <a:effectLst/>
                <a:latin typeface="Arial" panose="020B0604020202020204" pitchFamily="34" charset="0"/>
              </a:rPr>
              <a:t>Forecast Error Adjustment (+0.6%)</a:t>
            </a:r>
            <a:r>
              <a:rPr lang="en-US" sz="2500" b="0" i="0" u="none" strike="noStrike" dirty="0">
                <a:solidFill>
                  <a:srgbClr val="464B4B"/>
                </a:solidFill>
                <a:effectLst/>
                <a:latin typeface="Arial" panose="020B0604020202020204" pitchFamily="34" charset="0"/>
              </a:rPr>
              <a:t> – Reflects the difference in the latest available fiscal year’s forecasted market basket increase and the actual market basket increase for the same period.</a:t>
            </a:r>
            <a:r>
              <a:rPr lang="en-US" sz="2500" b="0" i="0" dirty="0">
                <a:solidFill>
                  <a:srgbClr val="464B4B"/>
                </a:solidFill>
                <a:effectLst/>
                <a:latin typeface="Arial" panose="020B0604020202020204" pitchFamily="34" charset="0"/>
              </a:rPr>
              <a:t>​</a:t>
            </a:r>
            <a:br>
              <a:rPr lang="en-US" sz="2500" b="0" i="0" dirty="0">
                <a:solidFill>
                  <a:srgbClr val="464B4B"/>
                </a:solidFill>
                <a:effectLst/>
                <a:latin typeface="Arial" panose="020B0604020202020204" pitchFamily="34" charset="0"/>
              </a:rPr>
            </a:br>
            <a:r>
              <a:rPr lang="en-US" sz="2500" b="0" i="0" dirty="0">
                <a:solidFill>
                  <a:srgbClr val="464B4B"/>
                </a:solidFill>
                <a:effectLst/>
                <a:latin typeface="Arial" panose="020B0604020202020204" pitchFamily="34" charset="0"/>
              </a:rPr>
              <a:t>​</a:t>
            </a:r>
          </a:p>
          <a:p>
            <a:pPr lvl="2" fontAlgn="base">
              <a:lnSpc>
                <a:spcPts val="1800"/>
              </a:lnSpc>
            </a:pPr>
            <a:r>
              <a:rPr lang="en-US" sz="2500" b="1" i="0" u="none" strike="noStrike" dirty="0">
                <a:solidFill>
                  <a:srgbClr val="464B4B"/>
                </a:solidFill>
                <a:effectLst/>
                <a:latin typeface="Arial" panose="020B0604020202020204" pitchFamily="34" charset="0"/>
              </a:rPr>
              <a:t>Productivity Adjustment (-0.7%) </a:t>
            </a:r>
            <a:r>
              <a:rPr lang="en-US" sz="2500" b="0" i="0" u="none" strike="noStrike" dirty="0">
                <a:solidFill>
                  <a:srgbClr val="464B4B"/>
                </a:solidFill>
                <a:effectLst/>
                <a:latin typeface="Arial" panose="020B0604020202020204" pitchFamily="34" charset="0"/>
              </a:rPr>
              <a:t>–</a:t>
            </a:r>
            <a:r>
              <a:rPr lang="en-US" sz="2500" b="1" i="0" u="none" strike="noStrike" dirty="0">
                <a:solidFill>
                  <a:srgbClr val="464B4B"/>
                </a:solidFill>
                <a:effectLst/>
                <a:latin typeface="Arial" panose="020B0604020202020204" pitchFamily="34" charset="0"/>
              </a:rPr>
              <a:t> </a:t>
            </a:r>
            <a:r>
              <a:rPr lang="en-US" sz="2500" b="0" i="0" u="none" strike="noStrike" dirty="0">
                <a:solidFill>
                  <a:srgbClr val="464B4B"/>
                </a:solidFill>
                <a:effectLst/>
                <a:latin typeface="Arial" panose="020B0604020202020204" pitchFamily="34" charset="0"/>
              </a:rPr>
              <a:t>To help ensure that rate adjustments reflect actual increases in costs versus gains in employee productivity.</a:t>
            </a:r>
            <a:endParaRPr lang="en-US" sz="2500" dirty="0"/>
          </a:p>
          <a:p>
            <a:endParaRPr lang="en-US" sz="2500" dirty="0"/>
          </a:p>
          <a:p>
            <a:pPr marL="0" indent="0">
              <a:buNone/>
            </a:pPr>
            <a:endParaRPr lang="en-US" sz="2500" dirty="0"/>
          </a:p>
          <a:p>
            <a:r>
              <a:rPr lang="en-US" sz="2500" dirty="0"/>
              <a:t>Does not include the impact of VBP net reductions which is estimated to be $208.36 million</a:t>
            </a:r>
          </a:p>
          <a:p>
            <a:endParaRPr lang="en-US" dirty="0"/>
          </a:p>
        </p:txBody>
      </p:sp>
    </p:spTree>
    <p:extLst>
      <p:ext uri="{BB962C8B-B14F-4D97-AF65-F5344CB8AC3E}">
        <p14:creationId xmlns:p14="http://schemas.microsoft.com/office/powerpoint/2010/main" val="321620754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1138EB-B38E-BEA8-C699-9150F35D1B1D}"/>
              </a:ext>
            </a:extLst>
          </p:cNvPr>
          <p:cNvSpPr>
            <a:spLocks noGrp="1"/>
          </p:cNvSpPr>
          <p:nvPr>
            <p:ph type="body" sz="quarter" idx="13"/>
          </p:nvPr>
        </p:nvSpPr>
        <p:spPr/>
        <p:txBody>
          <a:bodyPr/>
          <a:lstStyle/>
          <a:p>
            <a:r>
              <a:rPr lang="en-US" sz="3600" dirty="0"/>
              <a:t>Health Inspection Rating</a:t>
            </a:r>
          </a:p>
        </p:txBody>
      </p:sp>
      <p:pic>
        <p:nvPicPr>
          <p:cNvPr id="8" name="Content Placeholder 7">
            <a:extLst>
              <a:ext uri="{FF2B5EF4-FFF2-40B4-BE49-F238E27FC236}">
                <a16:creationId xmlns:a16="http://schemas.microsoft.com/office/drawing/2014/main" id="{BCAA8FB6-1DDC-EDE4-113C-A39A579ECCB0}"/>
              </a:ext>
            </a:extLst>
          </p:cNvPr>
          <p:cNvPicPr>
            <a:picLocks noGrp="1" noChangeAspect="1"/>
          </p:cNvPicPr>
          <p:nvPr>
            <p:ph sz="quarter" idx="15"/>
          </p:nvPr>
        </p:nvPicPr>
        <p:blipFill>
          <a:blip r:embed="rId2"/>
          <a:stretch>
            <a:fillRect/>
          </a:stretch>
        </p:blipFill>
        <p:spPr>
          <a:xfrm>
            <a:off x="1248355" y="1692275"/>
            <a:ext cx="9589273" cy="4581304"/>
          </a:xfrm>
        </p:spPr>
      </p:pic>
    </p:spTree>
    <p:extLst>
      <p:ext uri="{BB962C8B-B14F-4D97-AF65-F5344CB8AC3E}">
        <p14:creationId xmlns:p14="http://schemas.microsoft.com/office/powerpoint/2010/main" val="264541697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B06B66-9D5B-1377-DFB4-74AA67BC6E91}"/>
              </a:ext>
            </a:extLst>
          </p:cNvPr>
          <p:cNvSpPr>
            <a:spLocks noGrp="1"/>
          </p:cNvSpPr>
          <p:nvPr>
            <p:ph type="body" sz="quarter" idx="13"/>
          </p:nvPr>
        </p:nvSpPr>
        <p:spPr>
          <a:xfrm>
            <a:off x="305999" y="673200"/>
            <a:ext cx="10149965" cy="360000"/>
          </a:xfrm>
        </p:spPr>
        <p:txBody>
          <a:bodyPr/>
          <a:lstStyle/>
          <a:p>
            <a:r>
              <a:rPr lang="en-US" sz="3600" dirty="0"/>
              <a:t>Long-Stay Antipsychotic Medication Use</a:t>
            </a:r>
          </a:p>
        </p:txBody>
      </p:sp>
      <p:sp>
        <p:nvSpPr>
          <p:cNvPr id="3" name="Content Placeholder 2">
            <a:extLst>
              <a:ext uri="{FF2B5EF4-FFF2-40B4-BE49-F238E27FC236}">
                <a16:creationId xmlns:a16="http://schemas.microsoft.com/office/drawing/2014/main" id="{32F7CF71-FC6C-D8EA-3F1A-6E8138D9D94C}"/>
              </a:ext>
            </a:extLst>
          </p:cNvPr>
          <p:cNvSpPr>
            <a:spLocks noGrp="1"/>
          </p:cNvSpPr>
          <p:nvPr>
            <p:ph sz="quarter" idx="15"/>
          </p:nvPr>
        </p:nvSpPr>
        <p:spPr/>
        <p:txBody>
          <a:bodyPr/>
          <a:lstStyle/>
          <a:p>
            <a:r>
              <a:rPr lang="en-US" sz="2000" dirty="0"/>
              <a:t>Long-Stay Antipsychotic Medication Use</a:t>
            </a:r>
          </a:p>
          <a:p>
            <a:pPr lvl="1"/>
            <a:r>
              <a:rPr lang="en-US" sz="2000" dirty="0"/>
              <a:t>Improve accuracy of reporting antipsychotic medication use in nursing homes</a:t>
            </a:r>
          </a:p>
          <a:p>
            <a:pPr lvl="2"/>
            <a:r>
              <a:rPr lang="en-US" sz="2000" dirty="0"/>
              <a:t>14.64% vs 16.98%</a:t>
            </a:r>
          </a:p>
          <a:p>
            <a:pPr lvl="1"/>
            <a:r>
              <a:rPr lang="en-US" sz="2000" dirty="0"/>
              <a:t>Perceived discord between MDS record and claims</a:t>
            </a:r>
          </a:p>
          <a:p>
            <a:pPr lvl="1"/>
            <a:r>
              <a:rPr lang="en-US" sz="2000" dirty="0"/>
              <a:t>Updating measure to include the following to supplement MDS data</a:t>
            </a:r>
          </a:p>
          <a:p>
            <a:pPr lvl="2"/>
            <a:r>
              <a:rPr lang="en-US" sz="2000" dirty="0"/>
              <a:t>Medicare Part D prescribing date</a:t>
            </a:r>
          </a:p>
          <a:p>
            <a:pPr lvl="2"/>
            <a:r>
              <a:rPr lang="en-US" sz="2000" dirty="0"/>
              <a:t>Medicaid state level claims</a:t>
            </a:r>
          </a:p>
          <a:p>
            <a:pPr lvl="2"/>
            <a:r>
              <a:rPr lang="en-US" sz="2000" dirty="0"/>
              <a:t>Medicare Advantage (Part C) encounter data</a:t>
            </a:r>
          </a:p>
          <a:p>
            <a:pPr marL="176213" lvl="1" indent="0">
              <a:buNone/>
            </a:pPr>
            <a:endParaRPr lang="en-US" sz="2000" dirty="0"/>
          </a:p>
          <a:p>
            <a:pPr lvl="1"/>
            <a:endParaRPr lang="en-US" dirty="0"/>
          </a:p>
        </p:txBody>
      </p:sp>
    </p:spTree>
    <p:extLst>
      <p:ext uri="{BB962C8B-B14F-4D97-AF65-F5344CB8AC3E}">
        <p14:creationId xmlns:p14="http://schemas.microsoft.com/office/powerpoint/2010/main" val="357943891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2C86B-4292-6966-761F-21142294EAD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45DAD7-DE75-6957-9CBE-B1A94B4214CD}"/>
              </a:ext>
            </a:extLst>
          </p:cNvPr>
          <p:cNvSpPr>
            <a:spLocks noGrp="1"/>
          </p:cNvSpPr>
          <p:nvPr>
            <p:ph type="body" sz="quarter" idx="13"/>
          </p:nvPr>
        </p:nvSpPr>
        <p:spPr>
          <a:xfrm>
            <a:off x="305999" y="673200"/>
            <a:ext cx="10149965" cy="360000"/>
          </a:xfrm>
        </p:spPr>
        <p:txBody>
          <a:bodyPr/>
          <a:lstStyle/>
          <a:p>
            <a:r>
              <a:rPr lang="en-US" sz="3600" dirty="0"/>
              <a:t>Long-Stay Antipsychotic Medication Use</a:t>
            </a:r>
          </a:p>
        </p:txBody>
      </p:sp>
      <p:sp>
        <p:nvSpPr>
          <p:cNvPr id="3" name="Content Placeholder 2">
            <a:extLst>
              <a:ext uri="{FF2B5EF4-FFF2-40B4-BE49-F238E27FC236}">
                <a16:creationId xmlns:a16="http://schemas.microsoft.com/office/drawing/2014/main" id="{163382EB-83B3-5240-3FA3-CCBC25625228}"/>
              </a:ext>
            </a:extLst>
          </p:cNvPr>
          <p:cNvSpPr>
            <a:spLocks noGrp="1"/>
          </p:cNvSpPr>
          <p:nvPr>
            <p:ph sz="quarter" idx="15"/>
          </p:nvPr>
        </p:nvSpPr>
        <p:spPr/>
        <p:txBody>
          <a:bodyPr/>
          <a:lstStyle/>
          <a:p>
            <a:pPr lvl="1"/>
            <a:r>
              <a:rPr lang="en-US" sz="2000" dirty="0"/>
              <a:t>Exclusion Validation </a:t>
            </a:r>
          </a:p>
          <a:p>
            <a:pPr lvl="2"/>
            <a:r>
              <a:rPr lang="en-US" sz="2000" dirty="0"/>
              <a:t>Schizophrenia, Huntington’s disease, Tourette’s syndrome</a:t>
            </a:r>
          </a:p>
          <a:p>
            <a:pPr lvl="2"/>
            <a:r>
              <a:rPr lang="en-US" sz="2000" dirty="0"/>
              <a:t>1/3 of long-stay resident with schizophrenia had no corresponding service claims (physician visit, hospital stay, etc.)</a:t>
            </a:r>
          </a:p>
          <a:p>
            <a:pPr lvl="2"/>
            <a:r>
              <a:rPr lang="en-US" sz="2000" dirty="0"/>
              <a:t>MDS-coded diagnosis must be cross-validated against Medicare Part A/B or Part C claims and encounter data</a:t>
            </a:r>
          </a:p>
          <a:p>
            <a:pPr lvl="1"/>
            <a:endParaRPr lang="en-US" dirty="0"/>
          </a:p>
        </p:txBody>
      </p:sp>
    </p:spTree>
    <p:extLst>
      <p:ext uri="{BB962C8B-B14F-4D97-AF65-F5344CB8AC3E}">
        <p14:creationId xmlns:p14="http://schemas.microsoft.com/office/powerpoint/2010/main" val="253651385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F8F1A-C987-5173-5E3A-9F0F3967A40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CC052-90CF-FD8D-1D78-9214D95D2E87}"/>
              </a:ext>
            </a:extLst>
          </p:cNvPr>
          <p:cNvSpPr>
            <a:spLocks noGrp="1"/>
          </p:cNvSpPr>
          <p:nvPr>
            <p:ph type="body" sz="quarter" idx="13"/>
          </p:nvPr>
        </p:nvSpPr>
        <p:spPr>
          <a:xfrm>
            <a:off x="305999" y="673200"/>
            <a:ext cx="10149965" cy="360000"/>
          </a:xfrm>
        </p:spPr>
        <p:txBody>
          <a:bodyPr/>
          <a:lstStyle/>
          <a:p>
            <a:r>
              <a:rPr lang="en-US" sz="3600" dirty="0"/>
              <a:t>Long-Stay Antipsychotic Medication Use</a:t>
            </a:r>
          </a:p>
        </p:txBody>
      </p:sp>
      <p:sp>
        <p:nvSpPr>
          <p:cNvPr id="3" name="Content Placeholder 2">
            <a:extLst>
              <a:ext uri="{FF2B5EF4-FFF2-40B4-BE49-F238E27FC236}">
                <a16:creationId xmlns:a16="http://schemas.microsoft.com/office/drawing/2014/main" id="{67ABD7D9-CF90-65B4-12B5-B3968244FE66}"/>
              </a:ext>
            </a:extLst>
          </p:cNvPr>
          <p:cNvSpPr>
            <a:spLocks noGrp="1"/>
          </p:cNvSpPr>
          <p:nvPr>
            <p:ph sz="quarter" idx="15"/>
          </p:nvPr>
        </p:nvSpPr>
        <p:spPr/>
        <p:txBody>
          <a:bodyPr/>
          <a:lstStyle/>
          <a:p>
            <a:r>
              <a:rPr lang="en-US" sz="2000" dirty="0"/>
              <a:t>Percent of Long-Stay Residents Receiving an Antipsychotic Medication (Hybrid Methodology):</a:t>
            </a:r>
          </a:p>
          <a:p>
            <a:pPr lvl="1"/>
            <a:r>
              <a:rPr lang="en-US" sz="2000" dirty="0"/>
              <a:t>No updated QM manual for new measure</a:t>
            </a:r>
          </a:p>
          <a:p>
            <a:pPr lvl="1"/>
            <a:r>
              <a:rPr lang="en-US" sz="2000" dirty="0"/>
              <a:t>No updated 5-star manual for updated cut points</a:t>
            </a:r>
          </a:p>
          <a:p>
            <a:pPr lvl="1"/>
            <a:r>
              <a:rPr lang="en-US" sz="2000" dirty="0"/>
              <a:t>Effective October 29, 2025</a:t>
            </a:r>
          </a:p>
          <a:p>
            <a:pPr lvl="1"/>
            <a:r>
              <a:rPr lang="en-US" sz="2000" dirty="0"/>
              <a:t>Updated on Care Compare in October 2025</a:t>
            </a:r>
          </a:p>
          <a:p>
            <a:pPr lvl="1"/>
            <a:endParaRPr lang="en-US" sz="2000" dirty="0"/>
          </a:p>
          <a:p>
            <a:pPr lvl="1"/>
            <a:endParaRPr lang="en-US" sz="2000" dirty="0"/>
          </a:p>
          <a:p>
            <a:pPr lvl="1"/>
            <a:endParaRPr lang="en-US" dirty="0"/>
          </a:p>
        </p:txBody>
      </p:sp>
    </p:spTree>
    <p:extLst>
      <p:ext uri="{BB962C8B-B14F-4D97-AF65-F5344CB8AC3E}">
        <p14:creationId xmlns:p14="http://schemas.microsoft.com/office/powerpoint/2010/main" val="231902483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9D09-C06E-49D6-6DF6-7B4CCD614B8A}"/>
            </a:ext>
          </a:extLst>
        </p:cNvPr>
        <p:cNvGrpSpPr/>
        <p:nvPr/>
      </p:nvGrpSpPr>
      <p:grpSpPr>
        <a:xfrm>
          <a:off x="0" y="0"/>
          <a:ext cx="0" cy="0"/>
          <a:chOff x="0" y="0"/>
          <a:chExt cx="0" cy="0"/>
        </a:xfrm>
      </p:grpSpPr>
      <p:pic>
        <p:nvPicPr>
          <p:cNvPr id="7" name="Picture Placeholder 6" descr="A doctor and patient discussing something&#10;&#10;Description automatically generated">
            <a:extLst>
              <a:ext uri="{FF2B5EF4-FFF2-40B4-BE49-F238E27FC236}">
                <a16:creationId xmlns:a16="http://schemas.microsoft.com/office/drawing/2014/main" id="{56A2BE86-B127-8F13-0D16-B0B9C5A83083}"/>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1474" r="33593"/>
          <a:stretch/>
        </p:blipFill>
        <p:spPr>
          <a:xfrm>
            <a:off x="5511800" y="0"/>
            <a:ext cx="6680200" cy="6858000"/>
          </a:xfrm>
        </p:spPr>
      </p:pic>
      <p:sp>
        <p:nvSpPr>
          <p:cNvPr id="3" name="Title 2">
            <a:extLst>
              <a:ext uri="{FF2B5EF4-FFF2-40B4-BE49-F238E27FC236}">
                <a16:creationId xmlns:a16="http://schemas.microsoft.com/office/drawing/2014/main" id="{3619D782-21B6-9D06-ED69-3A509B7C808D}"/>
              </a:ext>
            </a:extLst>
          </p:cNvPr>
          <p:cNvSpPr>
            <a:spLocks noGrp="1"/>
          </p:cNvSpPr>
          <p:nvPr>
            <p:ph type="title"/>
          </p:nvPr>
        </p:nvSpPr>
        <p:spPr>
          <a:xfrm>
            <a:off x="659000" y="2553791"/>
            <a:ext cx="4852800" cy="360000"/>
          </a:xfrm>
        </p:spPr>
        <p:txBody>
          <a:bodyPr/>
          <a:lstStyle/>
          <a:p>
            <a:r>
              <a:rPr lang="en-US" sz="4800" b="1" dirty="0"/>
              <a:t>SNF Validation Program </a:t>
            </a:r>
          </a:p>
        </p:txBody>
      </p:sp>
      <p:cxnSp>
        <p:nvCxnSpPr>
          <p:cNvPr id="9" name="Straight Connector 8">
            <a:extLst>
              <a:ext uri="{FF2B5EF4-FFF2-40B4-BE49-F238E27FC236}">
                <a16:creationId xmlns:a16="http://schemas.microsoft.com/office/drawing/2014/main" id="{1C5D6BDA-92AB-2977-AA5B-409C4892308B}"/>
              </a:ext>
            </a:extLst>
          </p:cNvPr>
          <p:cNvCxnSpPr>
            <a:cxnSpLocks/>
          </p:cNvCxnSpPr>
          <p:nvPr/>
        </p:nvCxnSpPr>
        <p:spPr>
          <a:xfrm>
            <a:off x="659000" y="3834244"/>
            <a:ext cx="443254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773240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8AE85-6E98-3CFB-C948-66E777D0C2E6}"/>
              </a:ext>
            </a:extLst>
          </p:cNvPr>
          <p:cNvSpPr>
            <a:spLocks noGrp="1"/>
          </p:cNvSpPr>
          <p:nvPr>
            <p:ph type="body" sz="quarter" idx="13"/>
          </p:nvPr>
        </p:nvSpPr>
        <p:spPr/>
        <p:txBody>
          <a:bodyPr/>
          <a:lstStyle/>
          <a:p>
            <a:r>
              <a:rPr lang="en-US" sz="3600" dirty="0"/>
              <a:t>SNF Validation Program</a:t>
            </a:r>
          </a:p>
        </p:txBody>
      </p:sp>
      <p:sp>
        <p:nvSpPr>
          <p:cNvPr id="3" name="Content Placeholder 2">
            <a:extLst>
              <a:ext uri="{FF2B5EF4-FFF2-40B4-BE49-F238E27FC236}">
                <a16:creationId xmlns:a16="http://schemas.microsoft.com/office/drawing/2014/main" id="{B6DBF030-3B6D-C641-6E59-3A998C631AA8}"/>
              </a:ext>
            </a:extLst>
          </p:cNvPr>
          <p:cNvSpPr>
            <a:spLocks noGrp="1"/>
          </p:cNvSpPr>
          <p:nvPr>
            <p:ph sz="quarter" idx="15"/>
          </p:nvPr>
        </p:nvSpPr>
        <p:spPr/>
        <p:txBody>
          <a:bodyPr/>
          <a:lstStyle/>
          <a:p>
            <a:r>
              <a:rPr lang="en-US" sz="2000" dirty="0"/>
              <a:t>SNF Validation Program</a:t>
            </a:r>
          </a:p>
          <a:p>
            <a:pPr lvl="1"/>
            <a:r>
              <a:rPr lang="en-US" sz="2000" dirty="0"/>
              <a:t>Audit based program established to assess the accuracy of MDS-based quality measures used in the SNF VBP and SNF QRP programs</a:t>
            </a:r>
          </a:p>
          <a:p>
            <a:pPr lvl="1"/>
            <a:r>
              <a:rPr lang="en-US" sz="2000" dirty="0"/>
              <a:t>Eligible SNFs are those that have submitted at least one MDS assessment in the previous calendar year and at least one in the current fiscal year</a:t>
            </a:r>
          </a:p>
          <a:p>
            <a:pPr lvl="1"/>
            <a:r>
              <a:rPr lang="en-US" sz="2000" dirty="0"/>
              <a:t>Contracted to be done by Healthcare Management Solutions, LLC (HMS)</a:t>
            </a:r>
          </a:p>
          <a:p>
            <a:pPr lvl="1"/>
            <a:r>
              <a:rPr lang="en-US" sz="2000" dirty="0"/>
              <a:t>Scheduled to begin in Fall 2025</a:t>
            </a:r>
          </a:p>
          <a:p>
            <a:pPr lvl="1"/>
            <a:r>
              <a:rPr lang="en-US" sz="2000" dirty="0"/>
              <a:t>Will be looking at Calendar Year information</a:t>
            </a:r>
          </a:p>
        </p:txBody>
      </p:sp>
    </p:spTree>
    <p:extLst>
      <p:ext uri="{BB962C8B-B14F-4D97-AF65-F5344CB8AC3E}">
        <p14:creationId xmlns:p14="http://schemas.microsoft.com/office/powerpoint/2010/main" val="35901020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1C1F3-3441-6250-BD6E-89AFDF4C8A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9C9762-1450-9E4B-9C20-4929958EEF2A}"/>
              </a:ext>
            </a:extLst>
          </p:cNvPr>
          <p:cNvSpPr>
            <a:spLocks noGrp="1"/>
          </p:cNvSpPr>
          <p:nvPr>
            <p:ph type="body" sz="quarter" idx="13"/>
          </p:nvPr>
        </p:nvSpPr>
        <p:spPr/>
        <p:txBody>
          <a:bodyPr/>
          <a:lstStyle/>
          <a:p>
            <a:r>
              <a:rPr lang="en-US" sz="3600" dirty="0"/>
              <a:t>SNF Validation Program</a:t>
            </a:r>
          </a:p>
        </p:txBody>
      </p:sp>
      <p:sp>
        <p:nvSpPr>
          <p:cNvPr id="3" name="Content Placeholder 2">
            <a:extLst>
              <a:ext uri="{FF2B5EF4-FFF2-40B4-BE49-F238E27FC236}">
                <a16:creationId xmlns:a16="http://schemas.microsoft.com/office/drawing/2014/main" id="{F2B8F2DF-7C5D-EB81-DD66-592B336DFF91}"/>
              </a:ext>
            </a:extLst>
          </p:cNvPr>
          <p:cNvSpPr>
            <a:spLocks noGrp="1"/>
          </p:cNvSpPr>
          <p:nvPr>
            <p:ph sz="quarter" idx="15"/>
          </p:nvPr>
        </p:nvSpPr>
        <p:spPr/>
        <p:txBody>
          <a:bodyPr/>
          <a:lstStyle/>
          <a:p>
            <a:r>
              <a:rPr lang="en-US" sz="2000" dirty="0"/>
              <a:t>SNF Validation Program – SNF QRP Measures</a:t>
            </a:r>
          </a:p>
          <a:p>
            <a:pPr lvl="1"/>
            <a:r>
              <a:rPr lang="en-US" sz="2000" dirty="0"/>
              <a:t>Fall with major injury in SNF stay</a:t>
            </a:r>
          </a:p>
          <a:p>
            <a:pPr lvl="1"/>
            <a:r>
              <a:rPr lang="en-US" sz="2000" dirty="0"/>
              <a:t>Drug regimen review</a:t>
            </a:r>
          </a:p>
          <a:p>
            <a:pPr lvl="1"/>
            <a:r>
              <a:rPr lang="en-US" sz="2000" dirty="0"/>
              <a:t>Discharge self-care</a:t>
            </a:r>
          </a:p>
          <a:p>
            <a:pPr lvl="1"/>
            <a:r>
              <a:rPr lang="en-US" sz="2000" dirty="0"/>
              <a:t>Discharge mobility</a:t>
            </a:r>
          </a:p>
          <a:p>
            <a:pPr lvl="1"/>
            <a:r>
              <a:rPr lang="en-US" sz="2000" dirty="0"/>
              <a:t>Transfer of Health Information</a:t>
            </a:r>
          </a:p>
          <a:p>
            <a:pPr lvl="1"/>
            <a:r>
              <a:rPr lang="en-US" sz="2000" dirty="0"/>
              <a:t>Discharge Function</a:t>
            </a:r>
          </a:p>
          <a:p>
            <a:pPr lvl="1"/>
            <a:r>
              <a:rPr lang="en-US" sz="2000" dirty="0"/>
              <a:t>New/worsened pressure ulcers</a:t>
            </a:r>
          </a:p>
          <a:p>
            <a:pPr lvl="1"/>
            <a:r>
              <a:rPr lang="en-US" sz="2000" dirty="0"/>
              <a:t>Resident COVID vaccine</a:t>
            </a:r>
          </a:p>
        </p:txBody>
      </p:sp>
    </p:spTree>
    <p:extLst>
      <p:ext uri="{BB962C8B-B14F-4D97-AF65-F5344CB8AC3E}">
        <p14:creationId xmlns:p14="http://schemas.microsoft.com/office/powerpoint/2010/main" val="406420981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5834D-4140-7F24-5FBB-702BEC677A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5D155D-A662-77E0-E47B-FDA418AB8B9C}"/>
              </a:ext>
            </a:extLst>
          </p:cNvPr>
          <p:cNvSpPr>
            <a:spLocks noGrp="1"/>
          </p:cNvSpPr>
          <p:nvPr>
            <p:ph type="body" sz="quarter" idx="13"/>
          </p:nvPr>
        </p:nvSpPr>
        <p:spPr/>
        <p:txBody>
          <a:bodyPr/>
          <a:lstStyle/>
          <a:p>
            <a:r>
              <a:rPr lang="en-US" sz="3600" dirty="0"/>
              <a:t>SNF Validation Program</a:t>
            </a:r>
          </a:p>
        </p:txBody>
      </p:sp>
      <p:sp>
        <p:nvSpPr>
          <p:cNvPr id="3" name="Content Placeholder 2">
            <a:extLst>
              <a:ext uri="{FF2B5EF4-FFF2-40B4-BE49-F238E27FC236}">
                <a16:creationId xmlns:a16="http://schemas.microsoft.com/office/drawing/2014/main" id="{602DA2DD-6E77-7DDA-54A4-D95AB2230432}"/>
              </a:ext>
            </a:extLst>
          </p:cNvPr>
          <p:cNvSpPr>
            <a:spLocks noGrp="1"/>
          </p:cNvSpPr>
          <p:nvPr>
            <p:ph sz="quarter" idx="15"/>
          </p:nvPr>
        </p:nvSpPr>
        <p:spPr/>
        <p:txBody>
          <a:bodyPr/>
          <a:lstStyle/>
          <a:p>
            <a:r>
              <a:rPr lang="en-US" sz="2000" dirty="0"/>
              <a:t>SNF Validation Program – VBP Measures</a:t>
            </a:r>
          </a:p>
          <a:p>
            <a:pPr lvl="1"/>
            <a:r>
              <a:rPr lang="en-US" sz="2000" dirty="0"/>
              <a:t>Long-stay falls with major injury</a:t>
            </a:r>
          </a:p>
          <a:p>
            <a:pPr lvl="1"/>
            <a:r>
              <a:rPr lang="en-US" sz="2000" dirty="0"/>
              <a:t>Discharge Function </a:t>
            </a:r>
          </a:p>
          <a:p>
            <a:pPr lvl="1"/>
            <a:endParaRPr lang="en-US" sz="2000" dirty="0"/>
          </a:p>
          <a:p>
            <a:pPr lvl="1"/>
            <a:endParaRPr lang="en-US" sz="2000" dirty="0"/>
          </a:p>
        </p:txBody>
      </p:sp>
    </p:spTree>
    <p:extLst>
      <p:ext uri="{BB962C8B-B14F-4D97-AF65-F5344CB8AC3E}">
        <p14:creationId xmlns:p14="http://schemas.microsoft.com/office/powerpoint/2010/main" val="5922275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22B6D1-10C0-DA84-A7A4-D4D5DEE75FD4}"/>
              </a:ext>
            </a:extLst>
          </p:cNvPr>
          <p:cNvSpPr>
            <a:spLocks noGrp="1"/>
          </p:cNvSpPr>
          <p:nvPr>
            <p:ph type="body" sz="quarter" idx="13"/>
          </p:nvPr>
        </p:nvSpPr>
        <p:spPr/>
        <p:txBody>
          <a:bodyPr/>
          <a:lstStyle/>
          <a:p>
            <a:r>
              <a:rPr lang="en-US" sz="3600" dirty="0"/>
              <a:t>SNF Validation Program</a:t>
            </a:r>
          </a:p>
        </p:txBody>
      </p:sp>
      <p:sp>
        <p:nvSpPr>
          <p:cNvPr id="3" name="Content Placeholder 2">
            <a:extLst>
              <a:ext uri="{FF2B5EF4-FFF2-40B4-BE49-F238E27FC236}">
                <a16:creationId xmlns:a16="http://schemas.microsoft.com/office/drawing/2014/main" id="{7AD4C402-0467-0D82-B899-AD65D9EDE181}"/>
              </a:ext>
            </a:extLst>
          </p:cNvPr>
          <p:cNvSpPr>
            <a:spLocks noGrp="1"/>
          </p:cNvSpPr>
          <p:nvPr>
            <p:ph sz="quarter" idx="15"/>
          </p:nvPr>
        </p:nvSpPr>
        <p:spPr/>
        <p:txBody>
          <a:bodyPr/>
          <a:lstStyle/>
          <a:p>
            <a:r>
              <a:rPr lang="en-US" sz="2000" dirty="0"/>
              <a:t>SNFs will be selected randomly – Can only be selected once within a fiscal year</a:t>
            </a:r>
          </a:p>
          <a:p>
            <a:pPr lvl="1"/>
            <a:r>
              <a:rPr lang="en-US" sz="2000" dirty="0"/>
              <a:t>Up to 1500 SNFs per fiscal year</a:t>
            </a:r>
          </a:p>
          <a:p>
            <a:pPr lvl="1"/>
            <a:r>
              <a:rPr lang="en-US" sz="2000" dirty="0"/>
              <a:t>Notified thru </a:t>
            </a:r>
            <a:r>
              <a:rPr lang="en-US" sz="2000" dirty="0" err="1"/>
              <a:t>iQIES</a:t>
            </a:r>
            <a:r>
              <a:rPr lang="en-US" sz="2000" dirty="0"/>
              <a:t> MDS 3.0 Provider Preview Reports folder</a:t>
            </a:r>
          </a:p>
          <a:p>
            <a:pPr lvl="2"/>
            <a:r>
              <a:rPr lang="en-US" sz="2000" dirty="0"/>
              <a:t>Skilled Nursing Facility Validation Process – Initial Selection Notification</a:t>
            </a:r>
          </a:p>
          <a:p>
            <a:pPr lvl="2"/>
            <a:r>
              <a:rPr lang="en-US" sz="2000" dirty="0"/>
              <a:t>Skilled Nursing Facility Validation Process – Second Selection Notification</a:t>
            </a:r>
          </a:p>
        </p:txBody>
      </p:sp>
    </p:spTree>
    <p:extLst>
      <p:ext uri="{BB962C8B-B14F-4D97-AF65-F5344CB8AC3E}">
        <p14:creationId xmlns:p14="http://schemas.microsoft.com/office/powerpoint/2010/main" val="41324115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CF11-B2CF-2075-D06E-BD02554038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4E780C-F775-8CC9-36FA-D3EAEAD4AA08}"/>
              </a:ext>
            </a:extLst>
          </p:cNvPr>
          <p:cNvSpPr>
            <a:spLocks noGrp="1"/>
          </p:cNvSpPr>
          <p:nvPr>
            <p:ph type="body" sz="quarter" idx="13"/>
          </p:nvPr>
        </p:nvSpPr>
        <p:spPr/>
        <p:txBody>
          <a:bodyPr/>
          <a:lstStyle/>
          <a:p>
            <a:r>
              <a:rPr lang="en-US" sz="3600" dirty="0"/>
              <a:t>SNF Validation Program</a:t>
            </a:r>
          </a:p>
        </p:txBody>
      </p:sp>
      <p:sp>
        <p:nvSpPr>
          <p:cNvPr id="3" name="Content Placeholder 2">
            <a:extLst>
              <a:ext uri="{FF2B5EF4-FFF2-40B4-BE49-F238E27FC236}">
                <a16:creationId xmlns:a16="http://schemas.microsoft.com/office/drawing/2014/main" id="{A9A0B477-8DBC-5AC9-DE56-BE302F33622E}"/>
              </a:ext>
            </a:extLst>
          </p:cNvPr>
          <p:cNvSpPr>
            <a:spLocks noGrp="1"/>
          </p:cNvSpPr>
          <p:nvPr>
            <p:ph sz="quarter" idx="15"/>
          </p:nvPr>
        </p:nvSpPr>
        <p:spPr/>
        <p:txBody>
          <a:bodyPr/>
          <a:lstStyle/>
          <a:p>
            <a:r>
              <a:rPr lang="en-US" sz="2000" dirty="0"/>
              <a:t>Validation Audit Requirements</a:t>
            </a:r>
          </a:p>
          <a:p>
            <a:pPr lvl="1"/>
            <a:r>
              <a:rPr lang="en-US" sz="2000" dirty="0"/>
              <a:t>Request to submit medical record documentation to support validation of MDS assessment records</a:t>
            </a:r>
          </a:p>
          <a:p>
            <a:pPr lvl="2"/>
            <a:r>
              <a:rPr lang="en-US" sz="2000" dirty="0"/>
              <a:t>Instructions for documentation submission</a:t>
            </a:r>
          </a:p>
          <a:p>
            <a:pPr lvl="3"/>
            <a:r>
              <a:rPr lang="en-US" sz="2000" dirty="0"/>
              <a:t>No Social Security Numbers</a:t>
            </a:r>
          </a:p>
          <a:p>
            <a:pPr lvl="3"/>
            <a:r>
              <a:rPr lang="en-US" sz="2000" dirty="0"/>
              <a:t>Each resident in a PDF file</a:t>
            </a:r>
          </a:p>
          <a:p>
            <a:pPr lvl="2"/>
            <a:r>
              <a:rPr lang="en-US" sz="2000" dirty="0"/>
              <a:t>List of requested sampled residents with detailed data requests for the medical records</a:t>
            </a:r>
          </a:p>
          <a:p>
            <a:pPr lvl="2"/>
            <a:r>
              <a:rPr lang="en-US" sz="2000" dirty="0"/>
              <a:t>Contact information for the contractor</a:t>
            </a:r>
          </a:p>
          <a:p>
            <a:pPr lvl="1"/>
            <a:r>
              <a:rPr lang="en-US" sz="2000" dirty="0"/>
              <a:t>Information must be submitted within 45 calendar days of the audit notification or SNF will be consider non-compliant</a:t>
            </a:r>
          </a:p>
        </p:txBody>
      </p:sp>
    </p:spTree>
    <p:extLst>
      <p:ext uri="{BB962C8B-B14F-4D97-AF65-F5344CB8AC3E}">
        <p14:creationId xmlns:p14="http://schemas.microsoft.com/office/powerpoint/2010/main" val="9760678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04A28B-5549-9B86-7809-FC930AA67D7C}"/>
              </a:ext>
            </a:extLst>
          </p:cNvPr>
          <p:cNvSpPr>
            <a:spLocks noGrp="1"/>
          </p:cNvSpPr>
          <p:nvPr>
            <p:ph type="body" sz="quarter" idx="13"/>
          </p:nvPr>
        </p:nvSpPr>
        <p:spPr/>
        <p:txBody>
          <a:bodyPr/>
          <a:lstStyle/>
          <a:p>
            <a:r>
              <a:rPr lang="en-US" sz="3600" dirty="0"/>
              <a:t>FY 2026 Final Rule</a:t>
            </a:r>
          </a:p>
        </p:txBody>
      </p:sp>
      <p:pic>
        <p:nvPicPr>
          <p:cNvPr id="5" name="Content Placeholder 4">
            <a:extLst>
              <a:ext uri="{FF2B5EF4-FFF2-40B4-BE49-F238E27FC236}">
                <a16:creationId xmlns:a16="http://schemas.microsoft.com/office/drawing/2014/main" id="{BE570979-A86F-3E04-0064-FFFEBCB95959}"/>
              </a:ext>
            </a:extLst>
          </p:cNvPr>
          <p:cNvPicPr>
            <a:picLocks noGrp="1" noChangeAspect="1"/>
          </p:cNvPicPr>
          <p:nvPr>
            <p:ph sz="quarter" idx="15"/>
          </p:nvPr>
        </p:nvPicPr>
        <p:blipFill>
          <a:blip r:embed="rId2"/>
          <a:stretch>
            <a:fillRect/>
          </a:stretch>
        </p:blipFill>
        <p:spPr>
          <a:xfrm>
            <a:off x="1797627" y="2098963"/>
            <a:ext cx="8510155" cy="3169227"/>
          </a:xfrm>
        </p:spPr>
      </p:pic>
    </p:spTree>
    <p:extLst>
      <p:ext uri="{BB962C8B-B14F-4D97-AF65-F5344CB8AC3E}">
        <p14:creationId xmlns:p14="http://schemas.microsoft.com/office/powerpoint/2010/main" val="46377297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9FF09-399D-63B0-8D5F-73A6592DECA8}"/>
              </a:ext>
            </a:extLst>
          </p:cNvPr>
          <p:cNvSpPr>
            <a:spLocks noGrp="1"/>
          </p:cNvSpPr>
          <p:nvPr>
            <p:ph type="body" sz="quarter" idx="13"/>
          </p:nvPr>
        </p:nvSpPr>
        <p:spPr/>
        <p:txBody>
          <a:bodyPr/>
          <a:lstStyle/>
          <a:p>
            <a:r>
              <a:rPr lang="en-US" sz="3600" dirty="0"/>
              <a:t>SNF Validation Program</a:t>
            </a:r>
          </a:p>
        </p:txBody>
      </p:sp>
      <p:sp>
        <p:nvSpPr>
          <p:cNvPr id="3" name="Content Placeholder 2">
            <a:extLst>
              <a:ext uri="{FF2B5EF4-FFF2-40B4-BE49-F238E27FC236}">
                <a16:creationId xmlns:a16="http://schemas.microsoft.com/office/drawing/2014/main" id="{A78774EA-269E-15A1-FB16-2734019D14EA}"/>
              </a:ext>
            </a:extLst>
          </p:cNvPr>
          <p:cNvSpPr>
            <a:spLocks noGrp="1"/>
          </p:cNvSpPr>
          <p:nvPr>
            <p:ph sz="quarter" idx="15"/>
          </p:nvPr>
        </p:nvSpPr>
        <p:spPr/>
        <p:txBody>
          <a:bodyPr/>
          <a:lstStyle/>
          <a:p>
            <a:r>
              <a:rPr lang="en-US" sz="2000" dirty="0"/>
              <a:t>Validation Audit Results</a:t>
            </a:r>
          </a:p>
          <a:p>
            <a:pPr lvl="1"/>
            <a:r>
              <a:rPr lang="en-US" sz="2000" dirty="0"/>
              <a:t>Will receive a Summary Audit Scoring Report vis </a:t>
            </a:r>
            <a:r>
              <a:rPr lang="en-US" sz="2000" dirty="0" err="1"/>
              <a:t>iQIES</a:t>
            </a:r>
            <a:endParaRPr lang="en-US" sz="2000" dirty="0"/>
          </a:p>
          <a:p>
            <a:pPr lvl="2"/>
            <a:r>
              <a:rPr lang="en-US" sz="2000" dirty="0"/>
              <a:t>Within 3 month following submission deadline</a:t>
            </a:r>
          </a:p>
          <a:p>
            <a:pPr lvl="2"/>
            <a:r>
              <a:rPr lang="en-US" sz="2000" dirty="0"/>
              <a:t>Audit results for each measure and MDS item</a:t>
            </a:r>
          </a:p>
          <a:p>
            <a:pPr lvl="2"/>
            <a:r>
              <a:rPr lang="en-US" sz="2000" dirty="0"/>
              <a:t>Detailed results from each sampled assessment</a:t>
            </a:r>
          </a:p>
          <a:p>
            <a:pPr marL="176213" lvl="1" indent="0">
              <a:buNone/>
            </a:pPr>
            <a:endParaRPr lang="en-US" sz="2000" dirty="0"/>
          </a:p>
          <a:p>
            <a:r>
              <a:rPr lang="en-US" sz="2000" dirty="0"/>
              <a:t>Validation Audit Penalties</a:t>
            </a:r>
          </a:p>
          <a:p>
            <a:pPr lvl="1"/>
            <a:r>
              <a:rPr lang="en-US" sz="2000" dirty="0"/>
              <a:t>No penalty for audit results – informational purposes</a:t>
            </a:r>
          </a:p>
          <a:p>
            <a:pPr lvl="1"/>
            <a:r>
              <a:rPr lang="en-US" sz="2000" dirty="0"/>
              <a:t>SNFs in non-compliance will be subject to a 2% reduction of their APU</a:t>
            </a:r>
          </a:p>
          <a:p>
            <a:pPr lvl="2"/>
            <a:r>
              <a:rPr lang="en-US" sz="2000" dirty="0"/>
              <a:t>Non-compliant letter from MAC</a:t>
            </a:r>
          </a:p>
          <a:p>
            <a:pPr lvl="2"/>
            <a:r>
              <a:rPr lang="en-US" sz="2000" dirty="0"/>
              <a:t>Summary Audit Scoring Report </a:t>
            </a:r>
          </a:p>
          <a:p>
            <a:pPr lvl="1"/>
            <a:endParaRPr lang="en-US" dirty="0"/>
          </a:p>
        </p:txBody>
      </p:sp>
    </p:spTree>
    <p:extLst>
      <p:ext uri="{BB962C8B-B14F-4D97-AF65-F5344CB8AC3E}">
        <p14:creationId xmlns:p14="http://schemas.microsoft.com/office/powerpoint/2010/main" val="111643061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A1BCB-0522-5A75-5868-50B0A30DBD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CB3C7F-081F-E93F-B356-F4BFCEA742CA}"/>
              </a:ext>
            </a:extLst>
          </p:cNvPr>
          <p:cNvSpPr>
            <a:spLocks noGrp="1"/>
          </p:cNvSpPr>
          <p:nvPr>
            <p:ph type="body" sz="quarter" idx="13"/>
          </p:nvPr>
        </p:nvSpPr>
        <p:spPr/>
        <p:txBody>
          <a:bodyPr/>
          <a:lstStyle/>
          <a:p>
            <a:r>
              <a:rPr lang="en-US" sz="3600" dirty="0"/>
              <a:t>SNF Validation Program</a:t>
            </a:r>
          </a:p>
        </p:txBody>
      </p:sp>
      <p:sp>
        <p:nvSpPr>
          <p:cNvPr id="3" name="Content Placeholder 2">
            <a:extLst>
              <a:ext uri="{FF2B5EF4-FFF2-40B4-BE49-F238E27FC236}">
                <a16:creationId xmlns:a16="http://schemas.microsoft.com/office/drawing/2014/main" id="{4E17A30C-8974-B377-6ADE-E25677D2723C}"/>
              </a:ext>
            </a:extLst>
          </p:cNvPr>
          <p:cNvSpPr>
            <a:spLocks noGrp="1"/>
          </p:cNvSpPr>
          <p:nvPr>
            <p:ph sz="quarter" idx="15"/>
          </p:nvPr>
        </p:nvSpPr>
        <p:spPr/>
        <p:txBody>
          <a:bodyPr/>
          <a:lstStyle/>
          <a:p>
            <a:r>
              <a:rPr lang="en-US" sz="2000" dirty="0"/>
              <a:t>CMS website information on program</a:t>
            </a:r>
          </a:p>
          <a:p>
            <a:pPr lvl="1"/>
            <a:r>
              <a:rPr lang="en-US" sz="2000" dirty="0"/>
              <a:t>“Data Validation Process”</a:t>
            </a:r>
          </a:p>
          <a:p>
            <a:pPr lvl="1"/>
            <a:r>
              <a:rPr lang="en-US" sz="2000" dirty="0"/>
              <a:t>Frequently Asked Questions (FAQ) with date of August 2025</a:t>
            </a:r>
          </a:p>
          <a:p>
            <a:pPr lvl="1"/>
            <a:endParaRPr lang="en-US" dirty="0"/>
          </a:p>
        </p:txBody>
      </p:sp>
    </p:spTree>
    <p:extLst>
      <p:ext uri="{BB962C8B-B14F-4D97-AF65-F5344CB8AC3E}">
        <p14:creationId xmlns:p14="http://schemas.microsoft.com/office/powerpoint/2010/main" val="286887085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B0316-15E2-2840-EE8E-1B4A365ED0E3}"/>
            </a:ext>
          </a:extLst>
        </p:cNvPr>
        <p:cNvGrpSpPr/>
        <p:nvPr/>
      </p:nvGrpSpPr>
      <p:grpSpPr>
        <a:xfrm>
          <a:off x="0" y="0"/>
          <a:ext cx="0" cy="0"/>
          <a:chOff x="0" y="0"/>
          <a:chExt cx="0" cy="0"/>
        </a:xfrm>
      </p:grpSpPr>
      <p:pic>
        <p:nvPicPr>
          <p:cNvPr id="7" name="Picture Placeholder 6" descr="A doctor and patient discussing something&#10;&#10;Description automatically generated">
            <a:extLst>
              <a:ext uri="{FF2B5EF4-FFF2-40B4-BE49-F238E27FC236}">
                <a16:creationId xmlns:a16="http://schemas.microsoft.com/office/drawing/2014/main" id="{D3D3A73B-A5D8-DB33-0E9D-FF79F13A0BA2}"/>
              </a:ext>
            </a:extLst>
          </p:cNvPr>
          <p:cNvPicPr>
            <a:picLocks noGrp="1" noChangeAspect="1"/>
          </p:cNvPicPr>
          <p:nvPr>
            <p:ph type="pic" sz="quarter" idx="21"/>
          </p:nvPr>
        </p:nvPicPr>
        <p:blipFill rotWithShape="1">
          <a:blip r:embed="rId2">
            <a:extLst>
              <a:ext uri="{28A0092B-C50C-407E-A947-70E740481C1C}">
                <a14:useLocalDpi xmlns:a14="http://schemas.microsoft.com/office/drawing/2010/main" val="0"/>
              </a:ext>
            </a:extLst>
          </a:blip>
          <a:srcRect l="1474" r="33593"/>
          <a:stretch/>
        </p:blipFill>
        <p:spPr>
          <a:xfrm>
            <a:off x="5511800" y="0"/>
            <a:ext cx="6680200" cy="6858000"/>
          </a:xfrm>
        </p:spPr>
      </p:pic>
      <p:sp>
        <p:nvSpPr>
          <p:cNvPr id="3" name="Title 2">
            <a:extLst>
              <a:ext uri="{FF2B5EF4-FFF2-40B4-BE49-F238E27FC236}">
                <a16:creationId xmlns:a16="http://schemas.microsoft.com/office/drawing/2014/main" id="{59E1BDC9-77F1-11BE-E79F-07B008AB745A}"/>
              </a:ext>
            </a:extLst>
          </p:cNvPr>
          <p:cNvSpPr>
            <a:spLocks noGrp="1"/>
          </p:cNvSpPr>
          <p:nvPr>
            <p:ph type="title"/>
          </p:nvPr>
        </p:nvSpPr>
        <p:spPr>
          <a:xfrm>
            <a:off x="659000" y="2553791"/>
            <a:ext cx="4852800" cy="360000"/>
          </a:xfrm>
        </p:spPr>
        <p:txBody>
          <a:bodyPr/>
          <a:lstStyle/>
          <a:p>
            <a:r>
              <a:rPr lang="en-US" sz="4800" b="1" dirty="0"/>
              <a:t>Payroll Based Journal (PBJ)</a:t>
            </a:r>
          </a:p>
        </p:txBody>
      </p:sp>
      <p:cxnSp>
        <p:nvCxnSpPr>
          <p:cNvPr id="9" name="Straight Connector 8">
            <a:extLst>
              <a:ext uri="{FF2B5EF4-FFF2-40B4-BE49-F238E27FC236}">
                <a16:creationId xmlns:a16="http://schemas.microsoft.com/office/drawing/2014/main" id="{7762099F-2515-DD30-CEF6-B11450327423}"/>
              </a:ext>
            </a:extLst>
          </p:cNvPr>
          <p:cNvCxnSpPr>
            <a:cxnSpLocks/>
          </p:cNvCxnSpPr>
          <p:nvPr/>
        </p:nvCxnSpPr>
        <p:spPr>
          <a:xfrm>
            <a:off x="659000" y="3834244"/>
            <a:ext cx="443254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378999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20D30-C527-3AB8-F380-53ECAF4030EA}"/>
              </a:ext>
            </a:extLst>
          </p:cNvPr>
          <p:cNvSpPr>
            <a:spLocks noGrp="1"/>
          </p:cNvSpPr>
          <p:nvPr>
            <p:ph type="body" sz="quarter" idx="13"/>
          </p:nvPr>
        </p:nvSpPr>
        <p:spPr/>
        <p:txBody>
          <a:bodyPr/>
          <a:lstStyle/>
          <a:p>
            <a:r>
              <a:rPr lang="en-US" sz="3600" dirty="0"/>
              <a:t>Payroll Based Journal</a:t>
            </a:r>
          </a:p>
        </p:txBody>
      </p:sp>
      <p:sp>
        <p:nvSpPr>
          <p:cNvPr id="7" name="Content Placeholder 6">
            <a:extLst>
              <a:ext uri="{FF2B5EF4-FFF2-40B4-BE49-F238E27FC236}">
                <a16:creationId xmlns:a16="http://schemas.microsoft.com/office/drawing/2014/main" id="{71FE4CDB-4379-7D2F-1B44-1A5F1A79A674}"/>
              </a:ext>
            </a:extLst>
          </p:cNvPr>
          <p:cNvSpPr>
            <a:spLocks noGrp="1"/>
          </p:cNvSpPr>
          <p:nvPr>
            <p:ph sz="quarter" idx="15"/>
          </p:nvPr>
        </p:nvSpPr>
        <p:spPr/>
        <p:txBody>
          <a:bodyPr/>
          <a:lstStyle/>
          <a:p>
            <a:r>
              <a:rPr lang="en-US" sz="2000" dirty="0"/>
              <a:t>What is PBJ?</a:t>
            </a:r>
          </a:p>
        </p:txBody>
      </p:sp>
      <p:pic>
        <p:nvPicPr>
          <p:cNvPr id="8" name="Content Placeholder 4">
            <a:extLst>
              <a:ext uri="{FF2B5EF4-FFF2-40B4-BE49-F238E27FC236}">
                <a16:creationId xmlns:a16="http://schemas.microsoft.com/office/drawing/2014/main" id="{060714A9-A474-AE81-7EEA-3D78676F0914}"/>
              </a:ext>
            </a:extLst>
          </p:cNvPr>
          <p:cNvPicPr>
            <a:picLocks noChangeAspect="1"/>
          </p:cNvPicPr>
          <p:nvPr/>
        </p:nvPicPr>
        <p:blipFill>
          <a:blip r:embed="rId2"/>
          <a:stretch>
            <a:fillRect/>
          </a:stretch>
        </p:blipFill>
        <p:spPr>
          <a:xfrm>
            <a:off x="906450" y="2099143"/>
            <a:ext cx="10344646" cy="3983605"/>
          </a:xfrm>
          <a:prstGeom prst="rect">
            <a:avLst/>
          </a:prstGeom>
        </p:spPr>
      </p:pic>
    </p:spTree>
    <p:extLst>
      <p:ext uri="{BB962C8B-B14F-4D97-AF65-F5344CB8AC3E}">
        <p14:creationId xmlns:p14="http://schemas.microsoft.com/office/powerpoint/2010/main" val="286043658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3C856-0D30-D48C-5E0C-7C01EC4D6455}"/>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34C3C45C-3A20-2E94-5EF4-13E54EACBB16}"/>
              </a:ext>
            </a:extLst>
          </p:cNvPr>
          <p:cNvSpPr>
            <a:spLocks noGrp="1"/>
          </p:cNvSpPr>
          <p:nvPr>
            <p:ph sz="quarter" idx="15"/>
          </p:nvPr>
        </p:nvSpPr>
        <p:spPr/>
        <p:txBody>
          <a:bodyPr/>
          <a:lstStyle/>
          <a:p>
            <a:r>
              <a:rPr lang="en-US" sz="2000" dirty="0"/>
              <a:t>Submission Deadlines</a:t>
            </a:r>
          </a:p>
          <a:p>
            <a:pPr lvl="1"/>
            <a:r>
              <a:rPr lang="en-US" sz="2000" dirty="0"/>
              <a:t>Submit by end of 45</a:t>
            </a:r>
            <a:r>
              <a:rPr lang="en-US" sz="2000" baseline="30000" dirty="0"/>
              <a:t>th</a:t>
            </a:r>
            <a:r>
              <a:rPr lang="en-US" sz="2000" dirty="0"/>
              <a:t> calendar day (11:59 PM EST) after last day of each fiscal quarter</a:t>
            </a:r>
          </a:p>
          <a:p>
            <a:pPr lvl="1"/>
            <a:r>
              <a:rPr lang="en-US" sz="2000" dirty="0"/>
              <a:t>All submitted data must be verifiable and auditable to ensure accuracy</a:t>
            </a:r>
          </a:p>
        </p:txBody>
      </p:sp>
      <p:pic>
        <p:nvPicPr>
          <p:cNvPr id="7" name="Picture 6">
            <a:extLst>
              <a:ext uri="{FF2B5EF4-FFF2-40B4-BE49-F238E27FC236}">
                <a16:creationId xmlns:a16="http://schemas.microsoft.com/office/drawing/2014/main" id="{75AF8605-38EA-6469-C0BC-41C2E8487B49}"/>
              </a:ext>
            </a:extLst>
          </p:cNvPr>
          <p:cNvPicPr>
            <a:picLocks noChangeAspect="1"/>
          </p:cNvPicPr>
          <p:nvPr/>
        </p:nvPicPr>
        <p:blipFill>
          <a:blip r:embed="rId2"/>
          <a:stretch>
            <a:fillRect/>
          </a:stretch>
        </p:blipFill>
        <p:spPr>
          <a:xfrm>
            <a:off x="3244132" y="3429000"/>
            <a:ext cx="5963478" cy="2558331"/>
          </a:xfrm>
          <a:prstGeom prst="rect">
            <a:avLst/>
          </a:prstGeom>
        </p:spPr>
      </p:pic>
    </p:spTree>
    <p:extLst>
      <p:ext uri="{BB962C8B-B14F-4D97-AF65-F5344CB8AC3E}">
        <p14:creationId xmlns:p14="http://schemas.microsoft.com/office/powerpoint/2010/main" val="361667391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0D3BC1-AB38-11EE-39D5-D90DDE2341F6}"/>
              </a:ext>
            </a:extLst>
          </p:cNvPr>
          <p:cNvSpPr>
            <a:spLocks noGrp="1"/>
          </p:cNvSpPr>
          <p:nvPr>
            <p:ph type="body" sz="quarter" idx="13"/>
          </p:nvPr>
        </p:nvSpPr>
        <p:spPr/>
        <p:txBody>
          <a:bodyPr/>
          <a:lstStyle/>
          <a:p>
            <a:r>
              <a:rPr lang="en-US" sz="3600" dirty="0"/>
              <a:t>Payroll Based Journal </a:t>
            </a:r>
          </a:p>
        </p:txBody>
      </p:sp>
      <p:sp>
        <p:nvSpPr>
          <p:cNvPr id="3" name="Content Placeholder 2">
            <a:extLst>
              <a:ext uri="{FF2B5EF4-FFF2-40B4-BE49-F238E27FC236}">
                <a16:creationId xmlns:a16="http://schemas.microsoft.com/office/drawing/2014/main" id="{AC9F2012-4C2B-FE82-4C59-29107BD0F952}"/>
              </a:ext>
            </a:extLst>
          </p:cNvPr>
          <p:cNvSpPr>
            <a:spLocks noGrp="1"/>
          </p:cNvSpPr>
          <p:nvPr>
            <p:ph sz="quarter" idx="15"/>
          </p:nvPr>
        </p:nvSpPr>
        <p:spPr/>
        <p:txBody>
          <a:bodyPr/>
          <a:lstStyle/>
          <a:p>
            <a:r>
              <a:rPr lang="en-US" sz="2000" dirty="0"/>
              <a:t>Reporting Tips:</a:t>
            </a:r>
          </a:p>
          <a:p>
            <a:pPr lvl="1"/>
            <a:r>
              <a:rPr lang="en-US" sz="2000" dirty="0"/>
              <a:t>Ensure hours for employees and contract/agency staff are reported as worked</a:t>
            </a:r>
          </a:p>
          <a:p>
            <a:pPr lvl="1"/>
            <a:r>
              <a:rPr lang="en-US" sz="2000" dirty="0"/>
              <a:t>Off site hours are not reportable – must be in facility and available to provide direct care</a:t>
            </a:r>
          </a:p>
          <a:p>
            <a:pPr lvl="2"/>
            <a:r>
              <a:rPr lang="en-US" sz="2000" dirty="0"/>
              <a:t>Even for nursing positions with administrative duties</a:t>
            </a:r>
          </a:p>
          <a:p>
            <a:pPr lvl="1"/>
            <a:r>
              <a:rPr lang="en-US" sz="2000" dirty="0"/>
              <a:t>Report hours by calendar day – Midnight is the cutoff for each day reported</a:t>
            </a:r>
          </a:p>
          <a:p>
            <a:pPr lvl="1"/>
            <a:r>
              <a:rPr lang="en-US" sz="2000" dirty="0"/>
              <a:t>Do not report hours for</a:t>
            </a:r>
          </a:p>
          <a:p>
            <a:pPr lvl="2"/>
            <a:r>
              <a:rPr lang="en-US" sz="2000" dirty="0"/>
              <a:t> Meal breaks (30 minutes for each full shift) whether it is paid by facility or not</a:t>
            </a:r>
          </a:p>
          <a:p>
            <a:pPr lvl="2"/>
            <a:r>
              <a:rPr lang="en-US" sz="2000" dirty="0"/>
              <a:t>Training</a:t>
            </a:r>
          </a:p>
          <a:p>
            <a:pPr lvl="2"/>
            <a:r>
              <a:rPr lang="en-US" sz="2000" dirty="0"/>
              <a:t>Leave</a:t>
            </a:r>
          </a:p>
          <a:p>
            <a:pPr lvl="2"/>
            <a:r>
              <a:rPr lang="en-US" sz="2000" dirty="0"/>
              <a:t>Bonus time</a:t>
            </a:r>
          </a:p>
          <a:p>
            <a:pPr lvl="1"/>
            <a:r>
              <a:rPr lang="en-US" sz="2000" dirty="0"/>
              <a:t>For exempt employees – report actual hours worked</a:t>
            </a:r>
          </a:p>
          <a:p>
            <a:pPr lvl="2"/>
            <a:r>
              <a:rPr lang="en-US" sz="2000" dirty="0"/>
              <a:t>Log in and out</a:t>
            </a:r>
          </a:p>
        </p:txBody>
      </p:sp>
    </p:spTree>
    <p:extLst>
      <p:ext uri="{BB962C8B-B14F-4D97-AF65-F5344CB8AC3E}">
        <p14:creationId xmlns:p14="http://schemas.microsoft.com/office/powerpoint/2010/main" val="9085749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775F1F-1258-C7E6-53C8-12D8E4C8346C}"/>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796A0E45-038E-BE27-4EB8-F0E36305D0FB}"/>
              </a:ext>
            </a:extLst>
          </p:cNvPr>
          <p:cNvSpPr>
            <a:spLocks noGrp="1"/>
          </p:cNvSpPr>
          <p:nvPr>
            <p:ph sz="quarter" idx="15"/>
          </p:nvPr>
        </p:nvSpPr>
        <p:spPr/>
        <p:txBody>
          <a:bodyPr/>
          <a:lstStyle/>
          <a:p>
            <a:r>
              <a:rPr lang="en-US" sz="2000" dirty="0"/>
              <a:t>Reporting Tips – Continued</a:t>
            </a:r>
          </a:p>
          <a:p>
            <a:pPr lvl="1"/>
            <a:r>
              <a:rPr lang="en-US" sz="2000" dirty="0"/>
              <a:t>Be sure to break down universal care giver hours to reflect hours in direct care</a:t>
            </a:r>
          </a:p>
          <a:p>
            <a:pPr lvl="1"/>
            <a:r>
              <a:rPr lang="en-US" sz="2000" dirty="0"/>
              <a:t>If a consultant nurse is paid by the facility to be onsite and available to provide direct care to residents, and are not performing monitoring tasks (chart reviews, survey prep, etc.) then those hours may be reported in PBJ.</a:t>
            </a:r>
          </a:p>
          <a:p>
            <a:pPr lvl="1"/>
            <a:r>
              <a:rPr lang="en-US" sz="2000" dirty="0"/>
              <a:t>If a corporate nurse is in the facility and performing resident care and not monitoring tasks, the hours spent performing care can be reported.</a:t>
            </a:r>
          </a:p>
          <a:p>
            <a:pPr lvl="1"/>
            <a:r>
              <a:rPr lang="en-US" sz="2000" dirty="0"/>
              <a:t>Run validation report after submitting to ensure acceptance of files</a:t>
            </a:r>
          </a:p>
          <a:p>
            <a:pPr lvl="1"/>
            <a:endParaRPr lang="en-US" sz="2000" dirty="0"/>
          </a:p>
        </p:txBody>
      </p:sp>
    </p:spTree>
    <p:extLst>
      <p:ext uri="{BB962C8B-B14F-4D97-AF65-F5344CB8AC3E}">
        <p14:creationId xmlns:p14="http://schemas.microsoft.com/office/powerpoint/2010/main" val="65485732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CB11A5-9BF0-045A-CE46-AE020A02BCA1}"/>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586B9E5A-6D8F-2506-B7F2-D607D2FEF4C3}"/>
              </a:ext>
            </a:extLst>
          </p:cNvPr>
          <p:cNvSpPr>
            <a:spLocks noGrp="1"/>
          </p:cNvSpPr>
          <p:nvPr>
            <p:ph sz="quarter" idx="15"/>
          </p:nvPr>
        </p:nvSpPr>
        <p:spPr/>
        <p:txBody>
          <a:bodyPr/>
          <a:lstStyle/>
          <a:p>
            <a:r>
              <a:rPr lang="en-US" sz="2000" dirty="0"/>
              <a:t>PBJ Job Codes:</a:t>
            </a:r>
          </a:p>
          <a:p>
            <a:pPr lvl="1"/>
            <a:r>
              <a:rPr lang="en-US" sz="2000" dirty="0"/>
              <a:t>5 = Registered Nurse DON</a:t>
            </a:r>
          </a:p>
          <a:p>
            <a:pPr lvl="1"/>
            <a:r>
              <a:rPr lang="en-US" sz="2000" dirty="0"/>
              <a:t>6 = Registered Nurse with Administrative Duties</a:t>
            </a:r>
          </a:p>
          <a:p>
            <a:pPr lvl="1"/>
            <a:r>
              <a:rPr lang="en-US" sz="2000" dirty="0"/>
              <a:t>7 = Registered Nurse</a:t>
            </a:r>
          </a:p>
          <a:p>
            <a:pPr lvl="1"/>
            <a:r>
              <a:rPr lang="en-US" sz="2000" dirty="0"/>
              <a:t>8 = Licensed Practical Nurse with Administrative Duties</a:t>
            </a:r>
          </a:p>
          <a:p>
            <a:pPr lvl="1"/>
            <a:r>
              <a:rPr lang="en-US" sz="2000" dirty="0"/>
              <a:t>9 = Licensed Practical Nurse</a:t>
            </a:r>
          </a:p>
          <a:p>
            <a:pPr lvl="1"/>
            <a:r>
              <a:rPr lang="en-US" sz="2000" dirty="0"/>
              <a:t>10 = Certified Nurse Aide</a:t>
            </a:r>
          </a:p>
          <a:p>
            <a:pPr lvl="1"/>
            <a:r>
              <a:rPr lang="en-US" sz="2000" dirty="0"/>
              <a:t>11 = Certified Nurse Aide in training</a:t>
            </a:r>
          </a:p>
          <a:p>
            <a:pPr lvl="1"/>
            <a:r>
              <a:rPr lang="en-US" sz="2000" dirty="0"/>
              <a:t>12 = Qualified Medication Aide</a:t>
            </a:r>
          </a:p>
          <a:p>
            <a:pPr lvl="1"/>
            <a:r>
              <a:rPr lang="en-US" sz="2000" dirty="0">
                <a:solidFill>
                  <a:srgbClr val="FF0000"/>
                </a:solidFill>
              </a:rPr>
              <a:t>24 = Respiratory Therapist</a:t>
            </a:r>
          </a:p>
          <a:p>
            <a:pPr lvl="1"/>
            <a:r>
              <a:rPr lang="en-US" sz="2000" dirty="0">
                <a:solidFill>
                  <a:srgbClr val="FF0000"/>
                </a:solidFill>
              </a:rPr>
              <a:t>25 = Respiratory Therapy Technician</a:t>
            </a:r>
          </a:p>
        </p:txBody>
      </p:sp>
    </p:spTree>
    <p:extLst>
      <p:ext uri="{BB962C8B-B14F-4D97-AF65-F5344CB8AC3E}">
        <p14:creationId xmlns:p14="http://schemas.microsoft.com/office/powerpoint/2010/main" val="127598856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146983-7365-EDD3-E163-344B17563561}"/>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02E3BFB0-8E4F-CE60-772D-8A1BA03ECA63}"/>
              </a:ext>
            </a:extLst>
          </p:cNvPr>
          <p:cNvSpPr>
            <a:spLocks noGrp="1"/>
          </p:cNvSpPr>
          <p:nvPr>
            <p:ph sz="quarter" idx="15"/>
          </p:nvPr>
        </p:nvSpPr>
        <p:spPr/>
        <p:txBody>
          <a:bodyPr/>
          <a:lstStyle/>
          <a:p>
            <a:r>
              <a:rPr lang="en-US" sz="2000" dirty="0"/>
              <a:t>PBJ Census</a:t>
            </a:r>
          </a:p>
          <a:p>
            <a:pPr lvl="1"/>
            <a:r>
              <a:rPr lang="en-US" sz="2000" dirty="0"/>
              <a:t>Taken from MDS Data</a:t>
            </a:r>
          </a:p>
          <a:p>
            <a:pPr lvl="1"/>
            <a:r>
              <a:rPr lang="en-US" sz="2000" dirty="0"/>
              <a:t>Ensure Entry records and Discharge assessments are completed and submitted timely</a:t>
            </a:r>
          </a:p>
          <a:p>
            <a:pPr lvl="2"/>
            <a:r>
              <a:rPr lang="en-US" sz="2000" dirty="0"/>
              <a:t>Inaccurate census calculation that affects staffing levels</a:t>
            </a:r>
          </a:p>
          <a:p>
            <a:pPr lvl="2"/>
            <a:r>
              <a:rPr lang="en-US" sz="2000" dirty="0"/>
              <a:t>Audit implications</a:t>
            </a:r>
          </a:p>
          <a:p>
            <a:pPr lvl="2"/>
            <a:r>
              <a:rPr lang="en-US" sz="2000" dirty="0"/>
              <a:t>If no discharge assessment – considered discharged if no assessment present in the last 150 days</a:t>
            </a:r>
          </a:p>
        </p:txBody>
      </p:sp>
    </p:spTree>
    <p:extLst>
      <p:ext uri="{BB962C8B-B14F-4D97-AF65-F5344CB8AC3E}">
        <p14:creationId xmlns:p14="http://schemas.microsoft.com/office/powerpoint/2010/main" val="333974782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4AC845-295C-AFC7-CAF7-C1D55470253D}"/>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E3E0D4BC-4684-FC07-EB97-4A0D9501019E}"/>
              </a:ext>
            </a:extLst>
          </p:cNvPr>
          <p:cNvSpPr>
            <a:spLocks noGrp="1"/>
          </p:cNvSpPr>
          <p:nvPr>
            <p:ph sz="quarter" idx="15"/>
          </p:nvPr>
        </p:nvSpPr>
        <p:spPr/>
        <p:txBody>
          <a:bodyPr/>
          <a:lstStyle/>
          <a:p>
            <a:r>
              <a:rPr lang="en-US" sz="2000" dirty="0"/>
              <a:t>Staff Turnover Measure</a:t>
            </a:r>
          </a:p>
          <a:p>
            <a:pPr lvl="1"/>
            <a:r>
              <a:rPr lang="en-US" sz="2000" dirty="0"/>
              <a:t>Includes:</a:t>
            </a:r>
          </a:p>
          <a:p>
            <a:pPr lvl="2"/>
            <a:r>
              <a:rPr lang="en-US" sz="2000" dirty="0"/>
              <a:t>Nursing Staff – Title codes 5-12</a:t>
            </a:r>
          </a:p>
          <a:p>
            <a:pPr lvl="2"/>
            <a:r>
              <a:rPr lang="en-US" sz="2000" dirty="0"/>
              <a:t>RN – Title codes 5-7</a:t>
            </a:r>
          </a:p>
          <a:p>
            <a:pPr lvl="2"/>
            <a:r>
              <a:rPr lang="en-US" sz="2000" dirty="0"/>
              <a:t>Administrator – Title code 1</a:t>
            </a:r>
          </a:p>
          <a:p>
            <a:pPr lvl="1"/>
            <a:r>
              <a:rPr lang="en-US" sz="2000" dirty="0"/>
              <a:t>Contract staff count in turnover measure</a:t>
            </a:r>
          </a:p>
          <a:p>
            <a:pPr lvl="1"/>
            <a:r>
              <a:rPr lang="en-US" sz="2000" dirty="0"/>
              <a:t>Employment spell = minimum of 120 hours over a 3-month period</a:t>
            </a:r>
          </a:p>
          <a:p>
            <a:pPr lvl="1"/>
            <a:r>
              <a:rPr lang="en-US" sz="2000" dirty="0"/>
              <a:t>Hire and termination dates are not required and are not used for calculation</a:t>
            </a:r>
          </a:p>
          <a:p>
            <a:pPr lvl="1"/>
            <a:r>
              <a:rPr lang="en-US" sz="2000" dirty="0"/>
              <a:t>Turnover is based on gaps in days work</a:t>
            </a:r>
          </a:p>
          <a:p>
            <a:pPr lvl="2"/>
            <a:r>
              <a:rPr lang="en-US" sz="2000" dirty="0"/>
              <a:t>90-day gap = 90 consecutive days that an individual does not work at all</a:t>
            </a:r>
          </a:p>
          <a:p>
            <a:pPr lvl="2"/>
            <a:r>
              <a:rPr lang="en-US" sz="2000" dirty="0"/>
              <a:t>Last date worked prior to the 90-gap will be turnover date:</a:t>
            </a:r>
          </a:p>
        </p:txBody>
      </p:sp>
    </p:spTree>
    <p:extLst>
      <p:ext uri="{BB962C8B-B14F-4D97-AF65-F5344CB8AC3E}">
        <p14:creationId xmlns:p14="http://schemas.microsoft.com/office/powerpoint/2010/main" val="3460921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7CD03-DF4F-8385-8B82-ED22CC1757A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C9764D0-C8FB-BAF3-DF89-5B6C17F525BB}"/>
              </a:ext>
            </a:extLst>
          </p:cNvPr>
          <p:cNvSpPr>
            <a:spLocks noGrp="1"/>
          </p:cNvSpPr>
          <p:nvPr>
            <p:ph type="sldNum" sz="quarter" idx="4"/>
          </p:nvPr>
        </p:nvSpPr>
        <p:spPr/>
        <p:txBody>
          <a:bodyPr/>
          <a:lstStyle/>
          <a:p>
            <a:fld id="{721C06D9-4617-44B0-8711-1EF1C439A609}" type="slidenum">
              <a:rPr lang="en-US" noProof="0" smtClean="0"/>
              <a:pPr/>
              <a:t>7</a:t>
            </a:fld>
            <a:endParaRPr lang="en-US" noProof="0"/>
          </a:p>
        </p:txBody>
      </p:sp>
      <p:graphicFrame>
        <p:nvGraphicFramePr>
          <p:cNvPr id="7" name="Table 6">
            <a:extLst>
              <a:ext uri="{FF2B5EF4-FFF2-40B4-BE49-F238E27FC236}">
                <a16:creationId xmlns:a16="http://schemas.microsoft.com/office/drawing/2014/main" id="{02C8DDC7-11E8-FB05-D8B5-BB123675666F}"/>
              </a:ext>
            </a:extLst>
          </p:cNvPr>
          <p:cNvGraphicFramePr>
            <a:graphicFrameLocks noGrp="1"/>
          </p:cNvGraphicFramePr>
          <p:nvPr/>
        </p:nvGraphicFramePr>
        <p:xfrm>
          <a:off x="266701" y="2062194"/>
          <a:ext cx="11658598" cy="749684"/>
        </p:xfrm>
        <a:graphic>
          <a:graphicData uri="http://schemas.openxmlformats.org/drawingml/2006/table">
            <a:tbl>
              <a:tblPr firstRow="1" bandRow="1">
                <a:tableStyleId>{22838BEF-8BB2-4498-84A7-C5851F593DF1}</a:tableStyleId>
              </a:tblPr>
              <a:tblGrid>
                <a:gridCol w="1665514">
                  <a:extLst>
                    <a:ext uri="{9D8B030D-6E8A-4147-A177-3AD203B41FA5}">
                      <a16:colId xmlns:a16="http://schemas.microsoft.com/office/drawing/2014/main" val="1624342132"/>
                    </a:ext>
                  </a:extLst>
                </a:gridCol>
                <a:gridCol w="1665514">
                  <a:extLst>
                    <a:ext uri="{9D8B030D-6E8A-4147-A177-3AD203B41FA5}">
                      <a16:colId xmlns:a16="http://schemas.microsoft.com/office/drawing/2014/main" val="85375526"/>
                    </a:ext>
                  </a:extLst>
                </a:gridCol>
                <a:gridCol w="1665514">
                  <a:extLst>
                    <a:ext uri="{9D8B030D-6E8A-4147-A177-3AD203B41FA5}">
                      <a16:colId xmlns:a16="http://schemas.microsoft.com/office/drawing/2014/main" val="2775971110"/>
                    </a:ext>
                  </a:extLst>
                </a:gridCol>
                <a:gridCol w="1665514">
                  <a:extLst>
                    <a:ext uri="{9D8B030D-6E8A-4147-A177-3AD203B41FA5}">
                      <a16:colId xmlns:a16="http://schemas.microsoft.com/office/drawing/2014/main" val="2631727868"/>
                    </a:ext>
                  </a:extLst>
                </a:gridCol>
                <a:gridCol w="1665514">
                  <a:extLst>
                    <a:ext uri="{9D8B030D-6E8A-4147-A177-3AD203B41FA5}">
                      <a16:colId xmlns:a16="http://schemas.microsoft.com/office/drawing/2014/main" val="137394651"/>
                    </a:ext>
                  </a:extLst>
                </a:gridCol>
                <a:gridCol w="1665514">
                  <a:extLst>
                    <a:ext uri="{9D8B030D-6E8A-4147-A177-3AD203B41FA5}">
                      <a16:colId xmlns:a16="http://schemas.microsoft.com/office/drawing/2014/main" val="215643055"/>
                    </a:ext>
                  </a:extLst>
                </a:gridCol>
                <a:gridCol w="1665514">
                  <a:extLst>
                    <a:ext uri="{9D8B030D-6E8A-4147-A177-3AD203B41FA5}">
                      <a16:colId xmlns:a16="http://schemas.microsoft.com/office/drawing/2014/main" val="3200490577"/>
                    </a:ext>
                  </a:extLst>
                </a:gridCol>
              </a:tblGrid>
              <a:tr h="383924">
                <a:tc>
                  <a:txBody>
                    <a:bodyPr/>
                    <a:lstStyle/>
                    <a:p>
                      <a:r>
                        <a:rPr lang="en-US" sz="1400" b="1"/>
                        <a:t>Rate Component</a:t>
                      </a:r>
                    </a:p>
                  </a:txBody>
                  <a:tcPr/>
                </a:tc>
                <a:tc>
                  <a:txBody>
                    <a:bodyPr/>
                    <a:lstStyle/>
                    <a:p>
                      <a:pPr algn="ctr"/>
                      <a:r>
                        <a:rPr lang="en-US" b="1"/>
                        <a:t>PT</a:t>
                      </a:r>
                    </a:p>
                  </a:txBody>
                  <a:tcPr/>
                </a:tc>
                <a:tc>
                  <a:txBody>
                    <a:bodyPr/>
                    <a:lstStyle/>
                    <a:p>
                      <a:pPr algn="ctr"/>
                      <a:r>
                        <a:rPr lang="en-US" b="1"/>
                        <a:t>OT</a:t>
                      </a:r>
                    </a:p>
                  </a:txBody>
                  <a:tcPr/>
                </a:tc>
                <a:tc>
                  <a:txBody>
                    <a:bodyPr/>
                    <a:lstStyle/>
                    <a:p>
                      <a:pPr algn="ctr"/>
                      <a:r>
                        <a:rPr lang="en-US" b="1"/>
                        <a:t>SLP</a:t>
                      </a:r>
                    </a:p>
                  </a:txBody>
                  <a:tcPr/>
                </a:tc>
                <a:tc>
                  <a:txBody>
                    <a:bodyPr/>
                    <a:lstStyle/>
                    <a:p>
                      <a:pPr algn="ctr"/>
                      <a:r>
                        <a:rPr lang="en-US" b="1"/>
                        <a:t>Nursing</a:t>
                      </a:r>
                    </a:p>
                  </a:txBody>
                  <a:tcPr/>
                </a:tc>
                <a:tc>
                  <a:txBody>
                    <a:bodyPr/>
                    <a:lstStyle/>
                    <a:p>
                      <a:pPr algn="ctr"/>
                      <a:r>
                        <a:rPr lang="en-US" b="1"/>
                        <a:t>NTA</a:t>
                      </a:r>
                    </a:p>
                  </a:txBody>
                  <a:tcPr/>
                </a:tc>
                <a:tc>
                  <a:txBody>
                    <a:bodyPr/>
                    <a:lstStyle/>
                    <a:p>
                      <a:pPr algn="ctr"/>
                      <a:r>
                        <a:rPr lang="en-US" sz="1600" b="1"/>
                        <a:t>Non-Case-Mix</a:t>
                      </a:r>
                    </a:p>
                  </a:txBody>
                  <a:tcPr/>
                </a:tc>
                <a:extLst>
                  <a:ext uri="{0D108BD9-81ED-4DB2-BD59-A6C34878D82A}">
                    <a16:rowId xmlns:a16="http://schemas.microsoft.com/office/drawing/2014/main" val="789936693"/>
                  </a:ext>
                </a:extLst>
              </a:tr>
              <a:tr h="228216">
                <a:tc>
                  <a:txBody>
                    <a:bodyPr/>
                    <a:lstStyle/>
                    <a:p>
                      <a:r>
                        <a:rPr lang="en-US" sz="1200" b="1">
                          <a:solidFill>
                            <a:schemeClr val="tx1"/>
                          </a:solidFill>
                        </a:rPr>
                        <a:t>Per Diem Amount</a:t>
                      </a:r>
                    </a:p>
                  </a:txBody>
                  <a:tcPr/>
                </a:tc>
                <a:tc>
                  <a:txBody>
                    <a:bodyPr/>
                    <a:lstStyle/>
                    <a:p>
                      <a:pPr algn="ctr"/>
                      <a:r>
                        <a:rPr lang="en-US"/>
                        <a:t>$73.25</a:t>
                      </a:r>
                    </a:p>
                  </a:txBody>
                  <a:tcPr/>
                </a:tc>
                <a:tc>
                  <a:txBody>
                    <a:bodyPr/>
                    <a:lstStyle/>
                    <a:p>
                      <a:pPr algn="ctr"/>
                      <a:r>
                        <a:rPr lang="en-US"/>
                        <a:t>$68.18</a:t>
                      </a:r>
                    </a:p>
                  </a:txBody>
                  <a:tcPr/>
                </a:tc>
                <a:tc>
                  <a:txBody>
                    <a:bodyPr/>
                    <a:lstStyle/>
                    <a:p>
                      <a:pPr algn="ctr"/>
                      <a:r>
                        <a:rPr lang="en-US"/>
                        <a:t>$27.35</a:t>
                      </a:r>
                    </a:p>
                  </a:txBody>
                  <a:tcPr/>
                </a:tc>
                <a:tc>
                  <a:txBody>
                    <a:bodyPr/>
                    <a:lstStyle/>
                    <a:p>
                      <a:pPr algn="ctr"/>
                      <a:r>
                        <a:rPr lang="en-US"/>
                        <a:t>$127.68</a:t>
                      </a:r>
                    </a:p>
                  </a:txBody>
                  <a:tcPr/>
                </a:tc>
                <a:tc>
                  <a:txBody>
                    <a:bodyPr/>
                    <a:lstStyle/>
                    <a:p>
                      <a:pPr algn="ctr"/>
                      <a:r>
                        <a:rPr lang="en-US"/>
                        <a:t>$96.33</a:t>
                      </a:r>
                    </a:p>
                  </a:txBody>
                  <a:tcPr/>
                </a:tc>
                <a:tc>
                  <a:txBody>
                    <a:bodyPr/>
                    <a:lstStyle/>
                    <a:p>
                      <a:pPr algn="ctr"/>
                      <a:r>
                        <a:rPr lang="en-US"/>
                        <a:t>$114.34</a:t>
                      </a:r>
                    </a:p>
                  </a:txBody>
                  <a:tcPr/>
                </a:tc>
                <a:extLst>
                  <a:ext uri="{0D108BD9-81ED-4DB2-BD59-A6C34878D82A}">
                    <a16:rowId xmlns:a16="http://schemas.microsoft.com/office/drawing/2014/main" val="1941049061"/>
                  </a:ext>
                </a:extLst>
              </a:tr>
            </a:tbl>
          </a:graphicData>
        </a:graphic>
      </p:graphicFrame>
      <p:sp>
        <p:nvSpPr>
          <p:cNvPr id="8" name="TextBox 7">
            <a:extLst>
              <a:ext uri="{FF2B5EF4-FFF2-40B4-BE49-F238E27FC236}">
                <a16:creationId xmlns:a16="http://schemas.microsoft.com/office/drawing/2014/main" id="{3D0C5131-6406-866E-319F-526B40273285}"/>
              </a:ext>
            </a:extLst>
          </p:cNvPr>
          <p:cNvSpPr txBox="1"/>
          <p:nvPr/>
        </p:nvSpPr>
        <p:spPr>
          <a:xfrm>
            <a:off x="2604655" y="1533182"/>
            <a:ext cx="6982691" cy="374072"/>
          </a:xfrm>
          <a:prstGeom prst="rect">
            <a:avLst/>
          </a:prstGeom>
          <a:noFill/>
        </p:spPr>
        <p:txBody>
          <a:bodyPr wrap="square" rtlCol="0">
            <a:spAutoFit/>
          </a:bodyPr>
          <a:lstStyle/>
          <a:p>
            <a:pPr algn="ctr"/>
            <a:r>
              <a:rPr lang="en-US" b="1"/>
              <a:t>FY 2025 Unadjusted Federal Rate Per Diem - URBAN</a:t>
            </a:r>
          </a:p>
        </p:txBody>
      </p:sp>
      <p:graphicFrame>
        <p:nvGraphicFramePr>
          <p:cNvPr id="9" name="Table 8">
            <a:extLst>
              <a:ext uri="{FF2B5EF4-FFF2-40B4-BE49-F238E27FC236}">
                <a16:creationId xmlns:a16="http://schemas.microsoft.com/office/drawing/2014/main" id="{739588F3-2555-BAF3-0B48-2C09811CBF48}"/>
              </a:ext>
            </a:extLst>
          </p:cNvPr>
          <p:cNvGraphicFramePr>
            <a:graphicFrameLocks noGrp="1"/>
          </p:cNvGraphicFramePr>
          <p:nvPr/>
        </p:nvGraphicFramePr>
        <p:xfrm>
          <a:off x="266701" y="4239597"/>
          <a:ext cx="11658598" cy="749684"/>
        </p:xfrm>
        <a:graphic>
          <a:graphicData uri="http://schemas.openxmlformats.org/drawingml/2006/table">
            <a:tbl>
              <a:tblPr firstRow="1" bandRow="1">
                <a:tableStyleId>{22838BEF-8BB2-4498-84A7-C5851F593DF1}</a:tableStyleId>
              </a:tblPr>
              <a:tblGrid>
                <a:gridCol w="1665514">
                  <a:extLst>
                    <a:ext uri="{9D8B030D-6E8A-4147-A177-3AD203B41FA5}">
                      <a16:colId xmlns:a16="http://schemas.microsoft.com/office/drawing/2014/main" val="1624342132"/>
                    </a:ext>
                  </a:extLst>
                </a:gridCol>
                <a:gridCol w="1665514">
                  <a:extLst>
                    <a:ext uri="{9D8B030D-6E8A-4147-A177-3AD203B41FA5}">
                      <a16:colId xmlns:a16="http://schemas.microsoft.com/office/drawing/2014/main" val="85375526"/>
                    </a:ext>
                  </a:extLst>
                </a:gridCol>
                <a:gridCol w="1665514">
                  <a:extLst>
                    <a:ext uri="{9D8B030D-6E8A-4147-A177-3AD203B41FA5}">
                      <a16:colId xmlns:a16="http://schemas.microsoft.com/office/drawing/2014/main" val="2775971110"/>
                    </a:ext>
                  </a:extLst>
                </a:gridCol>
                <a:gridCol w="1665514">
                  <a:extLst>
                    <a:ext uri="{9D8B030D-6E8A-4147-A177-3AD203B41FA5}">
                      <a16:colId xmlns:a16="http://schemas.microsoft.com/office/drawing/2014/main" val="2631727868"/>
                    </a:ext>
                  </a:extLst>
                </a:gridCol>
                <a:gridCol w="1665514">
                  <a:extLst>
                    <a:ext uri="{9D8B030D-6E8A-4147-A177-3AD203B41FA5}">
                      <a16:colId xmlns:a16="http://schemas.microsoft.com/office/drawing/2014/main" val="137394651"/>
                    </a:ext>
                  </a:extLst>
                </a:gridCol>
                <a:gridCol w="1665514">
                  <a:extLst>
                    <a:ext uri="{9D8B030D-6E8A-4147-A177-3AD203B41FA5}">
                      <a16:colId xmlns:a16="http://schemas.microsoft.com/office/drawing/2014/main" val="215643055"/>
                    </a:ext>
                  </a:extLst>
                </a:gridCol>
                <a:gridCol w="1665514">
                  <a:extLst>
                    <a:ext uri="{9D8B030D-6E8A-4147-A177-3AD203B41FA5}">
                      <a16:colId xmlns:a16="http://schemas.microsoft.com/office/drawing/2014/main" val="3200490577"/>
                    </a:ext>
                  </a:extLst>
                </a:gridCol>
              </a:tblGrid>
              <a:tr h="383924">
                <a:tc>
                  <a:txBody>
                    <a:bodyPr/>
                    <a:lstStyle/>
                    <a:p>
                      <a:r>
                        <a:rPr lang="en-US" sz="1400" b="1"/>
                        <a:t>Rate Component</a:t>
                      </a:r>
                    </a:p>
                  </a:txBody>
                  <a:tcPr/>
                </a:tc>
                <a:tc>
                  <a:txBody>
                    <a:bodyPr/>
                    <a:lstStyle/>
                    <a:p>
                      <a:pPr algn="ctr"/>
                      <a:r>
                        <a:rPr lang="en-US" b="1"/>
                        <a:t>PT</a:t>
                      </a:r>
                    </a:p>
                  </a:txBody>
                  <a:tcPr/>
                </a:tc>
                <a:tc>
                  <a:txBody>
                    <a:bodyPr/>
                    <a:lstStyle/>
                    <a:p>
                      <a:pPr algn="ctr"/>
                      <a:r>
                        <a:rPr lang="en-US" b="1"/>
                        <a:t>OT</a:t>
                      </a:r>
                    </a:p>
                  </a:txBody>
                  <a:tcPr/>
                </a:tc>
                <a:tc>
                  <a:txBody>
                    <a:bodyPr/>
                    <a:lstStyle/>
                    <a:p>
                      <a:pPr algn="ctr"/>
                      <a:r>
                        <a:rPr lang="en-US" b="1"/>
                        <a:t>SLP</a:t>
                      </a:r>
                    </a:p>
                  </a:txBody>
                  <a:tcPr/>
                </a:tc>
                <a:tc>
                  <a:txBody>
                    <a:bodyPr/>
                    <a:lstStyle/>
                    <a:p>
                      <a:pPr algn="ctr"/>
                      <a:r>
                        <a:rPr lang="en-US" b="1"/>
                        <a:t>Nursing</a:t>
                      </a:r>
                    </a:p>
                  </a:txBody>
                  <a:tcPr/>
                </a:tc>
                <a:tc>
                  <a:txBody>
                    <a:bodyPr/>
                    <a:lstStyle/>
                    <a:p>
                      <a:pPr algn="ctr"/>
                      <a:r>
                        <a:rPr lang="en-US" b="1"/>
                        <a:t>NTA</a:t>
                      </a:r>
                    </a:p>
                  </a:txBody>
                  <a:tcPr/>
                </a:tc>
                <a:tc>
                  <a:txBody>
                    <a:bodyPr/>
                    <a:lstStyle/>
                    <a:p>
                      <a:pPr algn="ctr"/>
                      <a:r>
                        <a:rPr lang="en-US" sz="1600" b="1"/>
                        <a:t>Non-Case-Mix</a:t>
                      </a:r>
                    </a:p>
                  </a:txBody>
                  <a:tcPr/>
                </a:tc>
                <a:extLst>
                  <a:ext uri="{0D108BD9-81ED-4DB2-BD59-A6C34878D82A}">
                    <a16:rowId xmlns:a16="http://schemas.microsoft.com/office/drawing/2014/main" val="789936693"/>
                  </a:ext>
                </a:extLst>
              </a:tr>
              <a:tr h="228216">
                <a:tc>
                  <a:txBody>
                    <a:bodyPr/>
                    <a:lstStyle/>
                    <a:p>
                      <a:r>
                        <a:rPr lang="en-US" sz="1200" b="1">
                          <a:solidFill>
                            <a:schemeClr val="tx1"/>
                          </a:solidFill>
                        </a:rPr>
                        <a:t>Per Diem Amount</a:t>
                      </a:r>
                    </a:p>
                  </a:txBody>
                  <a:tcPr/>
                </a:tc>
                <a:tc>
                  <a:txBody>
                    <a:bodyPr/>
                    <a:lstStyle/>
                    <a:p>
                      <a:pPr algn="ctr"/>
                      <a:r>
                        <a:rPr lang="en-US"/>
                        <a:t>$83.50</a:t>
                      </a:r>
                    </a:p>
                  </a:txBody>
                  <a:tcPr/>
                </a:tc>
                <a:tc>
                  <a:txBody>
                    <a:bodyPr/>
                    <a:lstStyle/>
                    <a:p>
                      <a:pPr algn="ctr"/>
                      <a:r>
                        <a:rPr lang="en-US"/>
                        <a:t>$76.69</a:t>
                      </a:r>
                    </a:p>
                  </a:txBody>
                  <a:tcPr/>
                </a:tc>
                <a:tc>
                  <a:txBody>
                    <a:bodyPr/>
                    <a:lstStyle/>
                    <a:p>
                      <a:pPr algn="ctr"/>
                      <a:r>
                        <a:rPr lang="en-US"/>
                        <a:t>$34.46</a:t>
                      </a:r>
                    </a:p>
                  </a:txBody>
                  <a:tcPr/>
                </a:tc>
                <a:tc>
                  <a:txBody>
                    <a:bodyPr/>
                    <a:lstStyle/>
                    <a:p>
                      <a:pPr algn="ctr"/>
                      <a:r>
                        <a:rPr lang="en-US"/>
                        <a:t>$121.99</a:t>
                      </a:r>
                    </a:p>
                  </a:txBody>
                  <a:tcPr/>
                </a:tc>
                <a:tc>
                  <a:txBody>
                    <a:bodyPr/>
                    <a:lstStyle/>
                    <a:p>
                      <a:pPr algn="ctr"/>
                      <a:r>
                        <a:rPr lang="en-US"/>
                        <a:t>$92.03</a:t>
                      </a:r>
                    </a:p>
                  </a:txBody>
                  <a:tcPr/>
                </a:tc>
                <a:tc>
                  <a:txBody>
                    <a:bodyPr/>
                    <a:lstStyle/>
                    <a:p>
                      <a:pPr algn="ctr"/>
                      <a:r>
                        <a:rPr lang="en-US"/>
                        <a:t>$116.46</a:t>
                      </a:r>
                    </a:p>
                  </a:txBody>
                  <a:tcPr/>
                </a:tc>
                <a:extLst>
                  <a:ext uri="{0D108BD9-81ED-4DB2-BD59-A6C34878D82A}">
                    <a16:rowId xmlns:a16="http://schemas.microsoft.com/office/drawing/2014/main" val="1941049061"/>
                  </a:ext>
                </a:extLst>
              </a:tr>
            </a:tbl>
          </a:graphicData>
        </a:graphic>
      </p:graphicFrame>
      <p:sp>
        <p:nvSpPr>
          <p:cNvPr id="10" name="TextBox 9">
            <a:extLst>
              <a:ext uri="{FF2B5EF4-FFF2-40B4-BE49-F238E27FC236}">
                <a16:creationId xmlns:a16="http://schemas.microsoft.com/office/drawing/2014/main" id="{A69DC395-AFEA-9CEC-105A-0C5523F1C856}"/>
              </a:ext>
            </a:extLst>
          </p:cNvPr>
          <p:cNvSpPr txBox="1"/>
          <p:nvPr/>
        </p:nvSpPr>
        <p:spPr>
          <a:xfrm>
            <a:off x="2604655" y="3710585"/>
            <a:ext cx="6982691" cy="374072"/>
          </a:xfrm>
          <a:prstGeom prst="rect">
            <a:avLst/>
          </a:prstGeom>
          <a:noFill/>
        </p:spPr>
        <p:txBody>
          <a:bodyPr wrap="square" rtlCol="0">
            <a:spAutoFit/>
          </a:bodyPr>
          <a:lstStyle/>
          <a:p>
            <a:pPr algn="ctr"/>
            <a:r>
              <a:rPr lang="en-US" b="1"/>
              <a:t>FY 2025 Unadjusted Federal Rate Per Diem - RURAL</a:t>
            </a:r>
          </a:p>
        </p:txBody>
      </p:sp>
    </p:spTree>
    <p:extLst>
      <p:ext uri="{BB962C8B-B14F-4D97-AF65-F5344CB8AC3E}">
        <p14:creationId xmlns:p14="http://schemas.microsoft.com/office/powerpoint/2010/main" val="343060461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802735-E75D-C369-0303-A20EBD1A7FEF}"/>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FCAA0EA1-B876-9918-DE2B-C8E67CDC2BF1}"/>
              </a:ext>
            </a:extLst>
          </p:cNvPr>
          <p:cNvSpPr>
            <a:spLocks noGrp="1"/>
          </p:cNvSpPr>
          <p:nvPr>
            <p:ph sz="quarter" idx="15"/>
          </p:nvPr>
        </p:nvSpPr>
        <p:spPr/>
        <p:txBody>
          <a:bodyPr/>
          <a:lstStyle/>
          <a:p>
            <a:r>
              <a:rPr lang="en-US" sz="2000" dirty="0"/>
              <a:t>Staff Turnover – Continued</a:t>
            </a:r>
          </a:p>
          <a:p>
            <a:pPr lvl="1"/>
            <a:r>
              <a:rPr lang="en-US" sz="2000" dirty="0"/>
              <a:t>Turnover is reported as an annual rate</a:t>
            </a:r>
          </a:p>
          <a:p>
            <a:pPr lvl="1"/>
            <a:r>
              <a:rPr lang="en-US" sz="2000" dirty="0"/>
              <a:t>Updated every quarter based on a rolling annual period</a:t>
            </a:r>
          </a:p>
          <a:p>
            <a:pPr lvl="1"/>
            <a:r>
              <a:rPr lang="en-US" sz="2000" dirty="0"/>
              <a:t>Administrator turnover is calculated by number of administrators that left</a:t>
            </a:r>
          </a:p>
          <a:p>
            <a:pPr lvl="1"/>
            <a:r>
              <a:rPr lang="en-US" sz="2000" dirty="0"/>
              <a:t>Nursing and RN turnover:</a:t>
            </a:r>
          </a:p>
          <a:p>
            <a:pPr marL="176213" lvl="1" indent="0">
              <a:buNone/>
            </a:pPr>
            <a:endParaRPr lang="en-US" sz="2400" dirty="0"/>
          </a:p>
          <a:p>
            <a:pPr marL="534988" lvl="3" indent="0">
              <a:buNone/>
            </a:pPr>
            <a:r>
              <a:rPr lang="en-US" sz="2000" dirty="0"/>
              <a:t>		 </a:t>
            </a:r>
            <a:r>
              <a:rPr lang="en-US" sz="2000" u="sng" dirty="0"/>
              <a:t>Total number of employment spells that ended with 90-day gap</a:t>
            </a:r>
          </a:p>
          <a:p>
            <a:pPr marL="534988" lvl="3" indent="0">
              <a:buNone/>
            </a:pPr>
            <a:r>
              <a:rPr lang="en-US" sz="2000" dirty="0"/>
              <a:t>             		Total number of eligible employment spells</a:t>
            </a:r>
          </a:p>
        </p:txBody>
      </p:sp>
    </p:spTree>
    <p:extLst>
      <p:ext uri="{BB962C8B-B14F-4D97-AF65-F5344CB8AC3E}">
        <p14:creationId xmlns:p14="http://schemas.microsoft.com/office/powerpoint/2010/main" val="92528793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4ED65C-DC96-2C09-F452-70AE598F3507}"/>
              </a:ext>
            </a:extLst>
          </p:cNvPr>
          <p:cNvSpPr>
            <a:spLocks noGrp="1"/>
          </p:cNvSpPr>
          <p:nvPr>
            <p:ph type="body" sz="quarter" idx="13"/>
          </p:nvPr>
        </p:nvSpPr>
        <p:spPr/>
        <p:txBody>
          <a:bodyPr/>
          <a:lstStyle/>
          <a:p>
            <a:r>
              <a:rPr lang="en-US" sz="3600" dirty="0"/>
              <a:t>Payroll Based Journal </a:t>
            </a:r>
          </a:p>
        </p:txBody>
      </p:sp>
      <p:pic>
        <p:nvPicPr>
          <p:cNvPr id="5" name="Content Placeholder 4">
            <a:extLst>
              <a:ext uri="{FF2B5EF4-FFF2-40B4-BE49-F238E27FC236}">
                <a16:creationId xmlns:a16="http://schemas.microsoft.com/office/drawing/2014/main" id="{85E292E0-9D95-F6FF-EB3A-9B4DEDF30321}"/>
              </a:ext>
            </a:extLst>
          </p:cNvPr>
          <p:cNvPicPr>
            <a:picLocks noGrp="1" noChangeAspect="1"/>
          </p:cNvPicPr>
          <p:nvPr>
            <p:ph sz="quarter" idx="15"/>
          </p:nvPr>
        </p:nvPicPr>
        <p:blipFill>
          <a:blip r:embed="rId2"/>
          <a:stretch>
            <a:fillRect/>
          </a:stretch>
        </p:blipFill>
        <p:spPr>
          <a:xfrm>
            <a:off x="1041621" y="1455088"/>
            <a:ext cx="9636981" cy="2552369"/>
          </a:xfrm>
        </p:spPr>
      </p:pic>
      <p:pic>
        <p:nvPicPr>
          <p:cNvPr id="7" name="Picture 6">
            <a:extLst>
              <a:ext uri="{FF2B5EF4-FFF2-40B4-BE49-F238E27FC236}">
                <a16:creationId xmlns:a16="http://schemas.microsoft.com/office/drawing/2014/main" id="{E12D05E4-9F8A-E0BA-1993-87977629BE6D}"/>
              </a:ext>
            </a:extLst>
          </p:cNvPr>
          <p:cNvPicPr>
            <a:picLocks noChangeAspect="1"/>
          </p:cNvPicPr>
          <p:nvPr/>
        </p:nvPicPr>
        <p:blipFill>
          <a:blip r:embed="rId3"/>
          <a:stretch>
            <a:fillRect/>
          </a:stretch>
        </p:blipFill>
        <p:spPr>
          <a:xfrm>
            <a:off x="2601927" y="4341412"/>
            <a:ext cx="6988146" cy="2003728"/>
          </a:xfrm>
          <a:prstGeom prst="rect">
            <a:avLst/>
          </a:prstGeom>
        </p:spPr>
      </p:pic>
    </p:spTree>
    <p:extLst>
      <p:ext uri="{BB962C8B-B14F-4D97-AF65-F5344CB8AC3E}">
        <p14:creationId xmlns:p14="http://schemas.microsoft.com/office/powerpoint/2010/main" val="650549520"/>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55C74-B0D3-415A-B7C9-01A3182A0E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34037C-F608-8A9F-A1D9-E9E72AC5A178}"/>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9A8A4480-E625-AF45-E68C-F19FEAB85071}"/>
              </a:ext>
            </a:extLst>
          </p:cNvPr>
          <p:cNvSpPr>
            <a:spLocks noGrp="1"/>
          </p:cNvSpPr>
          <p:nvPr>
            <p:ph sz="quarter" idx="15"/>
          </p:nvPr>
        </p:nvSpPr>
        <p:spPr/>
        <p:txBody>
          <a:bodyPr/>
          <a:lstStyle/>
          <a:p>
            <a:r>
              <a:rPr lang="en-US" sz="2000" dirty="0"/>
              <a:t>Automatic “One Star” Rules</a:t>
            </a:r>
          </a:p>
          <a:p>
            <a:pPr lvl="1"/>
            <a:r>
              <a:rPr lang="en-US" sz="2000" dirty="0"/>
              <a:t>Gap in hours reported vs. validated in audit</a:t>
            </a:r>
          </a:p>
          <a:p>
            <a:pPr lvl="1"/>
            <a:r>
              <a:rPr lang="en-US" sz="2000" dirty="0"/>
              <a:t>Four or more days in quarter with zero RN hours</a:t>
            </a:r>
          </a:p>
          <a:p>
            <a:pPr lvl="1"/>
            <a:r>
              <a:rPr lang="en-US" sz="2000" dirty="0"/>
              <a:t>Failure to respond to an audit request</a:t>
            </a:r>
          </a:p>
          <a:p>
            <a:pPr lvl="1"/>
            <a:r>
              <a:rPr lang="en-US" sz="2000" dirty="0"/>
              <a:t>Failure to submit requested documentation in an audit</a:t>
            </a:r>
          </a:p>
          <a:p>
            <a:pPr lvl="1"/>
            <a:r>
              <a:rPr lang="en-US" sz="2000" dirty="0"/>
              <a:t>Failure to submit PBJ by submission deadline</a:t>
            </a:r>
          </a:p>
          <a:p>
            <a:pPr lvl="2"/>
            <a:r>
              <a:rPr lang="en-US" sz="2000" dirty="0"/>
              <a:t>Submission system is disabled promptly at the deadline</a:t>
            </a:r>
          </a:p>
          <a:p>
            <a:pPr lvl="2"/>
            <a:r>
              <a:rPr lang="en-US" sz="2000" dirty="0"/>
              <a:t>All staffing ratios are removed from Care Compare</a:t>
            </a:r>
          </a:p>
        </p:txBody>
      </p:sp>
      <p:pic>
        <p:nvPicPr>
          <p:cNvPr id="5" name="Picture 4">
            <a:extLst>
              <a:ext uri="{FF2B5EF4-FFF2-40B4-BE49-F238E27FC236}">
                <a16:creationId xmlns:a16="http://schemas.microsoft.com/office/drawing/2014/main" id="{F32DDBA4-FD12-96E4-A924-A0B8BE99556C}"/>
              </a:ext>
            </a:extLst>
          </p:cNvPr>
          <p:cNvPicPr>
            <a:picLocks noChangeAspect="1"/>
          </p:cNvPicPr>
          <p:nvPr/>
        </p:nvPicPr>
        <p:blipFill>
          <a:blip r:embed="rId2"/>
          <a:stretch>
            <a:fillRect/>
          </a:stretch>
        </p:blipFill>
        <p:spPr>
          <a:xfrm>
            <a:off x="8717973" y="1033201"/>
            <a:ext cx="2350242" cy="2395799"/>
          </a:xfrm>
          <a:prstGeom prst="rect">
            <a:avLst/>
          </a:prstGeom>
        </p:spPr>
      </p:pic>
    </p:spTree>
    <p:extLst>
      <p:ext uri="{BB962C8B-B14F-4D97-AF65-F5344CB8AC3E}">
        <p14:creationId xmlns:p14="http://schemas.microsoft.com/office/powerpoint/2010/main" val="26994031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0AA87-07E5-46F9-EA8D-D3219D3AF8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62CCE7-EC80-E0B7-3B35-996FD88FAF11}"/>
              </a:ext>
            </a:extLst>
          </p:cNvPr>
          <p:cNvSpPr>
            <a:spLocks noGrp="1"/>
          </p:cNvSpPr>
          <p:nvPr>
            <p:ph type="body" sz="quarter" idx="13"/>
          </p:nvPr>
        </p:nvSpPr>
        <p:spPr/>
        <p:txBody>
          <a:bodyPr/>
          <a:lstStyle/>
          <a:p>
            <a:r>
              <a:rPr lang="en-US" sz="3600" dirty="0"/>
              <a:t>Payroll Based Journal </a:t>
            </a:r>
          </a:p>
        </p:txBody>
      </p:sp>
      <p:sp>
        <p:nvSpPr>
          <p:cNvPr id="3" name="Content Placeholder 2">
            <a:extLst>
              <a:ext uri="{FF2B5EF4-FFF2-40B4-BE49-F238E27FC236}">
                <a16:creationId xmlns:a16="http://schemas.microsoft.com/office/drawing/2014/main" id="{49E99813-9DB1-EA33-4C76-9E6F1361D999}"/>
              </a:ext>
            </a:extLst>
          </p:cNvPr>
          <p:cNvSpPr>
            <a:spLocks noGrp="1"/>
          </p:cNvSpPr>
          <p:nvPr>
            <p:ph sz="quarter" idx="15"/>
          </p:nvPr>
        </p:nvSpPr>
        <p:spPr/>
        <p:txBody>
          <a:bodyPr/>
          <a:lstStyle/>
          <a:p>
            <a:r>
              <a:rPr lang="en-US" sz="2000" dirty="0"/>
              <a:t>Achieving 5-Star Success through PBJ</a:t>
            </a:r>
          </a:p>
          <a:p>
            <a:pPr lvl="1"/>
            <a:r>
              <a:rPr lang="en-US" sz="2000" dirty="0"/>
              <a:t>Training for relevant staff on process and software usage</a:t>
            </a:r>
          </a:p>
          <a:p>
            <a:pPr lvl="1"/>
            <a:r>
              <a:rPr lang="en-US" sz="2000" dirty="0"/>
              <a:t>Monitor PBJ submission timelines</a:t>
            </a:r>
          </a:p>
          <a:p>
            <a:pPr lvl="2"/>
            <a:r>
              <a:rPr lang="en-US" sz="2000" dirty="0"/>
              <a:t>Submit early and check validation reports for acceptance</a:t>
            </a:r>
          </a:p>
          <a:p>
            <a:pPr lvl="1"/>
            <a:r>
              <a:rPr lang="en-US" sz="2000" dirty="0"/>
              <a:t>MDS Census</a:t>
            </a:r>
          </a:p>
          <a:p>
            <a:pPr lvl="2"/>
            <a:r>
              <a:rPr lang="en-US" sz="2000" dirty="0"/>
              <a:t>Timely entry and discharge tracking</a:t>
            </a:r>
          </a:p>
          <a:p>
            <a:pPr lvl="2"/>
            <a:r>
              <a:rPr lang="en-US" sz="2000" dirty="0"/>
              <a:t>Daily MDS Census report</a:t>
            </a:r>
          </a:p>
          <a:p>
            <a:pPr lvl="2"/>
            <a:r>
              <a:rPr lang="en-US" sz="2000" dirty="0"/>
              <a:t>MDS 3.0 Adm/Re-entry – Discharge Report</a:t>
            </a:r>
          </a:p>
          <a:p>
            <a:pPr lvl="2"/>
            <a:r>
              <a:rPr lang="en-US" sz="2000" dirty="0"/>
              <a:t>Missing OBRA Assessment Report</a:t>
            </a:r>
          </a:p>
          <a:p>
            <a:pPr lvl="1"/>
            <a:r>
              <a:rPr lang="en-US" sz="2000" dirty="0"/>
              <a:t>Agency/contract Staff</a:t>
            </a:r>
          </a:p>
          <a:p>
            <a:pPr lvl="2"/>
            <a:r>
              <a:rPr lang="en-US" sz="2000" dirty="0"/>
              <a:t>Frequency and consistency of contract staff</a:t>
            </a:r>
          </a:p>
          <a:p>
            <a:pPr lvl="2"/>
            <a:r>
              <a:rPr lang="en-US" sz="2000" dirty="0"/>
              <a:t>Monitor gaps in 90-day period</a:t>
            </a:r>
          </a:p>
          <a:p>
            <a:pPr lvl="2"/>
            <a:r>
              <a:rPr lang="en-US" sz="2000" dirty="0"/>
              <a:t>System to document time</a:t>
            </a:r>
          </a:p>
          <a:p>
            <a:pPr lvl="2"/>
            <a:endParaRPr lang="en-US" sz="2000" dirty="0"/>
          </a:p>
        </p:txBody>
      </p:sp>
    </p:spTree>
    <p:extLst>
      <p:ext uri="{BB962C8B-B14F-4D97-AF65-F5344CB8AC3E}">
        <p14:creationId xmlns:p14="http://schemas.microsoft.com/office/powerpoint/2010/main" val="309888201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FC951-76AA-1268-0E2A-42BC1C9733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D64831-815A-C513-4D64-7F49C0E45BDB}"/>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B4202AC9-D8C7-A810-683F-6AE9356774DB}"/>
              </a:ext>
            </a:extLst>
          </p:cNvPr>
          <p:cNvSpPr>
            <a:spLocks noGrp="1"/>
          </p:cNvSpPr>
          <p:nvPr>
            <p:ph sz="quarter" idx="15"/>
          </p:nvPr>
        </p:nvSpPr>
        <p:spPr/>
        <p:txBody>
          <a:bodyPr/>
          <a:lstStyle/>
          <a:p>
            <a:r>
              <a:rPr lang="en-US" sz="2000" dirty="0"/>
              <a:t>Achieving 5-Star Success through PBJ – Continued</a:t>
            </a:r>
          </a:p>
          <a:p>
            <a:pPr lvl="1"/>
            <a:r>
              <a:rPr lang="en-US" sz="2000" dirty="0"/>
              <a:t>Make sure software is compatible to accurately create and upload PBJ files</a:t>
            </a:r>
          </a:p>
          <a:p>
            <a:pPr lvl="1"/>
            <a:r>
              <a:rPr lang="en-US" sz="2000" dirty="0"/>
              <a:t>Employee classification</a:t>
            </a:r>
          </a:p>
          <a:p>
            <a:pPr lvl="1"/>
            <a:r>
              <a:rPr lang="en-US" sz="2000" dirty="0"/>
              <a:t>Data Accuracy – hours worked, job title codes, pay type code</a:t>
            </a:r>
          </a:p>
          <a:p>
            <a:pPr lvl="2"/>
            <a:r>
              <a:rPr lang="en-US" sz="2000" dirty="0"/>
              <a:t>All data must be auditable and verifiable</a:t>
            </a:r>
          </a:p>
          <a:p>
            <a:pPr lvl="1"/>
            <a:r>
              <a:rPr lang="en-US" sz="2000" dirty="0"/>
              <a:t>Monitor Employee IDs</a:t>
            </a:r>
          </a:p>
          <a:p>
            <a:pPr lvl="2"/>
            <a:r>
              <a:rPr lang="en-US" sz="2000" dirty="0"/>
              <a:t>If IDs get changed – link the identifiers</a:t>
            </a:r>
          </a:p>
          <a:p>
            <a:pPr lvl="3"/>
            <a:r>
              <a:rPr lang="en-US" sz="2000" dirty="0"/>
              <a:t>Result of changes in payroll or timekeeping staff</a:t>
            </a:r>
          </a:p>
          <a:p>
            <a:pPr lvl="3"/>
            <a:r>
              <a:rPr lang="en-US" sz="2000" dirty="0"/>
              <a:t>Conversion from agency to facility employee position</a:t>
            </a:r>
          </a:p>
          <a:p>
            <a:pPr lvl="3"/>
            <a:r>
              <a:rPr lang="en-US" sz="2000" dirty="0"/>
              <a:t>Employee resigns and is rehired </a:t>
            </a:r>
          </a:p>
          <a:p>
            <a:pPr lvl="2"/>
            <a:r>
              <a:rPr lang="en-US" sz="2000" dirty="0"/>
              <a:t>Will negatively affect turnover measure if not linked</a:t>
            </a:r>
          </a:p>
          <a:p>
            <a:pPr lvl="2"/>
            <a:r>
              <a:rPr lang="en-US" sz="2000" dirty="0"/>
              <a:t>Can submit file to link IDs at any time</a:t>
            </a:r>
          </a:p>
          <a:p>
            <a:pPr lvl="1"/>
            <a:endParaRPr lang="en-US" sz="2000" dirty="0"/>
          </a:p>
          <a:p>
            <a:pPr marL="176213" lvl="1" indent="0">
              <a:buNone/>
            </a:pPr>
            <a:endParaRPr lang="en-US" sz="2000" dirty="0"/>
          </a:p>
        </p:txBody>
      </p:sp>
    </p:spTree>
    <p:extLst>
      <p:ext uri="{BB962C8B-B14F-4D97-AF65-F5344CB8AC3E}">
        <p14:creationId xmlns:p14="http://schemas.microsoft.com/office/powerpoint/2010/main" val="35628330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AA13DE-271E-E6F3-160A-1BBD4EFEE073}"/>
              </a:ext>
            </a:extLst>
          </p:cNvPr>
          <p:cNvSpPr>
            <a:spLocks noGrp="1"/>
          </p:cNvSpPr>
          <p:nvPr>
            <p:ph type="body" sz="quarter" idx="13"/>
          </p:nvPr>
        </p:nvSpPr>
        <p:spPr/>
        <p:txBody>
          <a:bodyPr/>
          <a:lstStyle/>
          <a:p>
            <a:r>
              <a:rPr lang="en-US" sz="3600" dirty="0"/>
              <a:t>Payroll Based Journal</a:t>
            </a:r>
          </a:p>
        </p:txBody>
      </p:sp>
      <p:sp>
        <p:nvSpPr>
          <p:cNvPr id="3" name="Content Placeholder 2">
            <a:extLst>
              <a:ext uri="{FF2B5EF4-FFF2-40B4-BE49-F238E27FC236}">
                <a16:creationId xmlns:a16="http://schemas.microsoft.com/office/drawing/2014/main" id="{066816F4-837E-CC48-DB58-0D8EE25416D3}"/>
              </a:ext>
            </a:extLst>
          </p:cNvPr>
          <p:cNvSpPr>
            <a:spLocks noGrp="1"/>
          </p:cNvSpPr>
          <p:nvPr>
            <p:ph sz="quarter" idx="15"/>
          </p:nvPr>
        </p:nvSpPr>
        <p:spPr/>
        <p:txBody>
          <a:bodyPr/>
          <a:lstStyle/>
          <a:p>
            <a:r>
              <a:rPr lang="en-US" sz="2000" dirty="0"/>
              <a:t>Achieving 5-Star Success through PBJ – Continued</a:t>
            </a:r>
          </a:p>
          <a:p>
            <a:pPr lvl="1"/>
            <a:r>
              <a:rPr lang="en-US" sz="2000" dirty="0"/>
              <a:t>Align staffing with facility acuity</a:t>
            </a:r>
          </a:p>
          <a:p>
            <a:pPr lvl="2"/>
            <a:r>
              <a:rPr lang="en-US" sz="2000" dirty="0"/>
              <a:t>Understand case-mix index (CMI)</a:t>
            </a:r>
          </a:p>
          <a:p>
            <a:pPr lvl="2"/>
            <a:r>
              <a:rPr lang="en-US" sz="2000" dirty="0"/>
              <a:t>Higher acuity/CMI facilities will need more staff hours</a:t>
            </a:r>
          </a:p>
          <a:p>
            <a:pPr lvl="1"/>
            <a:r>
              <a:rPr lang="en-US" sz="2000" dirty="0"/>
              <a:t>Efforts to reduce turnover and increase tenure</a:t>
            </a:r>
          </a:p>
          <a:p>
            <a:pPr lvl="2"/>
            <a:r>
              <a:rPr lang="en-US" sz="2000" dirty="0"/>
              <a:t>Competitive salaries, benefits, professional development, etc.</a:t>
            </a:r>
          </a:p>
          <a:p>
            <a:pPr lvl="1"/>
            <a:r>
              <a:rPr lang="en-US" sz="2000" dirty="0"/>
              <a:t>Be audit ready</a:t>
            </a:r>
          </a:p>
          <a:p>
            <a:pPr lvl="2"/>
            <a:r>
              <a:rPr lang="en-US" sz="2000" dirty="0"/>
              <a:t>Maintain meticulous records and documentation</a:t>
            </a:r>
          </a:p>
          <a:p>
            <a:pPr lvl="2"/>
            <a:r>
              <a:rPr lang="en-US" sz="2000" dirty="0"/>
              <a:t>Includes detailed staffing logs and evidence of compliance with CMS requirements</a:t>
            </a:r>
          </a:p>
          <a:p>
            <a:pPr lvl="1"/>
            <a:r>
              <a:rPr lang="en-US" sz="2000" dirty="0"/>
              <a:t>Stay updated with CMS guidelines and best practices</a:t>
            </a:r>
          </a:p>
          <a:p>
            <a:pPr lvl="1"/>
            <a:endParaRPr lang="en-US" sz="2000" dirty="0"/>
          </a:p>
          <a:p>
            <a:endParaRPr lang="en-US" dirty="0"/>
          </a:p>
        </p:txBody>
      </p:sp>
    </p:spTree>
    <p:extLst>
      <p:ext uri="{BB962C8B-B14F-4D97-AF65-F5344CB8AC3E}">
        <p14:creationId xmlns:p14="http://schemas.microsoft.com/office/powerpoint/2010/main" val="3127853164"/>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4D0EC5-8B7F-142F-F612-029E316D734B}"/>
              </a:ext>
            </a:extLst>
          </p:cNvPr>
          <p:cNvSpPr>
            <a:spLocks noGrp="1"/>
          </p:cNvSpPr>
          <p:nvPr>
            <p:ph type="body" sz="quarter" idx="13"/>
          </p:nvPr>
        </p:nvSpPr>
        <p:spPr/>
        <p:txBody>
          <a:bodyPr/>
          <a:lstStyle/>
          <a:p>
            <a:r>
              <a:rPr lang="en-US" sz="3600" dirty="0"/>
              <a:t>Payroll Based Journal</a:t>
            </a:r>
          </a:p>
        </p:txBody>
      </p:sp>
      <p:pic>
        <p:nvPicPr>
          <p:cNvPr id="5" name="Content Placeholder 4">
            <a:extLst>
              <a:ext uri="{FF2B5EF4-FFF2-40B4-BE49-F238E27FC236}">
                <a16:creationId xmlns:a16="http://schemas.microsoft.com/office/drawing/2014/main" id="{F4C646E5-5294-A97E-0924-E04AF727948B}"/>
              </a:ext>
            </a:extLst>
          </p:cNvPr>
          <p:cNvPicPr>
            <a:picLocks noGrp="1" noChangeAspect="1"/>
          </p:cNvPicPr>
          <p:nvPr>
            <p:ph sz="quarter" idx="15"/>
          </p:nvPr>
        </p:nvPicPr>
        <p:blipFill>
          <a:blip r:embed="rId2"/>
          <a:stretch>
            <a:fillRect/>
          </a:stretch>
        </p:blipFill>
        <p:spPr>
          <a:xfrm>
            <a:off x="445274" y="1692275"/>
            <a:ext cx="3593989" cy="3970338"/>
          </a:xfrm>
        </p:spPr>
      </p:pic>
      <p:pic>
        <p:nvPicPr>
          <p:cNvPr id="7" name="Picture 6">
            <a:extLst>
              <a:ext uri="{FF2B5EF4-FFF2-40B4-BE49-F238E27FC236}">
                <a16:creationId xmlns:a16="http://schemas.microsoft.com/office/drawing/2014/main" id="{8B9B6AE1-0540-78A8-1DA9-47656FE9711E}"/>
              </a:ext>
            </a:extLst>
          </p:cNvPr>
          <p:cNvPicPr>
            <a:picLocks noChangeAspect="1"/>
          </p:cNvPicPr>
          <p:nvPr/>
        </p:nvPicPr>
        <p:blipFill>
          <a:blip r:embed="rId3"/>
          <a:stretch>
            <a:fillRect/>
          </a:stretch>
        </p:blipFill>
        <p:spPr>
          <a:xfrm>
            <a:off x="4444778" y="1692276"/>
            <a:ext cx="3707961" cy="3970338"/>
          </a:xfrm>
          <a:prstGeom prst="rect">
            <a:avLst/>
          </a:prstGeom>
        </p:spPr>
      </p:pic>
      <p:pic>
        <p:nvPicPr>
          <p:cNvPr id="9" name="Picture 8">
            <a:extLst>
              <a:ext uri="{FF2B5EF4-FFF2-40B4-BE49-F238E27FC236}">
                <a16:creationId xmlns:a16="http://schemas.microsoft.com/office/drawing/2014/main" id="{2E298D04-C680-D7EB-EE77-4346B29B5E3B}"/>
              </a:ext>
            </a:extLst>
          </p:cNvPr>
          <p:cNvPicPr>
            <a:picLocks noChangeAspect="1"/>
          </p:cNvPicPr>
          <p:nvPr/>
        </p:nvPicPr>
        <p:blipFill>
          <a:blip r:embed="rId4"/>
          <a:stretch>
            <a:fillRect/>
          </a:stretch>
        </p:blipFill>
        <p:spPr>
          <a:xfrm>
            <a:off x="8364772" y="1657196"/>
            <a:ext cx="3381954" cy="3543607"/>
          </a:xfrm>
          <a:prstGeom prst="rect">
            <a:avLst/>
          </a:prstGeom>
        </p:spPr>
      </p:pic>
    </p:spTree>
    <p:extLst>
      <p:ext uri="{BB962C8B-B14F-4D97-AF65-F5344CB8AC3E}">
        <p14:creationId xmlns:p14="http://schemas.microsoft.com/office/powerpoint/2010/main" val="169738198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261A6F6-DF8F-FEDC-4E63-5E41701F51F8}"/>
              </a:ext>
            </a:extLst>
          </p:cNvPr>
          <p:cNvSpPr>
            <a:spLocks noGrp="1"/>
          </p:cNvSpPr>
          <p:nvPr>
            <p:ph type="body" sz="quarter" idx="11"/>
          </p:nvPr>
        </p:nvSpPr>
        <p:spPr>
          <a:xfrm>
            <a:off x="655200" y="1270800"/>
            <a:ext cx="4513700" cy="900000"/>
          </a:xfrm>
        </p:spPr>
        <p:txBody>
          <a:bodyPr/>
          <a:lstStyle/>
          <a:p>
            <a:r>
              <a:rPr lang="en-US" noProof="0" dirty="0"/>
              <a:t>Thank You!</a:t>
            </a:r>
          </a:p>
          <a:p>
            <a:r>
              <a:rPr lang="en-US" sz="2000" dirty="0">
                <a:hlinkClick r:id="rId2"/>
              </a:rPr>
              <a:t>Deborah.Lake@us.forvismazars.com</a:t>
            </a:r>
            <a:endParaRPr lang="en-US" sz="2000" dirty="0"/>
          </a:p>
          <a:p>
            <a:endParaRPr lang="en-US" sz="2000" noProof="0" dirty="0"/>
          </a:p>
          <a:p>
            <a:endParaRPr lang="en-US" sz="2000" noProof="0" dirty="0"/>
          </a:p>
        </p:txBody>
      </p:sp>
      <p:pic>
        <p:nvPicPr>
          <p:cNvPr id="5" name="Picture Placeholder 4" descr="A nurse and a patient&#10;&#10;Description automatically generated">
            <a:extLst>
              <a:ext uri="{FF2B5EF4-FFF2-40B4-BE49-F238E27FC236}">
                <a16:creationId xmlns:a16="http://schemas.microsoft.com/office/drawing/2014/main" id="{EA99F330-D81E-F81E-A318-025CB91E3BBA}"/>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7547" r="17547"/>
          <a:stretch>
            <a:fillRect/>
          </a:stretch>
        </p:blipFill>
        <p:spPr/>
      </p:pic>
    </p:spTree>
    <p:extLst>
      <p:ext uri="{BB962C8B-B14F-4D97-AF65-F5344CB8AC3E}">
        <p14:creationId xmlns:p14="http://schemas.microsoft.com/office/powerpoint/2010/main" val="6758485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CBB990-DD50-DAC8-62D3-E541C2615DDF}"/>
              </a:ext>
            </a:extLst>
          </p:cNvPr>
          <p:cNvSpPr>
            <a:spLocks noGrp="1"/>
          </p:cNvSpPr>
          <p:nvPr>
            <p:ph type="sldNum" sz="quarter" idx="4"/>
          </p:nvPr>
        </p:nvSpPr>
        <p:spPr/>
        <p:txBody>
          <a:bodyPr/>
          <a:lstStyle/>
          <a:p>
            <a:fld id="{721C06D9-4617-44B0-8711-1EF1C439A609}" type="slidenum">
              <a:rPr lang="en-US" noProof="0" smtClean="0"/>
              <a:pPr/>
              <a:t>8</a:t>
            </a:fld>
            <a:endParaRPr lang="en-US" noProof="0"/>
          </a:p>
        </p:txBody>
      </p:sp>
      <p:graphicFrame>
        <p:nvGraphicFramePr>
          <p:cNvPr id="7" name="Table 6">
            <a:extLst>
              <a:ext uri="{FF2B5EF4-FFF2-40B4-BE49-F238E27FC236}">
                <a16:creationId xmlns:a16="http://schemas.microsoft.com/office/drawing/2014/main" id="{41C5B8D5-5DA7-8DA2-C89A-3CB1E464735A}"/>
              </a:ext>
            </a:extLst>
          </p:cNvPr>
          <p:cNvGraphicFramePr>
            <a:graphicFrameLocks noGrp="1"/>
          </p:cNvGraphicFramePr>
          <p:nvPr/>
        </p:nvGraphicFramePr>
        <p:xfrm>
          <a:off x="266701" y="2062194"/>
          <a:ext cx="11658598" cy="749684"/>
        </p:xfrm>
        <a:graphic>
          <a:graphicData uri="http://schemas.openxmlformats.org/drawingml/2006/table">
            <a:tbl>
              <a:tblPr firstRow="1" bandRow="1">
                <a:tableStyleId>{16D9F66E-5EB9-4882-86FB-DCBF35E3C3E4}</a:tableStyleId>
              </a:tblPr>
              <a:tblGrid>
                <a:gridCol w="1665514">
                  <a:extLst>
                    <a:ext uri="{9D8B030D-6E8A-4147-A177-3AD203B41FA5}">
                      <a16:colId xmlns:a16="http://schemas.microsoft.com/office/drawing/2014/main" val="1624342132"/>
                    </a:ext>
                  </a:extLst>
                </a:gridCol>
                <a:gridCol w="1665514">
                  <a:extLst>
                    <a:ext uri="{9D8B030D-6E8A-4147-A177-3AD203B41FA5}">
                      <a16:colId xmlns:a16="http://schemas.microsoft.com/office/drawing/2014/main" val="85375526"/>
                    </a:ext>
                  </a:extLst>
                </a:gridCol>
                <a:gridCol w="1665514">
                  <a:extLst>
                    <a:ext uri="{9D8B030D-6E8A-4147-A177-3AD203B41FA5}">
                      <a16:colId xmlns:a16="http://schemas.microsoft.com/office/drawing/2014/main" val="2775971110"/>
                    </a:ext>
                  </a:extLst>
                </a:gridCol>
                <a:gridCol w="1665514">
                  <a:extLst>
                    <a:ext uri="{9D8B030D-6E8A-4147-A177-3AD203B41FA5}">
                      <a16:colId xmlns:a16="http://schemas.microsoft.com/office/drawing/2014/main" val="2631727868"/>
                    </a:ext>
                  </a:extLst>
                </a:gridCol>
                <a:gridCol w="1665514">
                  <a:extLst>
                    <a:ext uri="{9D8B030D-6E8A-4147-A177-3AD203B41FA5}">
                      <a16:colId xmlns:a16="http://schemas.microsoft.com/office/drawing/2014/main" val="137394651"/>
                    </a:ext>
                  </a:extLst>
                </a:gridCol>
                <a:gridCol w="1665514">
                  <a:extLst>
                    <a:ext uri="{9D8B030D-6E8A-4147-A177-3AD203B41FA5}">
                      <a16:colId xmlns:a16="http://schemas.microsoft.com/office/drawing/2014/main" val="215643055"/>
                    </a:ext>
                  </a:extLst>
                </a:gridCol>
                <a:gridCol w="1665514">
                  <a:extLst>
                    <a:ext uri="{9D8B030D-6E8A-4147-A177-3AD203B41FA5}">
                      <a16:colId xmlns:a16="http://schemas.microsoft.com/office/drawing/2014/main" val="3200490577"/>
                    </a:ext>
                  </a:extLst>
                </a:gridCol>
              </a:tblGrid>
              <a:tr h="383924">
                <a:tc>
                  <a:txBody>
                    <a:bodyPr/>
                    <a:lstStyle/>
                    <a:p>
                      <a:r>
                        <a:rPr lang="en-US" sz="1400" b="1"/>
                        <a:t>Rate Component</a:t>
                      </a:r>
                    </a:p>
                  </a:txBody>
                  <a:tcPr/>
                </a:tc>
                <a:tc>
                  <a:txBody>
                    <a:bodyPr/>
                    <a:lstStyle/>
                    <a:p>
                      <a:pPr algn="ctr"/>
                      <a:r>
                        <a:rPr lang="en-US" b="1"/>
                        <a:t>PT</a:t>
                      </a:r>
                    </a:p>
                  </a:txBody>
                  <a:tcPr/>
                </a:tc>
                <a:tc>
                  <a:txBody>
                    <a:bodyPr/>
                    <a:lstStyle/>
                    <a:p>
                      <a:pPr algn="ctr"/>
                      <a:r>
                        <a:rPr lang="en-US" b="1"/>
                        <a:t>OT</a:t>
                      </a:r>
                    </a:p>
                  </a:txBody>
                  <a:tcPr/>
                </a:tc>
                <a:tc>
                  <a:txBody>
                    <a:bodyPr/>
                    <a:lstStyle/>
                    <a:p>
                      <a:pPr algn="ctr"/>
                      <a:r>
                        <a:rPr lang="en-US" b="1"/>
                        <a:t>SLP</a:t>
                      </a:r>
                    </a:p>
                  </a:txBody>
                  <a:tcPr/>
                </a:tc>
                <a:tc>
                  <a:txBody>
                    <a:bodyPr/>
                    <a:lstStyle/>
                    <a:p>
                      <a:pPr algn="ctr"/>
                      <a:r>
                        <a:rPr lang="en-US" b="1"/>
                        <a:t>Nursing</a:t>
                      </a:r>
                    </a:p>
                  </a:txBody>
                  <a:tcPr/>
                </a:tc>
                <a:tc>
                  <a:txBody>
                    <a:bodyPr/>
                    <a:lstStyle/>
                    <a:p>
                      <a:pPr algn="ctr"/>
                      <a:r>
                        <a:rPr lang="en-US" b="1"/>
                        <a:t>NTA</a:t>
                      </a:r>
                    </a:p>
                  </a:txBody>
                  <a:tcPr/>
                </a:tc>
                <a:tc>
                  <a:txBody>
                    <a:bodyPr/>
                    <a:lstStyle/>
                    <a:p>
                      <a:pPr algn="ctr"/>
                      <a:r>
                        <a:rPr lang="en-US" sz="1600" b="1"/>
                        <a:t>Non-Case-Mix</a:t>
                      </a:r>
                    </a:p>
                  </a:txBody>
                  <a:tcPr/>
                </a:tc>
                <a:extLst>
                  <a:ext uri="{0D108BD9-81ED-4DB2-BD59-A6C34878D82A}">
                    <a16:rowId xmlns:a16="http://schemas.microsoft.com/office/drawing/2014/main" val="789936693"/>
                  </a:ext>
                </a:extLst>
              </a:tr>
              <a:tr h="228216">
                <a:tc>
                  <a:txBody>
                    <a:bodyPr/>
                    <a:lstStyle/>
                    <a:p>
                      <a:r>
                        <a:rPr lang="en-US" sz="1200" b="1">
                          <a:solidFill>
                            <a:schemeClr val="tx1"/>
                          </a:solidFill>
                        </a:rPr>
                        <a:t>Per Diem Amount</a:t>
                      </a:r>
                    </a:p>
                  </a:txBody>
                  <a:tcPr/>
                </a:tc>
                <a:tc>
                  <a:txBody>
                    <a:bodyPr/>
                    <a:lstStyle/>
                    <a:p>
                      <a:pPr algn="ctr"/>
                      <a:r>
                        <a:rPr lang="en-US"/>
                        <a:t>$75.73</a:t>
                      </a:r>
                    </a:p>
                  </a:txBody>
                  <a:tcPr/>
                </a:tc>
                <a:tc>
                  <a:txBody>
                    <a:bodyPr/>
                    <a:lstStyle/>
                    <a:p>
                      <a:pPr algn="ctr"/>
                      <a:r>
                        <a:rPr lang="en-US"/>
                        <a:t>$70.49</a:t>
                      </a:r>
                    </a:p>
                  </a:txBody>
                  <a:tcPr/>
                </a:tc>
                <a:tc>
                  <a:txBody>
                    <a:bodyPr/>
                    <a:lstStyle/>
                    <a:p>
                      <a:pPr algn="ctr"/>
                      <a:r>
                        <a:rPr lang="en-US"/>
                        <a:t>$28.28</a:t>
                      </a:r>
                    </a:p>
                  </a:txBody>
                  <a:tcPr/>
                </a:tc>
                <a:tc>
                  <a:txBody>
                    <a:bodyPr/>
                    <a:lstStyle/>
                    <a:p>
                      <a:pPr algn="ctr"/>
                      <a:r>
                        <a:rPr lang="en-US"/>
                        <a:t>$132.00</a:t>
                      </a:r>
                    </a:p>
                  </a:txBody>
                  <a:tcPr/>
                </a:tc>
                <a:tc>
                  <a:txBody>
                    <a:bodyPr/>
                    <a:lstStyle/>
                    <a:p>
                      <a:pPr algn="ctr"/>
                      <a:r>
                        <a:rPr lang="en-US"/>
                        <a:t>$99.59</a:t>
                      </a:r>
                    </a:p>
                  </a:txBody>
                  <a:tcPr/>
                </a:tc>
                <a:tc>
                  <a:txBody>
                    <a:bodyPr/>
                    <a:lstStyle/>
                    <a:p>
                      <a:pPr algn="ctr"/>
                      <a:r>
                        <a:rPr lang="en-US"/>
                        <a:t>$118.21</a:t>
                      </a:r>
                    </a:p>
                  </a:txBody>
                  <a:tcPr/>
                </a:tc>
                <a:extLst>
                  <a:ext uri="{0D108BD9-81ED-4DB2-BD59-A6C34878D82A}">
                    <a16:rowId xmlns:a16="http://schemas.microsoft.com/office/drawing/2014/main" val="1941049061"/>
                  </a:ext>
                </a:extLst>
              </a:tr>
            </a:tbl>
          </a:graphicData>
        </a:graphic>
      </p:graphicFrame>
      <p:sp>
        <p:nvSpPr>
          <p:cNvPr id="8" name="TextBox 7">
            <a:extLst>
              <a:ext uri="{FF2B5EF4-FFF2-40B4-BE49-F238E27FC236}">
                <a16:creationId xmlns:a16="http://schemas.microsoft.com/office/drawing/2014/main" id="{1508BD39-66C5-60EA-45D2-D9A73CBEDE72}"/>
              </a:ext>
            </a:extLst>
          </p:cNvPr>
          <p:cNvSpPr txBox="1"/>
          <p:nvPr/>
        </p:nvSpPr>
        <p:spPr>
          <a:xfrm>
            <a:off x="2604655" y="1533182"/>
            <a:ext cx="6982691" cy="374072"/>
          </a:xfrm>
          <a:prstGeom prst="rect">
            <a:avLst/>
          </a:prstGeom>
          <a:noFill/>
        </p:spPr>
        <p:txBody>
          <a:bodyPr wrap="square" rtlCol="0">
            <a:spAutoFit/>
          </a:bodyPr>
          <a:lstStyle/>
          <a:p>
            <a:pPr algn="ctr"/>
            <a:r>
              <a:rPr lang="en-US" b="1"/>
              <a:t>TABLE 4: FY 2026 Unadjusted Federal Rate Per Diem - URBAN</a:t>
            </a:r>
          </a:p>
        </p:txBody>
      </p:sp>
      <p:graphicFrame>
        <p:nvGraphicFramePr>
          <p:cNvPr id="9" name="Table 8">
            <a:extLst>
              <a:ext uri="{FF2B5EF4-FFF2-40B4-BE49-F238E27FC236}">
                <a16:creationId xmlns:a16="http://schemas.microsoft.com/office/drawing/2014/main" id="{48E415DE-1F11-AEF1-63B6-0C02FDF221DD}"/>
              </a:ext>
            </a:extLst>
          </p:cNvPr>
          <p:cNvGraphicFramePr>
            <a:graphicFrameLocks noGrp="1"/>
          </p:cNvGraphicFramePr>
          <p:nvPr/>
        </p:nvGraphicFramePr>
        <p:xfrm>
          <a:off x="266701" y="4239597"/>
          <a:ext cx="11658598" cy="749684"/>
        </p:xfrm>
        <a:graphic>
          <a:graphicData uri="http://schemas.openxmlformats.org/drawingml/2006/table">
            <a:tbl>
              <a:tblPr firstRow="1" bandRow="1">
                <a:tableStyleId>{16D9F66E-5EB9-4882-86FB-DCBF35E3C3E4}</a:tableStyleId>
              </a:tblPr>
              <a:tblGrid>
                <a:gridCol w="1665514">
                  <a:extLst>
                    <a:ext uri="{9D8B030D-6E8A-4147-A177-3AD203B41FA5}">
                      <a16:colId xmlns:a16="http://schemas.microsoft.com/office/drawing/2014/main" val="1624342132"/>
                    </a:ext>
                  </a:extLst>
                </a:gridCol>
                <a:gridCol w="1665514">
                  <a:extLst>
                    <a:ext uri="{9D8B030D-6E8A-4147-A177-3AD203B41FA5}">
                      <a16:colId xmlns:a16="http://schemas.microsoft.com/office/drawing/2014/main" val="85375526"/>
                    </a:ext>
                  </a:extLst>
                </a:gridCol>
                <a:gridCol w="1665514">
                  <a:extLst>
                    <a:ext uri="{9D8B030D-6E8A-4147-A177-3AD203B41FA5}">
                      <a16:colId xmlns:a16="http://schemas.microsoft.com/office/drawing/2014/main" val="2775971110"/>
                    </a:ext>
                  </a:extLst>
                </a:gridCol>
                <a:gridCol w="1665514">
                  <a:extLst>
                    <a:ext uri="{9D8B030D-6E8A-4147-A177-3AD203B41FA5}">
                      <a16:colId xmlns:a16="http://schemas.microsoft.com/office/drawing/2014/main" val="2631727868"/>
                    </a:ext>
                  </a:extLst>
                </a:gridCol>
                <a:gridCol w="1665514">
                  <a:extLst>
                    <a:ext uri="{9D8B030D-6E8A-4147-A177-3AD203B41FA5}">
                      <a16:colId xmlns:a16="http://schemas.microsoft.com/office/drawing/2014/main" val="137394651"/>
                    </a:ext>
                  </a:extLst>
                </a:gridCol>
                <a:gridCol w="1665514">
                  <a:extLst>
                    <a:ext uri="{9D8B030D-6E8A-4147-A177-3AD203B41FA5}">
                      <a16:colId xmlns:a16="http://schemas.microsoft.com/office/drawing/2014/main" val="215643055"/>
                    </a:ext>
                  </a:extLst>
                </a:gridCol>
                <a:gridCol w="1665514">
                  <a:extLst>
                    <a:ext uri="{9D8B030D-6E8A-4147-A177-3AD203B41FA5}">
                      <a16:colId xmlns:a16="http://schemas.microsoft.com/office/drawing/2014/main" val="3200490577"/>
                    </a:ext>
                  </a:extLst>
                </a:gridCol>
              </a:tblGrid>
              <a:tr h="383924">
                <a:tc>
                  <a:txBody>
                    <a:bodyPr/>
                    <a:lstStyle/>
                    <a:p>
                      <a:r>
                        <a:rPr lang="en-US" sz="1400" b="1"/>
                        <a:t>Rate Component</a:t>
                      </a:r>
                    </a:p>
                  </a:txBody>
                  <a:tcPr/>
                </a:tc>
                <a:tc>
                  <a:txBody>
                    <a:bodyPr/>
                    <a:lstStyle/>
                    <a:p>
                      <a:pPr algn="ctr"/>
                      <a:r>
                        <a:rPr lang="en-US" b="1"/>
                        <a:t>PT</a:t>
                      </a:r>
                    </a:p>
                  </a:txBody>
                  <a:tcPr/>
                </a:tc>
                <a:tc>
                  <a:txBody>
                    <a:bodyPr/>
                    <a:lstStyle/>
                    <a:p>
                      <a:pPr algn="ctr"/>
                      <a:r>
                        <a:rPr lang="en-US" b="1"/>
                        <a:t>OT</a:t>
                      </a:r>
                    </a:p>
                  </a:txBody>
                  <a:tcPr/>
                </a:tc>
                <a:tc>
                  <a:txBody>
                    <a:bodyPr/>
                    <a:lstStyle/>
                    <a:p>
                      <a:pPr algn="ctr"/>
                      <a:r>
                        <a:rPr lang="en-US" b="1"/>
                        <a:t>SLP</a:t>
                      </a:r>
                    </a:p>
                  </a:txBody>
                  <a:tcPr/>
                </a:tc>
                <a:tc>
                  <a:txBody>
                    <a:bodyPr/>
                    <a:lstStyle/>
                    <a:p>
                      <a:pPr algn="ctr"/>
                      <a:r>
                        <a:rPr lang="en-US" b="1"/>
                        <a:t>Nursing</a:t>
                      </a:r>
                    </a:p>
                  </a:txBody>
                  <a:tcPr/>
                </a:tc>
                <a:tc>
                  <a:txBody>
                    <a:bodyPr/>
                    <a:lstStyle/>
                    <a:p>
                      <a:pPr algn="ctr"/>
                      <a:r>
                        <a:rPr lang="en-US" b="1"/>
                        <a:t>NTA</a:t>
                      </a:r>
                    </a:p>
                  </a:txBody>
                  <a:tcPr/>
                </a:tc>
                <a:tc>
                  <a:txBody>
                    <a:bodyPr/>
                    <a:lstStyle/>
                    <a:p>
                      <a:pPr algn="ctr"/>
                      <a:r>
                        <a:rPr lang="en-US" sz="1600" b="1"/>
                        <a:t>Non-Case-Mix</a:t>
                      </a:r>
                    </a:p>
                  </a:txBody>
                  <a:tcPr/>
                </a:tc>
                <a:extLst>
                  <a:ext uri="{0D108BD9-81ED-4DB2-BD59-A6C34878D82A}">
                    <a16:rowId xmlns:a16="http://schemas.microsoft.com/office/drawing/2014/main" val="789936693"/>
                  </a:ext>
                </a:extLst>
              </a:tr>
              <a:tr h="228216">
                <a:tc>
                  <a:txBody>
                    <a:bodyPr/>
                    <a:lstStyle/>
                    <a:p>
                      <a:r>
                        <a:rPr lang="en-US" sz="1200" b="1">
                          <a:solidFill>
                            <a:schemeClr val="tx1"/>
                          </a:solidFill>
                        </a:rPr>
                        <a:t>Per Diem Amount</a:t>
                      </a:r>
                    </a:p>
                  </a:txBody>
                  <a:tcPr/>
                </a:tc>
                <a:tc>
                  <a:txBody>
                    <a:bodyPr/>
                    <a:lstStyle/>
                    <a:p>
                      <a:pPr algn="ctr"/>
                      <a:r>
                        <a:rPr lang="en-US"/>
                        <a:t>$86.33</a:t>
                      </a:r>
                    </a:p>
                  </a:txBody>
                  <a:tcPr/>
                </a:tc>
                <a:tc>
                  <a:txBody>
                    <a:bodyPr/>
                    <a:lstStyle/>
                    <a:p>
                      <a:pPr algn="ctr"/>
                      <a:r>
                        <a:rPr lang="en-US"/>
                        <a:t>$79.29</a:t>
                      </a:r>
                    </a:p>
                  </a:txBody>
                  <a:tcPr/>
                </a:tc>
                <a:tc>
                  <a:txBody>
                    <a:bodyPr/>
                    <a:lstStyle/>
                    <a:p>
                      <a:pPr algn="ctr"/>
                      <a:r>
                        <a:rPr lang="en-US"/>
                        <a:t>$35.63</a:t>
                      </a:r>
                    </a:p>
                  </a:txBody>
                  <a:tcPr/>
                </a:tc>
                <a:tc>
                  <a:txBody>
                    <a:bodyPr/>
                    <a:lstStyle/>
                    <a:p>
                      <a:pPr algn="ctr"/>
                      <a:r>
                        <a:rPr lang="en-US"/>
                        <a:t>$126.12</a:t>
                      </a:r>
                    </a:p>
                  </a:txBody>
                  <a:tcPr/>
                </a:tc>
                <a:tc>
                  <a:txBody>
                    <a:bodyPr/>
                    <a:lstStyle/>
                    <a:p>
                      <a:pPr algn="ctr"/>
                      <a:r>
                        <a:rPr lang="en-US"/>
                        <a:t>$95.15</a:t>
                      </a:r>
                    </a:p>
                  </a:txBody>
                  <a:tcPr/>
                </a:tc>
                <a:tc>
                  <a:txBody>
                    <a:bodyPr/>
                    <a:lstStyle/>
                    <a:p>
                      <a:pPr algn="ctr"/>
                      <a:r>
                        <a:rPr lang="en-US"/>
                        <a:t>$120.40</a:t>
                      </a:r>
                    </a:p>
                  </a:txBody>
                  <a:tcPr/>
                </a:tc>
                <a:extLst>
                  <a:ext uri="{0D108BD9-81ED-4DB2-BD59-A6C34878D82A}">
                    <a16:rowId xmlns:a16="http://schemas.microsoft.com/office/drawing/2014/main" val="1941049061"/>
                  </a:ext>
                </a:extLst>
              </a:tr>
            </a:tbl>
          </a:graphicData>
        </a:graphic>
      </p:graphicFrame>
      <p:sp>
        <p:nvSpPr>
          <p:cNvPr id="10" name="TextBox 9">
            <a:extLst>
              <a:ext uri="{FF2B5EF4-FFF2-40B4-BE49-F238E27FC236}">
                <a16:creationId xmlns:a16="http://schemas.microsoft.com/office/drawing/2014/main" id="{944B2EF3-DD32-A742-E21E-42E36701384B}"/>
              </a:ext>
            </a:extLst>
          </p:cNvPr>
          <p:cNvSpPr txBox="1"/>
          <p:nvPr/>
        </p:nvSpPr>
        <p:spPr>
          <a:xfrm>
            <a:off x="2604655" y="3710585"/>
            <a:ext cx="6982691" cy="374072"/>
          </a:xfrm>
          <a:prstGeom prst="rect">
            <a:avLst/>
          </a:prstGeom>
          <a:noFill/>
        </p:spPr>
        <p:txBody>
          <a:bodyPr wrap="square" rtlCol="0">
            <a:spAutoFit/>
          </a:bodyPr>
          <a:lstStyle/>
          <a:p>
            <a:pPr algn="ctr"/>
            <a:r>
              <a:rPr lang="en-US" b="1"/>
              <a:t>TABLE 5: FY 2026 Unadjusted Federal Rate Per Diem - RURAL</a:t>
            </a:r>
          </a:p>
        </p:txBody>
      </p:sp>
    </p:spTree>
    <p:extLst>
      <p:ext uri="{BB962C8B-B14F-4D97-AF65-F5344CB8AC3E}">
        <p14:creationId xmlns:p14="http://schemas.microsoft.com/office/powerpoint/2010/main" val="29639793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E9428D-CE4E-3B7C-9210-E44544F69B51}"/>
              </a:ext>
            </a:extLst>
          </p:cNvPr>
          <p:cNvSpPr>
            <a:spLocks noGrp="1"/>
          </p:cNvSpPr>
          <p:nvPr>
            <p:ph type="title"/>
          </p:nvPr>
        </p:nvSpPr>
        <p:spPr>
          <a:xfrm>
            <a:off x="300037" y="417324"/>
            <a:ext cx="11245519" cy="609626"/>
          </a:xfrm>
        </p:spPr>
        <p:txBody>
          <a:bodyPr/>
          <a:lstStyle/>
          <a:p>
            <a:r>
              <a:rPr lang="en-US" sz="3600" b="1" dirty="0"/>
              <a:t>FY 2026 Final Rule</a:t>
            </a:r>
          </a:p>
        </p:txBody>
      </p:sp>
      <p:sp>
        <p:nvSpPr>
          <p:cNvPr id="16" name="Slide Number Placeholder 15">
            <a:extLst>
              <a:ext uri="{FF2B5EF4-FFF2-40B4-BE49-F238E27FC236}">
                <a16:creationId xmlns:a16="http://schemas.microsoft.com/office/drawing/2014/main" id="{EB4E0A6A-632C-EB65-DB1F-059E460FE849}"/>
              </a:ext>
            </a:extLst>
          </p:cNvPr>
          <p:cNvSpPr>
            <a:spLocks noGrp="1"/>
          </p:cNvSpPr>
          <p:nvPr>
            <p:ph type="sldNum" sz="quarter" idx="4"/>
          </p:nvPr>
        </p:nvSpPr>
        <p:spPr/>
        <p:txBody>
          <a:bodyPr/>
          <a:lstStyle/>
          <a:p>
            <a:fld id="{721C06D9-4617-44B0-8711-1EF1C439A609}" type="slidenum">
              <a:rPr lang="en-US" smtClean="0"/>
              <a:pPr/>
              <a:t>9</a:t>
            </a:fld>
            <a:endParaRPr lang="en-US" dirty="0"/>
          </a:p>
        </p:txBody>
      </p:sp>
      <p:sp>
        <p:nvSpPr>
          <p:cNvPr id="2" name="Content Placeholder 3">
            <a:extLst>
              <a:ext uri="{FF2B5EF4-FFF2-40B4-BE49-F238E27FC236}">
                <a16:creationId xmlns:a16="http://schemas.microsoft.com/office/drawing/2014/main" id="{C74956C5-DD9F-869F-8F41-3BFBED2582C4}"/>
              </a:ext>
            </a:extLst>
          </p:cNvPr>
          <p:cNvSpPr txBox="1">
            <a:spLocks/>
          </p:cNvSpPr>
          <p:nvPr/>
        </p:nvSpPr>
        <p:spPr>
          <a:xfrm>
            <a:off x="477520" y="1253331"/>
            <a:ext cx="11236959" cy="4784035"/>
          </a:xfrm>
          <a:prstGeom prst="rect">
            <a:avLst/>
          </a:prstGeom>
        </p:spPr>
        <p:txBody>
          <a:bodyPr>
            <a:normAutofit fontScale="92500" lnSpcReduction="10000"/>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PDPM ICD-10 Updates</a:t>
            </a:r>
          </a:p>
          <a:p>
            <a:pPr lvl="1"/>
            <a:r>
              <a:rPr lang="en-US" sz="2400" dirty="0"/>
              <a:t>Codes from the following categories will be re-assigned from Medical Management to Return to Provider for PDPM ICD-10 mapping:</a:t>
            </a:r>
          </a:p>
          <a:p>
            <a:pPr lvl="1"/>
            <a:endParaRPr lang="en-US" sz="2400" dirty="0"/>
          </a:p>
          <a:p>
            <a:pPr lvl="3"/>
            <a:r>
              <a:rPr lang="en-US" sz="2400" dirty="0"/>
              <a:t>Diabetes Mellitus (Type 1)</a:t>
            </a:r>
          </a:p>
          <a:p>
            <a:pPr lvl="3"/>
            <a:r>
              <a:rPr lang="en-US" sz="2400" dirty="0"/>
              <a:t>Hypoglycemia</a:t>
            </a:r>
          </a:p>
          <a:p>
            <a:pPr lvl="3"/>
            <a:r>
              <a:rPr lang="en-US" sz="2400" dirty="0"/>
              <a:t>Obesity</a:t>
            </a:r>
          </a:p>
          <a:p>
            <a:pPr lvl="3"/>
            <a:r>
              <a:rPr lang="en-US" sz="2400" dirty="0"/>
              <a:t>Anorexia Nervosa, Restricting Type</a:t>
            </a:r>
          </a:p>
          <a:p>
            <a:pPr lvl="3"/>
            <a:r>
              <a:rPr lang="en-US" sz="2400" dirty="0"/>
              <a:t>Anorexia Nervosa, Binge Eating/Purging Type</a:t>
            </a:r>
          </a:p>
          <a:p>
            <a:pPr lvl="3"/>
            <a:r>
              <a:rPr lang="en-US" sz="2400" dirty="0"/>
              <a:t>Bulimia Nervosa</a:t>
            </a:r>
          </a:p>
          <a:p>
            <a:pPr lvl="3"/>
            <a:r>
              <a:rPr lang="en-US" sz="2400" dirty="0"/>
              <a:t>Binge Eating Disorder</a:t>
            </a:r>
          </a:p>
          <a:p>
            <a:pPr lvl="3"/>
            <a:r>
              <a:rPr lang="en-US" sz="2400" dirty="0"/>
              <a:t>Pica and Rumination Disorder</a:t>
            </a:r>
          </a:p>
          <a:p>
            <a:pPr marL="534988" lvl="3" indent="0">
              <a:buNone/>
            </a:pPr>
            <a:endParaRPr lang="en-US" sz="2400" dirty="0"/>
          </a:p>
          <a:p>
            <a:pPr lvl="3"/>
            <a:endParaRPr lang="en-US" sz="2400" dirty="0"/>
          </a:p>
        </p:txBody>
      </p:sp>
    </p:spTree>
    <p:extLst>
      <p:ext uri="{BB962C8B-B14F-4D97-AF65-F5344CB8AC3E}">
        <p14:creationId xmlns:p14="http://schemas.microsoft.com/office/powerpoint/2010/main" val="58472260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ags/tag2.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ags/tag3.xml><?xml version="1.0" encoding="utf-8"?>
<p:tagLst xmlns:a="http://schemas.openxmlformats.org/drawingml/2006/main" xmlns:r="http://schemas.openxmlformats.org/officeDocument/2006/relationships" xmlns:p="http://schemas.openxmlformats.org/presentationml/2006/main">
  <p:tag name="ASSET_SIZE_ON_INSERT" val="85,35"/>
</p:tagLst>
</file>

<file path=ppt/tags/tag4.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5.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heme/theme1.xml><?xml version="1.0" encoding="utf-8"?>
<a:theme xmlns:a="http://schemas.openxmlformats.org/drawingml/2006/main" name="Office Theme">
  <a:themeElements>
    <a:clrScheme name="Forvis_Mazars">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6A2717F3-8116-DD43-AFE7-A8D6963B082A}" vid="{E305A9E8-1541-C946-BD84-CFD27E8009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8A9F4310AB6D4D9984087BE4192384" ma:contentTypeVersion="20" ma:contentTypeDescription="Create a new document." ma:contentTypeScope="" ma:versionID="482993971b0af3f29d0c70bdbe1976ee">
  <xsd:schema xmlns:xsd="http://www.w3.org/2001/XMLSchema" xmlns:xs="http://www.w3.org/2001/XMLSchema" xmlns:p="http://schemas.microsoft.com/office/2006/metadata/properties" xmlns:ns1="http://schemas.microsoft.com/sharepoint/v3" xmlns:ns2="08a28cef-409f-4a1c-9370-9f85c0cd26a3" xmlns:ns3="d4f756a0-6817-4990-a94a-e202ed573281" xmlns:ns4="ec813025-cbb5-4a60-af4c-dbc16c03a77f" targetNamespace="http://schemas.microsoft.com/office/2006/metadata/properties" ma:root="true" ma:fieldsID="a69022b051b4acdf4ac39a43031639f4" ns1:_="" ns2:_="" ns3:_="" ns4:_="">
    <xsd:import namespace="http://schemas.microsoft.com/sharepoint/v3"/>
    <xsd:import namespace="08a28cef-409f-4a1c-9370-9f85c0cd26a3"/>
    <xsd:import namespace="d4f756a0-6817-4990-a94a-e202ed573281"/>
    <xsd:import namespace="ec813025-cbb5-4a60-af4c-dbc16c03a7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a28cef-409f-4a1c-9370-9f85c0cd26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e874ca1-6181-4beb-ab40-42f883e41f7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f756a0-6817-4990-a94a-e202ed57328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813025-cbb5-4a60-af4c-dbc16c03a77f"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604f655-2efb-4bca-a9cf-eb8bcaed074f}" ma:internalName="TaxCatchAll" ma:showField="CatchAllData" ma:web="d4f756a0-6817-4990-a94a-e202ed5732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813025-cbb5-4a60-af4c-dbc16c03a77f" xsi:nil="true"/>
    <lcf76f155ced4ddcb4097134ff3c332f xmlns="08a28cef-409f-4a1c-9370-9f85c0cd26a3">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d4f756a0-6817-4990-a94a-e202ed573281">
      <UserInfo>
        <DisplayName>Daues, Christine</DisplayName>
        <AccountId>1472</AccountId>
        <AccountType/>
      </UserInfo>
      <UserInfo>
        <DisplayName>Davidson, Jenalee</DisplayName>
        <AccountId>15</AccountId>
        <AccountType/>
      </UserInfo>
      <UserInfo>
        <DisplayName>Jackson, Rachael</DisplayName>
        <AccountId>14</AccountId>
        <AccountType/>
      </UserInfo>
    </SharedWithUsers>
  </documentManagement>
</p:properties>
</file>

<file path=customXml/itemProps1.xml><?xml version="1.0" encoding="utf-8"?>
<ds:datastoreItem xmlns:ds="http://schemas.openxmlformats.org/officeDocument/2006/customXml" ds:itemID="{A05A034C-9A65-4ECD-988D-7A55C25B1796}">
  <ds:schemaRefs>
    <ds:schemaRef ds:uri="http://schemas.microsoft.com/sharepoint/v3/contenttype/forms"/>
  </ds:schemaRefs>
</ds:datastoreItem>
</file>

<file path=customXml/itemProps2.xml><?xml version="1.0" encoding="utf-8"?>
<ds:datastoreItem xmlns:ds="http://schemas.openxmlformats.org/officeDocument/2006/customXml" ds:itemID="{9039D751-A43B-429C-AF36-A349F09A92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a28cef-409f-4a1c-9370-9f85c0cd26a3"/>
    <ds:schemaRef ds:uri="d4f756a0-6817-4990-a94a-e202ed573281"/>
    <ds:schemaRef ds:uri="ec813025-cbb5-4a60-af4c-dbc16c03a7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FD7993-1C4A-4B0A-BB38-4674B64AA39B}">
  <ds:schemaRefs>
    <ds:schemaRef ds:uri="http://purl.org/dc/elements/1.1/"/>
    <ds:schemaRef ds:uri="http://schemas.microsoft.com/office/2006/metadata/properties"/>
    <ds:schemaRef ds:uri="36888353-22fa-4058-97b3-220a5ac5ab59"/>
    <ds:schemaRef ds:uri="http://purl.org/dc/dcmitype/"/>
    <ds:schemaRef ds:uri="d6cb3a88-e620-40c8-867c-3fd51c863df6"/>
    <ds:schemaRef ds:uri="http://schemas.microsoft.com/office/2006/documentManagement/types"/>
    <ds:schemaRef ds:uri="http://purl.org/dc/terms/"/>
    <ds:schemaRef ds:uri="http://schemas.microsoft.com/sharepoint/v3"/>
    <ds:schemaRef ds:uri="http://schemas.microsoft.com/office/infopath/2007/PartnerControls"/>
    <ds:schemaRef ds:uri="http://schemas.openxmlformats.org/package/2006/metadata/core-properties"/>
    <ds:schemaRef ds:uri="http://www.w3.org/XML/1998/namespace"/>
    <ds:schemaRef ds:uri="ec813025-cbb5-4a60-af4c-dbc16c03a77f"/>
    <ds:schemaRef ds:uri="08a28cef-409f-4a1c-9370-9f85c0cd26a3"/>
    <ds:schemaRef ds:uri="d4f756a0-6817-4990-a94a-e202ed573281"/>
  </ds:schemaRefs>
</ds:datastoreItem>
</file>

<file path=docProps/app.xml><?xml version="1.0" encoding="utf-8"?>
<Properties xmlns="http://schemas.openxmlformats.org/officeDocument/2006/extended-properties" xmlns:vt="http://schemas.openxmlformats.org/officeDocument/2006/docPropsVTypes">
  <Template>Office Theme</Template>
  <TotalTime>12261</TotalTime>
  <Words>3618</Words>
  <Application>Microsoft Office PowerPoint</Application>
  <PresentationFormat>Widescreen</PresentationFormat>
  <Paragraphs>554</Paragraphs>
  <Slides>77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Aptos</vt:lpstr>
      <vt:lpstr>Arial</vt:lpstr>
      <vt:lpstr>Calibri</vt:lpstr>
      <vt:lpstr>Times New Roman</vt:lpstr>
      <vt:lpstr>Wingdings</vt:lpstr>
      <vt:lpstr>Office Theme</vt:lpstr>
      <vt:lpstr>Be in the Know – SNF PPS Final Rule for FY2026, MDS 3.0 Changes, PDPM Update and More </vt:lpstr>
      <vt:lpstr>Our Agenda for Today </vt:lpstr>
      <vt:lpstr>Our Objectives for Today </vt:lpstr>
      <vt:lpstr>FY2026 SNF PPS Final Rule</vt:lpstr>
      <vt:lpstr>FY 2026 Final Rule</vt:lpstr>
      <vt:lpstr>PowerPoint Presentation</vt:lpstr>
      <vt:lpstr>PowerPoint Presentation</vt:lpstr>
      <vt:lpstr>PowerPoint Presentation</vt:lpstr>
      <vt:lpstr>FY 2026 Final Rule</vt:lpstr>
      <vt:lpstr>FY 2026 Final Rule</vt:lpstr>
      <vt:lpstr>FY 2026 Final Rule</vt:lpstr>
      <vt:lpstr>SNF QRP Compliance</vt:lpstr>
      <vt:lpstr>PowerPoint Presentation</vt:lpstr>
      <vt:lpstr>PowerPoint Presentation</vt:lpstr>
      <vt:lpstr>FY 2026 Final Rule</vt:lpstr>
      <vt:lpstr>FY 2026 Final Rule</vt:lpstr>
      <vt:lpstr>PowerPoint Presentation</vt:lpstr>
      <vt:lpstr>FY 2026 Final Rule</vt:lpstr>
      <vt:lpstr>FY 2026 Final Rule</vt:lpstr>
      <vt:lpstr>SNF Value Based Purchasing (VBP)</vt:lpstr>
      <vt:lpstr>PowerPoint Presentation</vt:lpstr>
      <vt:lpstr>PowerPoint Presentation</vt:lpstr>
      <vt:lpstr>PowerPoint Presentation</vt:lpstr>
      <vt:lpstr>PowerPoint Presentation</vt:lpstr>
      <vt:lpstr>PowerPoint Presentation</vt:lpstr>
      <vt:lpstr>FY2026 Final Rule</vt:lpstr>
      <vt:lpstr>MDS 3.0 Changes</vt:lpstr>
      <vt:lpstr>Draft MDS 3.0 RAI Manual</vt:lpstr>
      <vt:lpstr>MDS 3.0 Updates – Section A</vt:lpstr>
      <vt:lpstr>PowerPoint Presentation</vt:lpstr>
      <vt:lpstr>PowerPoint Presentation</vt:lpstr>
      <vt:lpstr>PowerPoint Presentation</vt:lpstr>
      <vt:lpstr>PowerPoint Presentation</vt:lpstr>
      <vt:lpstr>PowerPoint Presentation</vt:lpstr>
      <vt:lpstr>PowerPoint Presentation</vt:lpstr>
      <vt:lpstr>MDS 3.0 Updates – Section O</vt:lpstr>
      <vt:lpstr>PowerPoint Presentation</vt:lpstr>
      <vt:lpstr>PowerPoint Presentation</vt:lpstr>
      <vt:lpstr>PowerPoint Presentation</vt:lpstr>
      <vt:lpstr>PDPM Update</vt:lpstr>
      <vt:lpstr>PowerPoint Presentation</vt:lpstr>
      <vt:lpstr>PowerPoint Presentation</vt:lpstr>
      <vt:lpstr>PowerPoint Presentation</vt:lpstr>
      <vt:lpstr>PowerPoint Presentation</vt:lpstr>
      <vt:lpstr>PDPM Update</vt:lpstr>
      <vt:lpstr>PowerPoint Presentation</vt:lpstr>
      <vt:lpstr>PowerPoint Presentation</vt:lpstr>
      <vt:lpstr>5-Star/QM Update</vt:lpstr>
      <vt:lpstr>PowerPoint Presentation</vt:lpstr>
      <vt:lpstr>PowerPoint Presentation</vt:lpstr>
      <vt:lpstr>PowerPoint Presentation</vt:lpstr>
      <vt:lpstr>PowerPoint Presentation</vt:lpstr>
      <vt:lpstr>PowerPoint Presentation</vt:lpstr>
      <vt:lpstr>SNF Validation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Payroll Based Journal (PBJ)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Hoffman, Taylor</dc:creator>
  <cp:lastModifiedBy>Lake, Deborah</cp:lastModifiedBy>
  <cp:revision>78</cp:revision>
  <dcterms:created xsi:type="dcterms:W3CDTF">2024-06-04T14:19:41Z</dcterms:created>
  <dcterms:modified xsi:type="dcterms:W3CDTF">2025-09-01T23:52:09Z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0x0101007D8A9F4310AB6D4D9984087BE4192384</vt:lpwstr>
  </property>
  <property fmtid="{D5CDD505-2E9C-101B-9397-08002B2CF9AE}" pid="3" name="MediaServiceImageTags">
    <vt:lpwstr/>
  </property>
</Properties>
</file>