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0"/>
  </p:notesMasterIdLst>
  <p:sldIdLst>
    <p:sldId id="256" r:id="rId5"/>
    <p:sldId id="260" r:id="rId6"/>
    <p:sldId id="283" r:id="rId7"/>
    <p:sldId id="257" r:id="rId8"/>
    <p:sldId id="264" r:id="rId9"/>
    <p:sldId id="265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5" r:id="rId22"/>
    <p:sldId id="286" r:id="rId23"/>
    <p:sldId id="280" r:id="rId24"/>
    <p:sldId id="281" r:id="rId25"/>
    <p:sldId id="261" r:id="rId26"/>
    <p:sldId id="282" r:id="rId27"/>
    <p:sldId id="258" r:id="rId28"/>
    <p:sldId id="259" r:id="rId29"/>
  </p:sldIdLst>
  <p:sldSz cx="18288000" cy="10287000"/>
  <p:notesSz cx="6858000" cy="9144000"/>
  <p:embeddedFontLst>
    <p:embeddedFont>
      <p:font typeface="Arial Narrow" panose="020B0606020202030204" pitchFamily="34" charset="0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  <p:embeddedFont>
      <p:font typeface="Comfortaa" panose="020B0604020202020204" charset="0"/>
      <p:regular r:id="rId36"/>
      <p:bold r:id="rId37"/>
    </p:embeddedFont>
    <p:embeddedFont>
      <p:font typeface="Jakob" panose="020B0604020202020204" charset="0"/>
      <p:regular r:id="rId38"/>
    </p:embeddedFont>
    <p:embeddedFont>
      <p:font typeface="Montserrat" panose="00000500000000000000" pitchFamily="2" charset="0"/>
      <p:regular r:id="rId39"/>
      <p:bold r:id="rId40"/>
      <p:italic r:id="rId41"/>
      <p:boldItalic r:id="rId42"/>
    </p:embeddedFont>
    <p:embeddedFont>
      <p:font typeface="Montserrat Heavy" panose="020B0604020202020204" charset="0"/>
      <p:regular r:id="rId43"/>
    </p:embeddedFont>
    <p:embeddedFont>
      <p:font typeface="Roboto" panose="02000000000000000000" pitchFamily="2" charset="0"/>
      <p:regular r:id="rId44"/>
      <p:bold r:id="rId45"/>
      <p:italic r:id="rId46"/>
      <p:boldItalic r:id="rId47"/>
    </p:embeddedFont>
    <p:embeddedFont>
      <p:font typeface="Source Sans Pro" panose="020B0503030403020204" pitchFamily="34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B1D95A-F6B9-4238-A692-E3CB641C82D1}" v="3" dt="2025-09-02T13:26:32.9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2" autoAdjust="0"/>
  </p:normalViewPr>
  <p:slideViewPr>
    <p:cSldViewPr>
      <p:cViewPr varScale="1">
        <p:scale>
          <a:sx n="70" d="100"/>
          <a:sy n="70" d="100"/>
        </p:scale>
        <p:origin x="81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font" Target="fonts/font21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6.xml"/><Relationship Id="rId41" Type="http://schemas.openxmlformats.org/officeDocument/2006/relationships/font" Target="fonts/font11.fntdata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49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BE191-523B-4E90-A4B7-1496E6343D9B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EA15F-9409-44F1-9D7A-03930C4DF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34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6d944621b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6d944621b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Talk a little about our company and how we came to this pilot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Came from a CMS demo in 2012 - started as 4/13 and ended as 8/30 based on strong results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Nurse driven clinical model, embedded into facilities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Reduced avoidable transfers by a third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Results verified and published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Served as a springboard to Probari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COVID 19 response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Infection Prevention Education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Results reporting for all IDOH lab results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2 statewide LTC testing initiatives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State vaccination clinics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Training national Guard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Pandemic support gave us 2 things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Strong partnerships with NH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Conversion of our in person model to a virtual program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Today - Virtual model and working alongside MCEs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1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22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https://www.eurekalert.org/news-releases/650518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OPTIMSITIC Study on ACP</a:t>
            </a:r>
            <a:endParaRPr/>
          </a:p>
        </p:txBody>
      </p:sp>
      <p:sp>
        <p:nvSpPr>
          <p:cNvPr id="307" name="Google Shape;307;p22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23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3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24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2000" cy="36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4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5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>
          <a:extLst>
            <a:ext uri="{FF2B5EF4-FFF2-40B4-BE49-F238E27FC236}">
              <a16:creationId xmlns:a16="http://schemas.microsoft.com/office/drawing/2014/main" id="{E5B82617-5E53-4C5B-9AB7-3ED7BBF73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5:notes">
            <a:extLst>
              <a:ext uri="{FF2B5EF4-FFF2-40B4-BE49-F238E27FC236}">
                <a16:creationId xmlns:a16="http://schemas.microsoft.com/office/drawing/2014/main" id="{4B798434-3D6C-58E6-4132-4A5AFC77AB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5:notes">
            <a:extLst>
              <a:ext uri="{FF2B5EF4-FFF2-40B4-BE49-F238E27FC236}">
                <a16:creationId xmlns:a16="http://schemas.microsoft.com/office/drawing/2014/main" id="{12B7F577-7A30-818D-D3DD-059A08C90C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660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>
          <a:extLst>
            <a:ext uri="{FF2B5EF4-FFF2-40B4-BE49-F238E27FC236}">
              <a16:creationId xmlns:a16="http://schemas.microsoft.com/office/drawing/2014/main" id="{613F5881-E9CB-DE47-3210-C115F761B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5:notes">
            <a:extLst>
              <a:ext uri="{FF2B5EF4-FFF2-40B4-BE49-F238E27FC236}">
                <a16:creationId xmlns:a16="http://schemas.microsoft.com/office/drawing/2014/main" id="{F77C844F-AD88-00CD-0B96-99CD8F5187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5:notes">
            <a:extLst>
              <a:ext uri="{FF2B5EF4-FFF2-40B4-BE49-F238E27FC236}">
                <a16:creationId xmlns:a16="http://schemas.microsoft.com/office/drawing/2014/main" id="{FD0C3D49-255C-CADA-99D4-4EF3615302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6457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6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7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10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INFORMATION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 in 3 discharge summaries will not have the all the information needed for an admission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dirty="0">
                <a:solidFill>
                  <a:srgbClr val="000000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12. King BJ, Gilmore</a:t>
            </a:r>
            <a:r>
              <a:rPr lang="en-US" sz="1800" b="0" i="1" u="none" strike="noStrike" dirty="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‐</a:t>
            </a:r>
            <a:r>
              <a:rPr lang="en-US" sz="1800" b="0" i="1" u="none" strike="noStrike" dirty="0" err="1">
                <a:solidFill>
                  <a:srgbClr val="000000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Bykovskyi</a:t>
            </a:r>
            <a:r>
              <a:rPr lang="en-US" sz="1800" b="0" i="1" u="none" strike="noStrike" dirty="0">
                <a:solidFill>
                  <a:srgbClr val="000000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 AL, Roiland RA, </a:t>
            </a:r>
            <a:r>
              <a:rPr lang="en-US" sz="1800" b="0" i="1" u="none" strike="noStrike" dirty="0" err="1">
                <a:solidFill>
                  <a:srgbClr val="000000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Polnaszek</a:t>
            </a:r>
            <a:r>
              <a:rPr lang="en-US" sz="1800" b="0" i="1" u="none" strike="noStrike" dirty="0">
                <a:solidFill>
                  <a:srgbClr val="000000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 BE, Bowers BJ, Kind AJH. The Consequences of Poor Communication During Transitions from Hospital to Skilled Nursing Facility: A Qualitative Study. J Am </a:t>
            </a:r>
            <a:r>
              <a:rPr lang="en-US" sz="1800" b="0" i="1" u="none" strike="noStrike" dirty="0" err="1">
                <a:solidFill>
                  <a:srgbClr val="000000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Geriatr</a:t>
            </a:r>
            <a:r>
              <a:rPr lang="en-US" sz="1800" b="0" i="1" u="none" strike="noStrike" dirty="0">
                <a:solidFill>
                  <a:srgbClr val="000000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 Soc. 2013;61(7):1095–1102. PMCID: PMC3714367</a:t>
            </a:r>
            <a:endParaRPr b="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/>
            </a:br>
            <a:r>
              <a:rPr lang="en-US" dirty="0"/>
              <a:t>Many of the issues we were identifying upon admission were related to information issues</a:t>
            </a:r>
            <a:br>
              <a:rPr lang="en-US" dirty="0"/>
            </a:b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Often nurses do not have direct access to Hospital HER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Final discharge instructions can come later</a:t>
            </a:r>
            <a:endParaRPr dirty="0"/>
          </a:p>
        </p:txBody>
      </p:sp>
      <p:sp>
        <p:nvSpPr>
          <p:cNvPr id="185" name="Google Shape;185;p10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11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CONTEXT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It’s hard to put together the timeline for the patient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Understanding context is key for the nurse, and that’s simply difficult to do with the information and time they have</a:t>
            </a:r>
            <a:endParaRPr/>
          </a:p>
        </p:txBody>
      </p:sp>
      <p:sp>
        <p:nvSpPr>
          <p:cNvPr id="196" name="Google Shape;196;p11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14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Some errors happen all the time, but they don’t have a huge impact</a:t>
            </a:r>
            <a:br>
              <a:rPr lang="en-US"/>
            </a:b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Some errors are serious, but happen very infrequently</a:t>
            </a:r>
            <a:br>
              <a:rPr lang="en-US"/>
            </a:b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For quality improvement reviews – we want to focus on the areas that happen often and have a high enough impact to move the needle</a:t>
            </a:r>
            <a:br>
              <a:rPr lang="en-US"/>
            </a:b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We want that high impact per intervention ratio</a:t>
            </a:r>
            <a:endParaRPr/>
          </a:p>
        </p:txBody>
      </p:sp>
      <p:sp>
        <p:nvSpPr>
          <p:cNvPr id="226" name="Google Shape;226;p14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16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are the top impact/frequency areas we have identified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will be sent out in our newsletter this month for your team to download</a:t>
            </a:r>
            <a:endParaRPr/>
          </a:p>
        </p:txBody>
      </p:sp>
      <p:sp>
        <p:nvSpPr>
          <p:cNvPr id="251" name="Google Shape;251;p16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17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Approximately 1/3 of residents are on 9 medications or more (Institute for safe medication practices)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https://www.ismp.org/resources/hospital-long-term-care-protecting-vulnerable-patients-during-handoff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It’s estimated that there are more than 800,000 preventable, medication injuries per year (NIH)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https://www.ncbi.nlm.nih.gov/pmc/articles/PMC2464957/</a:t>
            </a:r>
            <a:endParaRPr/>
          </a:p>
        </p:txBody>
      </p:sp>
      <p:sp>
        <p:nvSpPr>
          <p:cNvPr id="261" name="Google Shape;261;p17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18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Approximately 1/3 of residents are on 9 medications or more (Institute for safe medication practices)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https://www.ismp.org/resources/hospital-long-term-care-protecting-vulnerable-patients-during-handoff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It’s estimated that there are more than 800,000 preventable, medication injuries per year (AGS)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https://www.ncbi.nlm.nih.gov/pmc/articles/PMC2464957/</a:t>
            </a:r>
            <a:endParaRPr/>
          </a:p>
        </p:txBody>
      </p:sp>
      <p:sp>
        <p:nvSpPr>
          <p:cNvPr id="270" name="Google Shape;270;p18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9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20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0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Font typeface="Comfortaa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914400" lvl="0" indent="-723900" rtl="0">
              <a:spcBef>
                <a:spcPts val="1600"/>
              </a:spcBef>
              <a:spcAft>
                <a:spcPts val="0"/>
              </a:spcAft>
              <a:buSzPts val="2100"/>
              <a:buFont typeface="Comfortaa"/>
              <a:buChar char="•"/>
              <a:defRPr>
                <a:latin typeface="Comfortaa"/>
                <a:ea typeface="Comfortaa"/>
                <a:cs typeface="Comfortaa"/>
                <a:sym typeface="Comfortaa"/>
              </a:defRPr>
            </a:lvl1pPr>
            <a:lvl2pPr marL="1828800" lvl="1" indent="-685800" rtl="0">
              <a:spcBef>
                <a:spcPts val="800"/>
              </a:spcBef>
              <a:spcAft>
                <a:spcPts val="0"/>
              </a:spcAft>
              <a:buSzPts val="1800"/>
              <a:buFont typeface="Comfortaa"/>
              <a:buChar char="•"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marL="2743200" lvl="2" indent="-647700" rtl="0">
              <a:spcBef>
                <a:spcPts val="800"/>
              </a:spcBef>
              <a:spcAft>
                <a:spcPts val="0"/>
              </a:spcAft>
              <a:buSzPts val="1500"/>
              <a:buFont typeface="Comfortaa"/>
              <a:buChar char="•"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marL="3657600" lvl="3" indent="-635000" rtl="0">
              <a:spcBef>
                <a:spcPts val="800"/>
              </a:spcBef>
              <a:spcAft>
                <a:spcPts val="0"/>
              </a:spcAft>
              <a:buSzPts val="1400"/>
              <a:buFont typeface="Comfortaa"/>
              <a:buChar char="•"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marL="4572000" lvl="4" indent="-635000" rtl="0">
              <a:spcBef>
                <a:spcPts val="800"/>
              </a:spcBef>
              <a:spcAft>
                <a:spcPts val="0"/>
              </a:spcAft>
              <a:buSzPts val="1400"/>
              <a:buFont typeface="Comfortaa"/>
              <a:buChar char="•"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marL="5486400" lvl="5" indent="-635000" rtl="0">
              <a:spcBef>
                <a:spcPts val="800"/>
              </a:spcBef>
              <a:spcAft>
                <a:spcPts val="0"/>
              </a:spcAft>
              <a:buSzPts val="1400"/>
              <a:buFont typeface="Comfortaa"/>
              <a:buChar char="•"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marL="6400800" lvl="6" indent="-635000" rtl="0">
              <a:spcBef>
                <a:spcPts val="800"/>
              </a:spcBef>
              <a:spcAft>
                <a:spcPts val="0"/>
              </a:spcAft>
              <a:buSzPts val="1400"/>
              <a:buFont typeface="Comfortaa"/>
              <a:buChar char="•"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marL="7315200" lvl="7" indent="-635000" rtl="0">
              <a:spcBef>
                <a:spcPts val="800"/>
              </a:spcBef>
              <a:spcAft>
                <a:spcPts val="0"/>
              </a:spcAft>
              <a:buSzPts val="1400"/>
              <a:buFont typeface="Comfortaa"/>
              <a:buChar char="•"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marL="8229600" lvl="8" indent="-635000" rtl="0">
              <a:spcBef>
                <a:spcPts val="800"/>
              </a:spcBef>
              <a:spcAft>
                <a:spcPts val="0"/>
              </a:spcAft>
              <a:buSzPts val="1400"/>
              <a:buFont typeface="Comfortaa"/>
              <a:buChar char="•"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2114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5005"/>
            <a:ext cx="7602229" cy="7602229"/>
          </a:xfrm>
          <a:custGeom>
            <a:avLst/>
            <a:gdLst/>
            <a:ahLst/>
            <a:cxnLst/>
            <a:rect l="l" t="t" r="r" b="b"/>
            <a:pathLst>
              <a:path w="7602229" h="7602229">
                <a:moveTo>
                  <a:pt x="0" y="0"/>
                </a:moveTo>
                <a:lnTo>
                  <a:pt x="7602229" y="0"/>
                </a:lnTo>
                <a:lnTo>
                  <a:pt x="7602229" y="7602229"/>
                </a:lnTo>
                <a:lnTo>
                  <a:pt x="0" y="76022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816711" y="7902454"/>
            <a:ext cx="1020335" cy="418466"/>
          </a:xfrm>
          <a:custGeom>
            <a:avLst/>
            <a:gdLst/>
            <a:ahLst/>
            <a:cxnLst/>
            <a:rect l="l" t="t" r="r" b="b"/>
            <a:pathLst>
              <a:path w="1020335" h="418466">
                <a:moveTo>
                  <a:pt x="0" y="0"/>
                </a:moveTo>
                <a:lnTo>
                  <a:pt x="1020334" y="0"/>
                </a:lnTo>
                <a:lnTo>
                  <a:pt x="1020334" y="418467"/>
                </a:lnTo>
                <a:lnTo>
                  <a:pt x="0" y="4184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5290961" y="8177808"/>
            <a:ext cx="2199745" cy="12272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618"/>
              </a:lnSpc>
            </a:pPr>
            <a:r>
              <a:rPr lang="en-US" sz="5400" dirty="0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979689" y="9537144"/>
            <a:ext cx="2932924" cy="272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79"/>
              </a:lnSpc>
            </a:pPr>
            <a:r>
              <a:rPr lang="en-US" sz="1911" b="1">
                <a:solidFill>
                  <a:srgbClr val="276189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September 9-10, 2025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542804" y="9282515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547445" y="9875422"/>
            <a:ext cx="3558868" cy="178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18"/>
              </a:lnSpc>
            </a:pPr>
            <a:r>
              <a:rPr lang="en-US" sz="1243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Embassy Suites Noblesville | Indianapolis, IN </a:t>
            </a:r>
          </a:p>
        </p:txBody>
      </p:sp>
      <p:sp>
        <p:nvSpPr>
          <p:cNvPr id="9" name="Google Shape;96;p2">
            <a:extLst>
              <a:ext uri="{FF2B5EF4-FFF2-40B4-BE49-F238E27FC236}">
                <a16:creationId xmlns:a16="http://schemas.microsoft.com/office/drawing/2014/main" id="{48700714-D3D2-2447-0B13-9B77F4B2ACA3}"/>
              </a:ext>
            </a:extLst>
          </p:cNvPr>
          <p:cNvSpPr txBox="1"/>
          <p:nvPr/>
        </p:nvSpPr>
        <p:spPr>
          <a:xfrm>
            <a:off x="4572000" y="5478674"/>
            <a:ext cx="6113773" cy="217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Presented by: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Full Name:  Russell Evans, RN, MHA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Company:  Probari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Designation/Title: President and COO</a:t>
            </a:r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469448-342D-B9C8-42F9-1A6E55CB102B}"/>
              </a:ext>
            </a:extLst>
          </p:cNvPr>
          <p:cNvSpPr txBox="1"/>
          <p:nvPr/>
        </p:nvSpPr>
        <p:spPr>
          <a:xfrm>
            <a:off x="6705600" y="1953251"/>
            <a:ext cx="9296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Source Sans Pro" panose="020B0503030403020204" pitchFamily="34" charset="0"/>
              </a:rPr>
              <a:t>Supporting Safe Transitions of Care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8"/>
          <p:cNvSpPr/>
          <p:nvPr/>
        </p:nvSpPr>
        <p:spPr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8"/>
          <p:cNvSpPr txBox="1"/>
          <p:nvPr/>
        </p:nvSpPr>
        <p:spPr>
          <a:xfrm>
            <a:off x="1197155" y="1272618"/>
            <a:ext cx="17090846" cy="862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/>
          <a:p>
            <a:pPr>
              <a:lnSpc>
                <a:spcPct val="90000"/>
              </a:lnSpc>
              <a:buClr>
                <a:srgbClr val="002060"/>
              </a:buClr>
              <a:buSzPts val="3200"/>
            </a:pPr>
            <a:r>
              <a:rPr lang="en-US" sz="4800" b="1" dirty="0">
                <a:solidFill>
                  <a:srgbClr val="002060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Side by Side Med Review</a:t>
            </a:r>
            <a:endParaRPr sz="2700" dirty="0"/>
          </a:p>
        </p:txBody>
      </p:sp>
      <p:sp>
        <p:nvSpPr>
          <p:cNvPr id="275" name="Google Shape;275;p18"/>
          <p:cNvSpPr txBox="1"/>
          <p:nvPr/>
        </p:nvSpPr>
        <p:spPr>
          <a:xfrm>
            <a:off x="1369934" y="2707067"/>
            <a:ext cx="7774067" cy="6067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/>
          <a:p>
            <a:pPr marL="514350" indent="-514350">
              <a:lnSpc>
                <a:spcPct val="90000"/>
              </a:lnSpc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The Medication Drag Net</a:t>
            </a:r>
            <a:b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</a:br>
            <a:endParaRPr sz="36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514350" indent="-514350">
              <a:lnSpc>
                <a:spcPct val="90000"/>
              </a:lnSpc>
              <a:spcBef>
                <a:spcPts val="1500"/>
              </a:spcBef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Dosages changed</a:t>
            </a:r>
            <a:b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</a:br>
            <a:endParaRPr sz="36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514350" indent="-514350">
              <a:lnSpc>
                <a:spcPct val="90000"/>
              </a:lnSpc>
              <a:spcBef>
                <a:spcPts val="1500"/>
              </a:spcBef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New meds missed</a:t>
            </a:r>
            <a:b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</a:br>
            <a:endParaRPr sz="36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514350" indent="-514350">
              <a:lnSpc>
                <a:spcPct val="90000"/>
              </a:lnSpc>
              <a:spcBef>
                <a:spcPts val="1500"/>
              </a:spcBef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Interactions and Allergies</a:t>
            </a:r>
            <a:b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</a:br>
            <a:endParaRPr sz="36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514350" indent="-514350">
              <a:lnSpc>
                <a:spcPct val="90000"/>
              </a:lnSpc>
              <a:spcBef>
                <a:spcPts val="1500"/>
              </a:spcBef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Medications available?</a:t>
            </a:r>
            <a:endParaRPr sz="2700" dirty="0"/>
          </a:p>
          <a:p>
            <a:pPr marL="514350" indent="-28575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ts val="2400"/>
            </a:pPr>
            <a:endParaRPr sz="36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ts val="2400"/>
            </a:pPr>
            <a:endParaRPr sz="3600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76" name="Google Shape;276;p18" descr="240+ Fishing Drag Net Stock Photos, Pictures &amp; Royalty-Free Images - i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41764" y="3815603"/>
            <a:ext cx="8743950" cy="5829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2310324-2C76-DCFC-0B01-668DFD488C82}"/>
              </a:ext>
            </a:extLst>
          </p:cNvPr>
          <p:cNvGrpSpPr/>
          <p:nvPr/>
        </p:nvGrpSpPr>
        <p:grpSpPr>
          <a:xfrm>
            <a:off x="0" y="9023657"/>
            <a:ext cx="18288000" cy="1263343"/>
            <a:chOff x="0" y="9023657"/>
            <a:chExt cx="18288000" cy="126334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906878D-C675-2D5E-C509-4DEFBC28E330}"/>
                </a:ext>
              </a:extLst>
            </p:cNvPr>
            <p:cNvGrpSpPr/>
            <p:nvPr/>
          </p:nvGrpSpPr>
          <p:grpSpPr>
            <a:xfrm>
              <a:off x="0" y="9023657"/>
              <a:ext cx="18288000" cy="1263343"/>
              <a:chOff x="0" y="0"/>
              <a:chExt cx="4816593" cy="332732"/>
            </a:xfrm>
          </p:grpSpPr>
          <p:sp>
            <p:nvSpPr>
              <p:cNvPr id="7" name="Freeform 3">
                <a:extLst>
                  <a:ext uri="{FF2B5EF4-FFF2-40B4-BE49-F238E27FC236}">
                    <a16:creationId xmlns:a16="http://schemas.microsoft.com/office/drawing/2014/main" id="{1FFC8F26-4279-FDE2-A126-F0FCC27D0332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332732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33273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332732"/>
                    </a:lnTo>
                    <a:lnTo>
                      <a:pt x="0" y="332732"/>
                    </a:lnTo>
                    <a:close/>
                  </a:path>
                </a:pathLst>
              </a:custGeom>
              <a:solidFill>
                <a:srgbClr val="78CFE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4">
                <a:extLst>
                  <a:ext uri="{FF2B5EF4-FFF2-40B4-BE49-F238E27FC236}">
                    <a16:creationId xmlns:a16="http://schemas.microsoft.com/office/drawing/2014/main" id="{BC76A1DC-7D7F-5F8F-9159-4DFC56835C65}"/>
                  </a:ext>
                </a:extLst>
              </p:cNvPr>
              <p:cNvSpPr txBox="1"/>
              <p:nvPr/>
            </p:nvSpPr>
            <p:spPr>
              <a:xfrm>
                <a:off x="0" y="9525"/>
                <a:ext cx="4816593" cy="3232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10"/>
                  </a:lnSpc>
                </a:pPr>
                <a:endParaRPr/>
              </a:p>
            </p:txBody>
          </p:sp>
        </p:grp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2D98F505-D0AD-4D2E-4E31-BC00C91EFBD7}"/>
                </a:ext>
              </a:extLst>
            </p:cNvPr>
            <p:cNvSpPr/>
            <p:nvPr/>
          </p:nvSpPr>
          <p:spPr>
            <a:xfrm>
              <a:off x="306257" y="9270337"/>
              <a:ext cx="1877426" cy="769982"/>
            </a:xfrm>
            <a:custGeom>
              <a:avLst/>
              <a:gdLst/>
              <a:ahLst/>
              <a:cxnLst/>
              <a:rect l="l" t="t" r="r" b="b"/>
              <a:pathLst>
                <a:path w="1877426" h="769982">
                  <a:moveTo>
                    <a:pt x="0" y="0"/>
                  </a:moveTo>
                  <a:lnTo>
                    <a:pt x="1877426" y="0"/>
                  </a:lnTo>
                  <a:lnTo>
                    <a:pt x="1877426" y="769983"/>
                  </a:lnTo>
                  <a:lnTo>
                    <a:pt x="0" y="769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C2C27BFA-9C4B-5324-1E8D-5F97E064292D}"/>
                </a:ext>
              </a:extLst>
            </p:cNvPr>
            <p:cNvSpPr txBox="1"/>
            <p:nvPr/>
          </p:nvSpPr>
          <p:spPr>
            <a:xfrm>
              <a:off x="15990108" y="9057943"/>
              <a:ext cx="2021168" cy="951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604"/>
                </a:lnSpc>
              </a:pPr>
              <a:r>
                <a:rPr lang="en-US" sz="5431" dirty="0">
                  <a:solidFill>
                    <a:srgbClr val="4CC3E6"/>
                  </a:solidFill>
                  <a:latin typeface="Jakob"/>
                  <a:ea typeface="Jakob"/>
                  <a:cs typeface="Jakob"/>
                  <a:sym typeface="Jakob"/>
                </a:rPr>
                <a:t>WAVES</a:t>
              </a:r>
            </a:p>
          </p:txBody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317EF6DF-3C00-B901-C5E4-36533180AA1F}"/>
                </a:ext>
              </a:extLst>
            </p:cNvPr>
            <p:cNvSpPr txBox="1"/>
            <p:nvPr/>
          </p:nvSpPr>
          <p:spPr>
            <a:xfrm>
              <a:off x="16223437" y="9838314"/>
              <a:ext cx="1696060" cy="245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37"/>
                </a:lnSpc>
              </a:pPr>
              <a:r>
                <a:rPr lang="en-US" sz="16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Fall Conference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9"/>
          <p:cNvSpPr/>
          <p:nvPr/>
        </p:nvSpPr>
        <p:spPr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9"/>
          <p:cNvSpPr txBox="1"/>
          <p:nvPr/>
        </p:nvSpPr>
        <p:spPr>
          <a:xfrm>
            <a:off x="1197155" y="1272618"/>
            <a:ext cx="17090846" cy="862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/>
          <a:p>
            <a:pPr>
              <a:lnSpc>
                <a:spcPct val="90000"/>
              </a:lnSpc>
              <a:buClr>
                <a:srgbClr val="002060"/>
              </a:buClr>
              <a:buSzPts val="3200"/>
            </a:pPr>
            <a:r>
              <a:rPr lang="en-US" sz="4800" b="1" dirty="0">
                <a:solidFill>
                  <a:srgbClr val="002060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Orders for all treatments</a:t>
            </a:r>
            <a:endParaRPr sz="2700" dirty="0"/>
          </a:p>
        </p:txBody>
      </p:sp>
      <p:sp>
        <p:nvSpPr>
          <p:cNvPr id="284" name="Google Shape;284;p19"/>
          <p:cNvSpPr txBox="1"/>
          <p:nvPr/>
        </p:nvSpPr>
        <p:spPr>
          <a:xfrm>
            <a:off x="1369934" y="2707067"/>
            <a:ext cx="14443808" cy="480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/>
          <a:p>
            <a:pPr marL="514350" indent="-514350">
              <a:lnSpc>
                <a:spcPct val="90000"/>
              </a:lnSpc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Make sure wounds are identified and documented</a:t>
            </a:r>
            <a:b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</a:br>
            <a:endParaRPr sz="36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514350" indent="-514350">
              <a:lnSpc>
                <a:spcPct val="90000"/>
              </a:lnSpc>
              <a:spcBef>
                <a:spcPts val="1500"/>
              </a:spcBef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Orders to justify lines and other devices</a:t>
            </a:r>
            <a:b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</a:br>
            <a:endParaRPr sz="36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514350" indent="-514350">
              <a:lnSpc>
                <a:spcPct val="90000"/>
              </a:lnSpc>
              <a:spcBef>
                <a:spcPts val="1500"/>
              </a:spcBef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Are the treatment orders specific?</a:t>
            </a:r>
            <a:br>
              <a:rPr lang="en-US" sz="3600" b="1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</a:br>
            <a:endParaRPr sz="3600" b="1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514350" indent="-28575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ts val="2400"/>
            </a:pPr>
            <a:endParaRPr sz="3600" b="1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514350" indent="-28575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ts val="2400"/>
            </a:pPr>
            <a:endParaRPr sz="36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ts val="2400"/>
            </a:pPr>
            <a:endParaRPr sz="3600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85" name="Google Shape;285;p19" descr="A picture containing person, wall, indo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10534" y="5356166"/>
            <a:ext cx="6475181" cy="4321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C1EAFE4-132C-D1E6-A1EA-3FDAAE1B1FC7}"/>
              </a:ext>
            </a:extLst>
          </p:cNvPr>
          <p:cNvGrpSpPr/>
          <p:nvPr/>
        </p:nvGrpSpPr>
        <p:grpSpPr>
          <a:xfrm>
            <a:off x="0" y="9023657"/>
            <a:ext cx="18288000" cy="1263343"/>
            <a:chOff x="0" y="9023657"/>
            <a:chExt cx="18288000" cy="126334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35FF52E-7C3B-5335-EB73-872717F7FB0F}"/>
                </a:ext>
              </a:extLst>
            </p:cNvPr>
            <p:cNvGrpSpPr/>
            <p:nvPr/>
          </p:nvGrpSpPr>
          <p:grpSpPr>
            <a:xfrm>
              <a:off x="0" y="9023657"/>
              <a:ext cx="18288000" cy="1263343"/>
              <a:chOff x="0" y="0"/>
              <a:chExt cx="4816593" cy="332732"/>
            </a:xfrm>
          </p:grpSpPr>
          <p:sp>
            <p:nvSpPr>
              <p:cNvPr id="7" name="Freeform 3">
                <a:extLst>
                  <a:ext uri="{FF2B5EF4-FFF2-40B4-BE49-F238E27FC236}">
                    <a16:creationId xmlns:a16="http://schemas.microsoft.com/office/drawing/2014/main" id="{0610D386-83A2-7AB6-028C-2CA97BD9BBDB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332732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33273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332732"/>
                    </a:lnTo>
                    <a:lnTo>
                      <a:pt x="0" y="332732"/>
                    </a:lnTo>
                    <a:close/>
                  </a:path>
                </a:pathLst>
              </a:custGeom>
              <a:solidFill>
                <a:srgbClr val="78CFE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4">
                <a:extLst>
                  <a:ext uri="{FF2B5EF4-FFF2-40B4-BE49-F238E27FC236}">
                    <a16:creationId xmlns:a16="http://schemas.microsoft.com/office/drawing/2014/main" id="{CE9B7223-E304-5AD8-2E89-19268C987AC5}"/>
                  </a:ext>
                </a:extLst>
              </p:cNvPr>
              <p:cNvSpPr txBox="1"/>
              <p:nvPr/>
            </p:nvSpPr>
            <p:spPr>
              <a:xfrm>
                <a:off x="0" y="9525"/>
                <a:ext cx="4816593" cy="3232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10"/>
                  </a:lnSpc>
                </a:pPr>
                <a:endParaRPr/>
              </a:p>
            </p:txBody>
          </p:sp>
        </p:grp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47B4B586-94CF-7EED-56A1-45916C725805}"/>
                </a:ext>
              </a:extLst>
            </p:cNvPr>
            <p:cNvSpPr/>
            <p:nvPr/>
          </p:nvSpPr>
          <p:spPr>
            <a:xfrm>
              <a:off x="306257" y="9270337"/>
              <a:ext cx="1877426" cy="769982"/>
            </a:xfrm>
            <a:custGeom>
              <a:avLst/>
              <a:gdLst/>
              <a:ahLst/>
              <a:cxnLst/>
              <a:rect l="l" t="t" r="r" b="b"/>
              <a:pathLst>
                <a:path w="1877426" h="769982">
                  <a:moveTo>
                    <a:pt x="0" y="0"/>
                  </a:moveTo>
                  <a:lnTo>
                    <a:pt x="1877426" y="0"/>
                  </a:lnTo>
                  <a:lnTo>
                    <a:pt x="1877426" y="769983"/>
                  </a:lnTo>
                  <a:lnTo>
                    <a:pt x="0" y="769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2FF73936-6BF4-72F0-503E-F68E2489F7EB}"/>
                </a:ext>
              </a:extLst>
            </p:cNvPr>
            <p:cNvSpPr txBox="1"/>
            <p:nvPr/>
          </p:nvSpPr>
          <p:spPr>
            <a:xfrm>
              <a:off x="15990108" y="9057943"/>
              <a:ext cx="2021168" cy="951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604"/>
                </a:lnSpc>
              </a:pPr>
              <a:r>
                <a:rPr lang="en-US" sz="5431" dirty="0">
                  <a:solidFill>
                    <a:srgbClr val="4CC3E6"/>
                  </a:solidFill>
                  <a:latin typeface="Jakob"/>
                  <a:ea typeface="Jakob"/>
                  <a:cs typeface="Jakob"/>
                  <a:sym typeface="Jakob"/>
                </a:rPr>
                <a:t>WAVES</a:t>
              </a:r>
            </a:p>
          </p:txBody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4E68EAB9-02EF-460E-85D8-17454FA9A2F1}"/>
                </a:ext>
              </a:extLst>
            </p:cNvPr>
            <p:cNvSpPr txBox="1"/>
            <p:nvPr/>
          </p:nvSpPr>
          <p:spPr>
            <a:xfrm>
              <a:off x="16223437" y="9838314"/>
              <a:ext cx="1696060" cy="245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37"/>
                </a:lnSpc>
              </a:pPr>
              <a:r>
                <a:rPr lang="en-US" sz="16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Fall Conference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0"/>
          <p:cNvSpPr/>
          <p:nvPr/>
        </p:nvSpPr>
        <p:spPr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0"/>
          <p:cNvSpPr txBox="1"/>
          <p:nvPr/>
        </p:nvSpPr>
        <p:spPr>
          <a:xfrm>
            <a:off x="1197155" y="1272618"/>
            <a:ext cx="17090846" cy="862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/>
          <a:p>
            <a:pPr>
              <a:lnSpc>
                <a:spcPct val="90000"/>
              </a:lnSpc>
              <a:buClr>
                <a:srgbClr val="002060"/>
              </a:buClr>
              <a:buSzPts val="3200"/>
            </a:pPr>
            <a:r>
              <a:rPr lang="en-US" sz="4800" b="1" dirty="0">
                <a:solidFill>
                  <a:srgbClr val="002060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Equipment</a:t>
            </a:r>
            <a:endParaRPr sz="2700" dirty="0"/>
          </a:p>
        </p:txBody>
      </p:sp>
      <p:sp>
        <p:nvSpPr>
          <p:cNvPr id="294" name="Google Shape;294;p20"/>
          <p:cNvSpPr txBox="1"/>
          <p:nvPr/>
        </p:nvSpPr>
        <p:spPr>
          <a:xfrm>
            <a:off x="1369934" y="2707067"/>
            <a:ext cx="14443808" cy="480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/>
          <a:p>
            <a:pPr marL="514350" indent="-514350">
              <a:lnSpc>
                <a:spcPct val="90000"/>
              </a:lnSpc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Does the equipment received match hospital record?</a:t>
            </a:r>
            <a:b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</a:br>
            <a:endParaRPr sz="36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514350" indent="-514350">
              <a:lnSpc>
                <a:spcPct val="90000"/>
              </a:lnSpc>
              <a:spcBef>
                <a:spcPts val="1500"/>
              </a:spcBef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Does the staff know how to use it?</a:t>
            </a:r>
            <a:b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</a:br>
            <a:endParaRPr sz="36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514350" indent="-514350">
              <a:lnSpc>
                <a:spcPct val="90000"/>
              </a:lnSpc>
              <a:spcBef>
                <a:spcPts val="1500"/>
              </a:spcBef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Are there in services that need to be done?</a:t>
            </a:r>
            <a:endParaRPr sz="2700" dirty="0"/>
          </a:p>
          <a:p>
            <a:pPr marL="514350" indent="-28575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ts val="2400"/>
            </a:pPr>
            <a:endParaRPr sz="3600" b="1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514350" indent="-28575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ts val="2400"/>
            </a:pPr>
            <a:endParaRPr sz="36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ts val="2400"/>
            </a:pPr>
            <a:endParaRPr sz="3600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95" name="Google Shape;295;p20" descr="Negative Pressure Wound Therapy - What You Need to Kno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49831" y="6196670"/>
            <a:ext cx="5635425" cy="28177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04FD620-6D6F-005E-226E-75CD60C01268}"/>
              </a:ext>
            </a:extLst>
          </p:cNvPr>
          <p:cNvGrpSpPr/>
          <p:nvPr/>
        </p:nvGrpSpPr>
        <p:grpSpPr>
          <a:xfrm>
            <a:off x="0" y="9023657"/>
            <a:ext cx="18288000" cy="1263343"/>
            <a:chOff x="0" y="9023657"/>
            <a:chExt cx="18288000" cy="126334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DB4B124-C91C-26C5-2108-B696DED6AA29}"/>
                </a:ext>
              </a:extLst>
            </p:cNvPr>
            <p:cNvGrpSpPr/>
            <p:nvPr/>
          </p:nvGrpSpPr>
          <p:grpSpPr>
            <a:xfrm>
              <a:off x="0" y="9023657"/>
              <a:ext cx="18288000" cy="1263343"/>
              <a:chOff x="0" y="0"/>
              <a:chExt cx="4816593" cy="332732"/>
            </a:xfrm>
          </p:grpSpPr>
          <p:sp>
            <p:nvSpPr>
              <p:cNvPr id="7" name="Freeform 3">
                <a:extLst>
                  <a:ext uri="{FF2B5EF4-FFF2-40B4-BE49-F238E27FC236}">
                    <a16:creationId xmlns:a16="http://schemas.microsoft.com/office/drawing/2014/main" id="{966D148A-0F63-E0F1-6E32-1CF625A59760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332732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33273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332732"/>
                    </a:lnTo>
                    <a:lnTo>
                      <a:pt x="0" y="332732"/>
                    </a:lnTo>
                    <a:close/>
                  </a:path>
                </a:pathLst>
              </a:custGeom>
              <a:solidFill>
                <a:srgbClr val="78CFE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4">
                <a:extLst>
                  <a:ext uri="{FF2B5EF4-FFF2-40B4-BE49-F238E27FC236}">
                    <a16:creationId xmlns:a16="http://schemas.microsoft.com/office/drawing/2014/main" id="{444AD100-D67A-8920-618A-395181F8BEAD}"/>
                  </a:ext>
                </a:extLst>
              </p:cNvPr>
              <p:cNvSpPr txBox="1"/>
              <p:nvPr/>
            </p:nvSpPr>
            <p:spPr>
              <a:xfrm>
                <a:off x="0" y="9525"/>
                <a:ext cx="4816593" cy="3232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10"/>
                  </a:lnSpc>
                </a:pPr>
                <a:endParaRPr/>
              </a:p>
            </p:txBody>
          </p:sp>
        </p:grp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22C88DC5-FFB5-B471-D9EB-50C52273A309}"/>
                </a:ext>
              </a:extLst>
            </p:cNvPr>
            <p:cNvSpPr/>
            <p:nvPr/>
          </p:nvSpPr>
          <p:spPr>
            <a:xfrm>
              <a:off x="306257" y="9270337"/>
              <a:ext cx="1877426" cy="769982"/>
            </a:xfrm>
            <a:custGeom>
              <a:avLst/>
              <a:gdLst/>
              <a:ahLst/>
              <a:cxnLst/>
              <a:rect l="l" t="t" r="r" b="b"/>
              <a:pathLst>
                <a:path w="1877426" h="769982">
                  <a:moveTo>
                    <a:pt x="0" y="0"/>
                  </a:moveTo>
                  <a:lnTo>
                    <a:pt x="1877426" y="0"/>
                  </a:lnTo>
                  <a:lnTo>
                    <a:pt x="1877426" y="769983"/>
                  </a:lnTo>
                  <a:lnTo>
                    <a:pt x="0" y="769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70889C92-AFBC-7B03-7987-1A1BFCEE7DA3}"/>
                </a:ext>
              </a:extLst>
            </p:cNvPr>
            <p:cNvSpPr txBox="1"/>
            <p:nvPr/>
          </p:nvSpPr>
          <p:spPr>
            <a:xfrm>
              <a:off x="15990108" y="9057943"/>
              <a:ext cx="2021168" cy="951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604"/>
                </a:lnSpc>
              </a:pPr>
              <a:r>
                <a:rPr lang="en-US" sz="5431" dirty="0">
                  <a:solidFill>
                    <a:srgbClr val="4CC3E6"/>
                  </a:solidFill>
                  <a:latin typeface="Jakob"/>
                  <a:ea typeface="Jakob"/>
                  <a:cs typeface="Jakob"/>
                  <a:sym typeface="Jakob"/>
                </a:rPr>
                <a:t>WAVES</a:t>
              </a:r>
            </a:p>
          </p:txBody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B8ECF329-1AB8-DB04-AD6D-885D66BBEA28}"/>
                </a:ext>
              </a:extLst>
            </p:cNvPr>
            <p:cNvSpPr txBox="1"/>
            <p:nvPr/>
          </p:nvSpPr>
          <p:spPr>
            <a:xfrm>
              <a:off x="16223437" y="9838314"/>
              <a:ext cx="1696060" cy="245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37"/>
                </a:lnSpc>
              </a:pPr>
              <a:r>
                <a:rPr lang="en-US" sz="16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Fall Conference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1"/>
          <p:cNvSpPr/>
          <p:nvPr/>
        </p:nvSpPr>
        <p:spPr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1"/>
          <p:cNvSpPr txBox="1"/>
          <p:nvPr/>
        </p:nvSpPr>
        <p:spPr>
          <a:xfrm>
            <a:off x="1197155" y="1272618"/>
            <a:ext cx="17090846" cy="862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/>
          <a:p>
            <a:pPr>
              <a:lnSpc>
                <a:spcPct val="90000"/>
              </a:lnSpc>
              <a:buClr>
                <a:srgbClr val="002060"/>
              </a:buClr>
              <a:buSzPts val="3200"/>
            </a:pPr>
            <a:r>
              <a:rPr lang="en-US" sz="4800" b="1" dirty="0">
                <a:solidFill>
                  <a:srgbClr val="002060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Follow up appointments</a:t>
            </a:r>
            <a:endParaRPr sz="2700" dirty="0"/>
          </a:p>
        </p:txBody>
      </p:sp>
      <p:sp>
        <p:nvSpPr>
          <p:cNvPr id="303" name="Google Shape;303;p21"/>
          <p:cNvSpPr txBox="1"/>
          <p:nvPr/>
        </p:nvSpPr>
        <p:spPr>
          <a:xfrm>
            <a:off x="1369934" y="2707067"/>
            <a:ext cx="14443808" cy="480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/>
          <a:p>
            <a:pPr marL="514350" indent="-514350">
              <a:lnSpc>
                <a:spcPct val="90000"/>
              </a:lnSpc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Does the patient have a follow up during their stay?</a:t>
            </a:r>
            <a:b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</a:br>
            <a:endParaRPr sz="36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514350" indent="-514350">
              <a:lnSpc>
                <a:spcPct val="90000"/>
              </a:lnSpc>
              <a:spcBef>
                <a:spcPts val="1500"/>
              </a:spcBef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Does the hospital record reference other providers?</a:t>
            </a:r>
            <a:b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</a:br>
            <a:endParaRPr sz="36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514350" indent="-514350">
              <a:lnSpc>
                <a:spcPct val="90000"/>
              </a:lnSpc>
              <a:spcBef>
                <a:spcPts val="1500"/>
              </a:spcBef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Is the family aware?</a:t>
            </a:r>
            <a:endParaRPr sz="2700" dirty="0"/>
          </a:p>
          <a:p>
            <a:pPr marL="514350" indent="-28575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ts val="2400"/>
            </a:pPr>
            <a:endParaRPr sz="3600" b="1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514350" indent="-28575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ts val="2400"/>
            </a:pPr>
            <a:endParaRPr sz="36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ts val="2400"/>
            </a:pPr>
            <a:endParaRPr sz="3600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B3BC421-AEC3-3F1D-3A42-B702847D7575}"/>
              </a:ext>
            </a:extLst>
          </p:cNvPr>
          <p:cNvGrpSpPr/>
          <p:nvPr/>
        </p:nvGrpSpPr>
        <p:grpSpPr>
          <a:xfrm>
            <a:off x="0" y="9023657"/>
            <a:ext cx="18288000" cy="1263343"/>
            <a:chOff x="0" y="9023657"/>
            <a:chExt cx="18288000" cy="126334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BE1C90F-3DA3-3DFF-A59D-0B048F9E6B8D}"/>
                </a:ext>
              </a:extLst>
            </p:cNvPr>
            <p:cNvGrpSpPr/>
            <p:nvPr/>
          </p:nvGrpSpPr>
          <p:grpSpPr>
            <a:xfrm>
              <a:off x="0" y="9023657"/>
              <a:ext cx="18288000" cy="1263343"/>
              <a:chOff x="0" y="0"/>
              <a:chExt cx="4816593" cy="332732"/>
            </a:xfrm>
          </p:grpSpPr>
          <p:sp>
            <p:nvSpPr>
              <p:cNvPr id="7" name="Freeform 3">
                <a:extLst>
                  <a:ext uri="{FF2B5EF4-FFF2-40B4-BE49-F238E27FC236}">
                    <a16:creationId xmlns:a16="http://schemas.microsoft.com/office/drawing/2014/main" id="{ED3167D3-8590-714A-B5C9-C6FDA589455A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332732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33273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332732"/>
                    </a:lnTo>
                    <a:lnTo>
                      <a:pt x="0" y="332732"/>
                    </a:lnTo>
                    <a:close/>
                  </a:path>
                </a:pathLst>
              </a:custGeom>
              <a:solidFill>
                <a:srgbClr val="78CFE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4">
                <a:extLst>
                  <a:ext uri="{FF2B5EF4-FFF2-40B4-BE49-F238E27FC236}">
                    <a16:creationId xmlns:a16="http://schemas.microsoft.com/office/drawing/2014/main" id="{4BF97118-CA15-4A8B-1CF8-72C1A6CE980D}"/>
                  </a:ext>
                </a:extLst>
              </p:cNvPr>
              <p:cNvSpPr txBox="1"/>
              <p:nvPr/>
            </p:nvSpPr>
            <p:spPr>
              <a:xfrm>
                <a:off x="0" y="9525"/>
                <a:ext cx="4816593" cy="3232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10"/>
                  </a:lnSpc>
                </a:pPr>
                <a:endParaRPr/>
              </a:p>
            </p:txBody>
          </p:sp>
        </p:grp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082BF04-7EE3-DCD4-252F-8A6DE684DB17}"/>
                </a:ext>
              </a:extLst>
            </p:cNvPr>
            <p:cNvSpPr/>
            <p:nvPr/>
          </p:nvSpPr>
          <p:spPr>
            <a:xfrm>
              <a:off x="306257" y="9270337"/>
              <a:ext cx="1877426" cy="769982"/>
            </a:xfrm>
            <a:custGeom>
              <a:avLst/>
              <a:gdLst/>
              <a:ahLst/>
              <a:cxnLst/>
              <a:rect l="l" t="t" r="r" b="b"/>
              <a:pathLst>
                <a:path w="1877426" h="769982">
                  <a:moveTo>
                    <a:pt x="0" y="0"/>
                  </a:moveTo>
                  <a:lnTo>
                    <a:pt x="1877426" y="0"/>
                  </a:lnTo>
                  <a:lnTo>
                    <a:pt x="1877426" y="769983"/>
                  </a:lnTo>
                  <a:lnTo>
                    <a:pt x="0" y="769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EC96657D-F3CE-D3B7-DD9F-6FE0BAA65597}"/>
                </a:ext>
              </a:extLst>
            </p:cNvPr>
            <p:cNvSpPr txBox="1"/>
            <p:nvPr/>
          </p:nvSpPr>
          <p:spPr>
            <a:xfrm>
              <a:off x="15990108" y="9057943"/>
              <a:ext cx="2021168" cy="951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604"/>
                </a:lnSpc>
              </a:pPr>
              <a:r>
                <a:rPr lang="en-US" sz="5431" dirty="0">
                  <a:solidFill>
                    <a:srgbClr val="4CC3E6"/>
                  </a:solidFill>
                  <a:latin typeface="Jakob"/>
                  <a:ea typeface="Jakob"/>
                  <a:cs typeface="Jakob"/>
                  <a:sym typeface="Jakob"/>
                </a:rPr>
                <a:t>WAVES</a:t>
              </a:r>
            </a:p>
          </p:txBody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3422AAA3-E1AB-28C9-EDEA-F5860B9CFCBC}"/>
                </a:ext>
              </a:extLst>
            </p:cNvPr>
            <p:cNvSpPr txBox="1"/>
            <p:nvPr/>
          </p:nvSpPr>
          <p:spPr>
            <a:xfrm>
              <a:off x="16223437" y="9838314"/>
              <a:ext cx="1696060" cy="245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37"/>
                </a:lnSpc>
              </a:pPr>
              <a:r>
                <a:rPr lang="en-US" sz="16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Fall Conference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2"/>
          <p:cNvSpPr/>
          <p:nvPr/>
        </p:nvSpPr>
        <p:spPr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2"/>
          <p:cNvSpPr txBox="1"/>
          <p:nvPr/>
        </p:nvSpPr>
        <p:spPr>
          <a:xfrm>
            <a:off x="1197155" y="1272618"/>
            <a:ext cx="17090846" cy="862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/>
          <a:p>
            <a:pPr>
              <a:lnSpc>
                <a:spcPct val="90000"/>
              </a:lnSpc>
              <a:buClr>
                <a:srgbClr val="002060"/>
              </a:buClr>
              <a:buSzPts val="3200"/>
            </a:pPr>
            <a:r>
              <a:rPr lang="en-US" sz="4800" b="1" dirty="0">
                <a:solidFill>
                  <a:srgbClr val="002060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The importance Advance Care Planning</a:t>
            </a:r>
            <a:endParaRPr sz="2700" dirty="0"/>
          </a:p>
        </p:txBody>
      </p:sp>
      <p:sp>
        <p:nvSpPr>
          <p:cNvPr id="312" name="Google Shape;312;p22"/>
          <p:cNvSpPr txBox="1"/>
          <p:nvPr/>
        </p:nvSpPr>
        <p:spPr>
          <a:xfrm>
            <a:off x="1388723" y="3064058"/>
            <a:ext cx="14443808" cy="595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 lnSpcReduction="10000"/>
          </a:bodyPr>
          <a:lstStyle/>
          <a:p>
            <a:pPr marL="514350" indent="-514350">
              <a:lnSpc>
                <a:spcPct val="90000"/>
              </a:lnSpc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ACP can have major impact on quality of life and transfers</a:t>
            </a:r>
            <a:b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</a:br>
            <a:endParaRPr sz="36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514350" indent="-514350">
              <a:lnSpc>
                <a:spcPct val="90000"/>
              </a:lnSpc>
              <a:spcBef>
                <a:spcPts val="1500"/>
              </a:spcBef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OPTIMISTIC Study - JAGS</a:t>
            </a:r>
            <a:b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</a:br>
            <a:endParaRPr sz="36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1200150" lvl="1" indent="-514350">
              <a:lnSpc>
                <a:spcPct val="90000"/>
              </a:lnSpc>
              <a:spcBef>
                <a:spcPts val="750"/>
              </a:spcBef>
              <a:buClr>
                <a:srgbClr val="262626"/>
              </a:buClr>
              <a:buSzPts val="2000"/>
              <a:buFont typeface="Arial"/>
              <a:buChar char="•"/>
            </a:pPr>
            <a:r>
              <a:rPr lang="en-US" sz="30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94% of residents/families were willing to talk about end of life decisions</a:t>
            </a:r>
            <a:br>
              <a:rPr lang="en-US" sz="30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</a:br>
            <a:endParaRPr sz="30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1200150" lvl="1" indent="-514350">
              <a:lnSpc>
                <a:spcPct val="90000"/>
              </a:lnSpc>
              <a:spcBef>
                <a:spcPts val="750"/>
              </a:spcBef>
              <a:buClr>
                <a:srgbClr val="262626"/>
              </a:buClr>
              <a:buSzPts val="2000"/>
              <a:buFont typeface="Arial"/>
              <a:buChar char="•"/>
            </a:pPr>
            <a:r>
              <a:rPr lang="en-US" sz="30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2/3 of conversations resulted in order changes</a:t>
            </a:r>
            <a:br>
              <a:rPr lang="en-US" sz="30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</a:br>
            <a:endParaRPr sz="30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1200150" lvl="1" indent="-514350">
              <a:lnSpc>
                <a:spcPct val="90000"/>
              </a:lnSpc>
              <a:spcBef>
                <a:spcPts val="750"/>
              </a:spcBef>
              <a:buClr>
                <a:srgbClr val="262626"/>
              </a:buClr>
              <a:buSzPts val="2000"/>
              <a:buFont typeface="Arial"/>
              <a:buChar char="•"/>
            </a:pPr>
            <a:r>
              <a:rPr lang="en-US" sz="30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About half of residents/families chose less aggressive measures</a:t>
            </a:r>
            <a:br>
              <a:rPr lang="en-US" sz="30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</a:br>
            <a:endParaRPr sz="30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514350" indent="-514350">
              <a:lnSpc>
                <a:spcPct val="90000"/>
              </a:lnSpc>
              <a:spcBef>
                <a:spcPts val="1500"/>
              </a:spcBef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Many conversations happen in the hospital!</a:t>
            </a:r>
            <a:br>
              <a:rPr lang="en-US" sz="3600" b="1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</a:br>
            <a:endParaRPr sz="3600" b="1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514350" indent="-28575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ts val="2400"/>
            </a:pPr>
            <a:endParaRPr sz="3600" b="1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514350" indent="-28575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ts val="2400"/>
            </a:pPr>
            <a:endParaRPr sz="36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ts val="2400"/>
            </a:pPr>
            <a:endParaRPr sz="3600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1F0E0D0-62E4-0C5C-24D6-EE9E635C0DF2}"/>
              </a:ext>
            </a:extLst>
          </p:cNvPr>
          <p:cNvGrpSpPr/>
          <p:nvPr/>
        </p:nvGrpSpPr>
        <p:grpSpPr>
          <a:xfrm>
            <a:off x="0" y="9023657"/>
            <a:ext cx="18288000" cy="1263343"/>
            <a:chOff x="0" y="9023657"/>
            <a:chExt cx="18288000" cy="126334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08C5563-B107-D9E7-0BB7-0B0BA991849D}"/>
                </a:ext>
              </a:extLst>
            </p:cNvPr>
            <p:cNvGrpSpPr/>
            <p:nvPr/>
          </p:nvGrpSpPr>
          <p:grpSpPr>
            <a:xfrm>
              <a:off x="0" y="9023657"/>
              <a:ext cx="18288000" cy="1263343"/>
              <a:chOff x="0" y="0"/>
              <a:chExt cx="4816593" cy="332732"/>
            </a:xfrm>
          </p:grpSpPr>
          <p:sp>
            <p:nvSpPr>
              <p:cNvPr id="7" name="Freeform 3">
                <a:extLst>
                  <a:ext uri="{FF2B5EF4-FFF2-40B4-BE49-F238E27FC236}">
                    <a16:creationId xmlns:a16="http://schemas.microsoft.com/office/drawing/2014/main" id="{10C10CBE-F7AF-9A5B-633D-9AAE1F92CD72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332732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33273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332732"/>
                    </a:lnTo>
                    <a:lnTo>
                      <a:pt x="0" y="332732"/>
                    </a:lnTo>
                    <a:close/>
                  </a:path>
                </a:pathLst>
              </a:custGeom>
              <a:solidFill>
                <a:srgbClr val="78CFE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4">
                <a:extLst>
                  <a:ext uri="{FF2B5EF4-FFF2-40B4-BE49-F238E27FC236}">
                    <a16:creationId xmlns:a16="http://schemas.microsoft.com/office/drawing/2014/main" id="{DAAD5FD9-8A63-11F8-2A77-4AC8783A3A12}"/>
                  </a:ext>
                </a:extLst>
              </p:cNvPr>
              <p:cNvSpPr txBox="1"/>
              <p:nvPr/>
            </p:nvSpPr>
            <p:spPr>
              <a:xfrm>
                <a:off x="0" y="9525"/>
                <a:ext cx="4816593" cy="3232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10"/>
                  </a:lnSpc>
                </a:pPr>
                <a:endParaRPr/>
              </a:p>
            </p:txBody>
          </p:sp>
        </p:grp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B833066A-B537-4856-C2D9-C9268DCF8607}"/>
                </a:ext>
              </a:extLst>
            </p:cNvPr>
            <p:cNvSpPr/>
            <p:nvPr/>
          </p:nvSpPr>
          <p:spPr>
            <a:xfrm>
              <a:off x="306257" y="9270337"/>
              <a:ext cx="1877426" cy="769982"/>
            </a:xfrm>
            <a:custGeom>
              <a:avLst/>
              <a:gdLst/>
              <a:ahLst/>
              <a:cxnLst/>
              <a:rect l="l" t="t" r="r" b="b"/>
              <a:pathLst>
                <a:path w="1877426" h="769982">
                  <a:moveTo>
                    <a:pt x="0" y="0"/>
                  </a:moveTo>
                  <a:lnTo>
                    <a:pt x="1877426" y="0"/>
                  </a:lnTo>
                  <a:lnTo>
                    <a:pt x="1877426" y="769983"/>
                  </a:lnTo>
                  <a:lnTo>
                    <a:pt x="0" y="769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DE78C10A-2143-AFD7-2F96-609FC671197F}"/>
                </a:ext>
              </a:extLst>
            </p:cNvPr>
            <p:cNvSpPr txBox="1"/>
            <p:nvPr/>
          </p:nvSpPr>
          <p:spPr>
            <a:xfrm>
              <a:off x="15990108" y="9057943"/>
              <a:ext cx="2021168" cy="951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604"/>
                </a:lnSpc>
              </a:pPr>
              <a:r>
                <a:rPr lang="en-US" sz="5431" dirty="0">
                  <a:solidFill>
                    <a:srgbClr val="4CC3E6"/>
                  </a:solidFill>
                  <a:latin typeface="Jakob"/>
                  <a:ea typeface="Jakob"/>
                  <a:cs typeface="Jakob"/>
                  <a:sym typeface="Jakob"/>
                </a:rPr>
                <a:t>WAVES</a:t>
              </a:r>
            </a:p>
          </p:txBody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2CE19456-7904-8165-5465-56B70CC3883C}"/>
                </a:ext>
              </a:extLst>
            </p:cNvPr>
            <p:cNvSpPr txBox="1"/>
            <p:nvPr/>
          </p:nvSpPr>
          <p:spPr>
            <a:xfrm>
              <a:off x="16223437" y="9838314"/>
              <a:ext cx="1696060" cy="245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37"/>
                </a:lnSpc>
              </a:pPr>
              <a:r>
                <a:rPr lang="en-US" sz="16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Fall Conference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"/>
          <p:cNvSpPr/>
          <p:nvPr/>
        </p:nvSpPr>
        <p:spPr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23"/>
          <p:cNvSpPr txBox="1"/>
          <p:nvPr/>
        </p:nvSpPr>
        <p:spPr>
          <a:xfrm>
            <a:off x="1197155" y="1272618"/>
            <a:ext cx="17090846" cy="862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/>
          <a:p>
            <a:pPr>
              <a:lnSpc>
                <a:spcPct val="90000"/>
              </a:lnSpc>
              <a:buClr>
                <a:srgbClr val="002060"/>
              </a:buClr>
              <a:buSzPts val="3200"/>
            </a:pPr>
            <a:r>
              <a:rPr lang="en-US" sz="4800" b="1" dirty="0">
                <a:solidFill>
                  <a:srgbClr val="002060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Advance Care Planning</a:t>
            </a:r>
            <a:endParaRPr sz="2700" dirty="0"/>
          </a:p>
        </p:txBody>
      </p:sp>
      <p:sp>
        <p:nvSpPr>
          <p:cNvPr id="321" name="Google Shape;321;p23"/>
          <p:cNvSpPr txBox="1"/>
          <p:nvPr/>
        </p:nvSpPr>
        <p:spPr>
          <a:xfrm>
            <a:off x="7346516" y="2707067"/>
            <a:ext cx="10183661" cy="480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/>
          <a:p>
            <a:pPr marL="514350" indent="-514350">
              <a:lnSpc>
                <a:spcPct val="90000"/>
              </a:lnSpc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Does the EMR match the discharge instructions?</a:t>
            </a:r>
            <a:b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</a:br>
            <a:endParaRPr sz="36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514350" indent="-514350">
              <a:lnSpc>
                <a:spcPct val="90000"/>
              </a:lnSpc>
              <a:spcBef>
                <a:spcPts val="1500"/>
              </a:spcBef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Were there discussions at the hospital?</a:t>
            </a:r>
            <a:b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</a:br>
            <a:endParaRPr sz="36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514350" indent="-514350">
              <a:lnSpc>
                <a:spcPct val="90000"/>
              </a:lnSpc>
              <a:spcBef>
                <a:spcPts val="1500"/>
              </a:spcBef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Has anyone talked with resident/family since admission?</a:t>
            </a:r>
            <a:br>
              <a:rPr lang="en-US" sz="3600" b="1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</a:br>
            <a:endParaRPr sz="3600" b="1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514350" indent="-28575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ts val="2400"/>
            </a:pPr>
            <a:endParaRPr sz="3600" b="1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514350" indent="-28575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ts val="2400"/>
            </a:pPr>
            <a:endParaRPr sz="36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ts val="2400"/>
            </a:pPr>
            <a:endParaRPr sz="3600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22" name="Google Shape;322;p23" descr="A picture containing person, indo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346771"/>
            <a:ext cx="6503334" cy="43402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0F432B2-B0D3-76B6-05DD-FFE46503D0A0}"/>
              </a:ext>
            </a:extLst>
          </p:cNvPr>
          <p:cNvGrpSpPr/>
          <p:nvPr/>
        </p:nvGrpSpPr>
        <p:grpSpPr>
          <a:xfrm>
            <a:off x="0" y="9023657"/>
            <a:ext cx="18288000" cy="1263343"/>
            <a:chOff x="0" y="9023657"/>
            <a:chExt cx="18288000" cy="126334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01B6F87-67A1-87D4-14A7-E876FF0D3F8F}"/>
                </a:ext>
              </a:extLst>
            </p:cNvPr>
            <p:cNvGrpSpPr/>
            <p:nvPr/>
          </p:nvGrpSpPr>
          <p:grpSpPr>
            <a:xfrm>
              <a:off x="0" y="9023657"/>
              <a:ext cx="18288000" cy="1263343"/>
              <a:chOff x="0" y="0"/>
              <a:chExt cx="4816593" cy="332732"/>
            </a:xfrm>
          </p:grpSpPr>
          <p:sp>
            <p:nvSpPr>
              <p:cNvPr id="7" name="Freeform 3">
                <a:extLst>
                  <a:ext uri="{FF2B5EF4-FFF2-40B4-BE49-F238E27FC236}">
                    <a16:creationId xmlns:a16="http://schemas.microsoft.com/office/drawing/2014/main" id="{D6080392-5CB9-40F2-65D9-C82FAAF7341B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332732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33273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332732"/>
                    </a:lnTo>
                    <a:lnTo>
                      <a:pt x="0" y="332732"/>
                    </a:lnTo>
                    <a:close/>
                  </a:path>
                </a:pathLst>
              </a:custGeom>
              <a:solidFill>
                <a:srgbClr val="78CFE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4">
                <a:extLst>
                  <a:ext uri="{FF2B5EF4-FFF2-40B4-BE49-F238E27FC236}">
                    <a16:creationId xmlns:a16="http://schemas.microsoft.com/office/drawing/2014/main" id="{6DA17000-5B56-C1C2-CCFD-3C314E33D6C8}"/>
                  </a:ext>
                </a:extLst>
              </p:cNvPr>
              <p:cNvSpPr txBox="1"/>
              <p:nvPr/>
            </p:nvSpPr>
            <p:spPr>
              <a:xfrm>
                <a:off x="0" y="9525"/>
                <a:ext cx="4816593" cy="3232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10"/>
                  </a:lnSpc>
                </a:pPr>
                <a:endParaRPr/>
              </a:p>
            </p:txBody>
          </p:sp>
        </p:grp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AB8BB145-D43D-1A23-5C38-3675C7808136}"/>
                </a:ext>
              </a:extLst>
            </p:cNvPr>
            <p:cNvSpPr/>
            <p:nvPr/>
          </p:nvSpPr>
          <p:spPr>
            <a:xfrm>
              <a:off x="306257" y="9270337"/>
              <a:ext cx="1877426" cy="769982"/>
            </a:xfrm>
            <a:custGeom>
              <a:avLst/>
              <a:gdLst/>
              <a:ahLst/>
              <a:cxnLst/>
              <a:rect l="l" t="t" r="r" b="b"/>
              <a:pathLst>
                <a:path w="1877426" h="769982">
                  <a:moveTo>
                    <a:pt x="0" y="0"/>
                  </a:moveTo>
                  <a:lnTo>
                    <a:pt x="1877426" y="0"/>
                  </a:lnTo>
                  <a:lnTo>
                    <a:pt x="1877426" y="769983"/>
                  </a:lnTo>
                  <a:lnTo>
                    <a:pt x="0" y="769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4728F573-5061-0A74-3B89-C28A7867E55B}"/>
                </a:ext>
              </a:extLst>
            </p:cNvPr>
            <p:cNvSpPr txBox="1"/>
            <p:nvPr/>
          </p:nvSpPr>
          <p:spPr>
            <a:xfrm>
              <a:off x="15990108" y="9057943"/>
              <a:ext cx="2021168" cy="951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604"/>
                </a:lnSpc>
              </a:pPr>
              <a:r>
                <a:rPr lang="en-US" sz="5431" dirty="0">
                  <a:solidFill>
                    <a:srgbClr val="4CC3E6"/>
                  </a:solidFill>
                  <a:latin typeface="Jakob"/>
                  <a:ea typeface="Jakob"/>
                  <a:cs typeface="Jakob"/>
                  <a:sym typeface="Jakob"/>
                </a:rPr>
                <a:t>WAVES</a:t>
              </a:r>
            </a:p>
          </p:txBody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80034AF1-1BFD-D0CA-735A-49FF37D7BB95}"/>
                </a:ext>
              </a:extLst>
            </p:cNvPr>
            <p:cNvSpPr txBox="1"/>
            <p:nvPr/>
          </p:nvSpPr>
          <p:spPr>
            <a:xfrm>
              <a:off x="16223437" y="9838314"/>
              <a:ext cx="1696060" cy="245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37"/>
                </a:lnSpc>
              </a:pPr>
              <a:r>
                <a:rPr lang="en-US" sz="16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Fall Conference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4"/>
          <p:cNvSpPr/>
          <p:nvPr/>
        </p:nvSpPr>
        <p:spPr>
          <a:xfrm>
            <a:off x="2286" y="0"/>
            <a:ext cx="18283500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4"/>
          <p:cNvSpPr txBox="1"/>
          <p:nvPr/>
        </p:nvSpPr>
        <p:spPr>
          <a:xfrm>
            <a:off x="1197000" y="1040668"/>
            <a:ext cx="17091000" cy="86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/>
          <a:p>
            <a:pPr>
              <a:lnSpc>
                <a:spcPct val="90000"/>
              </a:lnSpc>
              <a:buClr>
                <a:srgbClr val="002060"/>
              </a:buClr>
              <a:buSzPts val="3200"/>
            </a:pPr>
            <a:r>
              <a:rPr lang="en-US" sz="4800" b="1" dirty="0">
                <a:solidFill>
                  <a:srgbClr val="002060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Some best practice tips</a:t>
            </a:r>
            <a:endParaRPr sz="2700" dirty="0"/>
          </a:p>
        </p:txBody>
      </p:sp>
      <p:sp>
        <p:nvSpPr>
          <p:cNvPr id="331" name="Google Shape;331;p24"/>
          <p:cNvSpPr txBox="1"/>
          <p:nvPr/>
        </p:nvSpPr>
        <p:spPr>
          <a:xfrm>
            <a:off x="1447800" y="2476500"/>
            <a:ext cx="14443650" cy="554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/>
          <a:p>
            <a:pPr marL="685800" indent="-685800">
              <a:lnSpc>
                <a:spcPct val="90000"/>
              </a:lnSpc>
              <a:buClr>
                <a:srgbClr val="262626"/>
              </a:buClr>
              <a:buSzPts val="2400"/>
              <a:buFont typeface="Calibri"/>
              <a:buAutoNum type="arabicPeriod"/>
            </a:pPr>
            <a: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Timing is best 1-2 days after admission</a:t>
            </a:r>
            <a:b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</a:br>
            <a:endParaRPr sz="36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685800" indent="-685800">
              <a:lnSpc>
                <a:spcPct val="90000"/>
              </a:lnSpc>
              <a:spcBef>
                <a:spcPts val="1500"/>
              </a:spcBef>
              <a:buClr>
                <a:srgbClr val="262626"/>
              </a:buClr>
              <a:buSzPts val="2400"/>
              <a:buFont typeface="Calibri"/>
              <a:buAutoNum type="arabicPeriod"/>
            </a:pPr>
            <a: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Have a standard tool</a:t>
            </a:r>
            <a:b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</a:br>
            <a:endParaRPr sz="36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685800" indent="-685800">
              <a:lnSpc>
                <a:spcPct val="90000"/>
              </a:lnSpc>
              <a:spcBef>
                <a:spcPts val="1500"/>
              </a:spcBef>
              <a:buClr>
                <a:srgbClr val="262626"/>
              </a:buClr>
              <a:buSzPts val="2400"/>
              <a:buFont typeface="Calibri"/>
              <a:buAutoNum type="arabicPeriod"/>
            </a:pPr>
            <a: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Have an audit leader</a:t>
            </a:r>
            <a:b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</a:br>
            <a:endParaRPr sz="36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685800" indent="-685800">
              <a:lnSpc>
                <a:spcPct val="90000"/>
              </a:lnSpc>
              <a:spcBef>
                <a:spcPts val="1500"/>
              </a:spcBef>
              <a:buClr>
                <a:srgbClr val="262626"/>
              </a:buClr>
              <a:buSzPts val="2400"/>
              <a:buFont typeface="Calibri"/>
              <a:buAutoNum type="arabicPeriod"/>
            </a:pPr>
            <a: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Review results as a group regularly for trends</a:t>
            </a:r>
            <a:b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</a:br>
            <a:endParaRPr sz="36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685800" indent="-685800">
              <a:lnSpc>
                <a:spcPct val="90000"/>
              </a:lnSpc>
              <a:spcBef>
                <a:spcPts val="1500"/>
              </a:spcBef>
              <a:buClr>
                <a:srgbClr val="262626"/>
              </a:buClr>
              <a:buSzPts val="2400"/>
              <a:buFont typeface="Calibri"/>
              <a:buAutoNum type="arabicPeriod"/>
            </a:pPr>
            <a: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Feed information back to admission team</a:t>
            </a:r>
            <a:endParaRPr sz="2700" dirty="0"/>
          </a:p>
          <a:p>
            <a:pPr marL="514350" indent="-28575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ts val="2400"/>
            </a:pPr>
            <a:endParaRPr sz="3600" b="1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514350" indent="-28575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ts val="2400"/>
            </a:pPr>
            <a:endParaRPr sz="36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ts val="2400"/>
            </a:pPr>
            <a:endParaRPr sz="3600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A65FC2-1BBE-BEEF-90D4-0C4D7CC8DFAB}"/>
              </a:ext>
            </a:extLst>
          </p:cNvPr>
          <p:cNvGrpSpPr/>
          <p:nvPr/>
        </p:nvGrpSpPr>
        <p:grpSpPr>
          <a:xfrm>
            <a:off x="0" y="9023657"/>
            <a:ext cx="18288000" cy="1263343"/>
            <a:chOff x="0" y="9023657"/>
            <a:chExt cx="18288000" cy="126334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5014DA1-2526-55FD-6CCB-EAF8DA4D7DEE}"/>
                </a:ext>
              </a:extLst>
            </p:cNvPr>
            <p:cNvGrpSpPr/>
            <p:nvPr/>
          </p:nvGrpSpPr>
          <p:grpSpPr>
            <a:xfrm>
              <a:off x="0" y="9023657"/>
              <a:ext cx="18288000" cy="1263343"/>
              <a:chOff x="0" y="0"/>
              <a:chExt cx="4816593" cy="332732"/>
            </a:xfrm>
          </p:grpSpPr>
          <p:sp>
            <p:nvSpPr>
              <p:cNvPr id="7" name="Freeform 3">
                <a:extLst>
                  <a:ext uri="{FF2B5EF4-FFF2-40B4-BE49-F238E27FC236}">
                    <a16:creationId xmlns:a16="http://schemas.microsoft.com/office/drawing/2014/main" id="{354639CA-8E75-3878-47ED-1C88C7D7D7E9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332732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33273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332732"/>
                    </a:lnTo>
                    <a:lnTo>
                      <a:pt x="0" y="332732"/>
                    </a:lnTo>
                    <a:close/>
                  </a:path>
                </a:pathLst>
              </a:custGeom>
              <a:solidFill>
                <a:srgbClr val="78CFE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4">
                <a:extLst>
                  <a:ext uri="{FF2B5EF4-FFF2-40B4-BE49-F238E27FC236}">
                    <a16:creationId xmlns:a16="http://schemas.microsoft.com/office/drawing/2014/main" id="{E87163C3-28E8-139E-3DC7-0B3A9BF0705D}"/>
                  </a:ext>
                </a:extLst>
              </p:cNvPr>
              <p:cNvSpPr txBox="1"/>
              <p:nvPr/>
            </p:nvSpPr>
            <p:spPr>
              <a:xfrm>
                <a:off x="0" y="9525"/>
                <a:ext cx="4816593" cy="3232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10"/>
                  </a:lnSpc>
                </a:pPr>
                <a:endParaRPr/>
              </a:p>
            </p:txBody>
          </p:sp>
        </p:grp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83A610D-79E7-DD98-624C-67590E7A45DF}"/>
                </a:ext>
              </a:extLst>
            </p:cNvPr>
            <p:cNvSpPr/>
            <p:nvPr/>
          </p:nvSpPr>
          <p:spPr>
            <a:xfrm>
              <a:off x="306257" y="9270337"/>
              <a:ext cx="1877426" cy="769982"/>
            </a:xfrm>
            <a:custGeom>
              <a:avLst/>
              <a:gdLst/>
              <a:ahLst/>
              <a:cxnLst/>
              <a:rect l="l" t="t" r="r" b="b"/>
              <a:pathLst>
                <a:path w="1877426" h="769982">
                  <a:moveTo>
                    <a:pt x="0" y="0"/>
                  </a:moveTo>
                  <a:lnTo>
                    <a:pt x="1877426" y="0"/>
                  </a:lnTo>
                  <a:lnTo>
                    <a:pt x="1877426" y="769983"/>
                  </a:lnTo>
                  <a:lnTo>
                    <a:pt x="0" y="769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66CAC7B6-A123-EBFF-79D6-F12B3C97CA0E}"/>
                </a:ext>
              </a:extLst>
            </p:cNvPr>
            <p:cNvSpPr txBox="1"/>
            <p:nvPr/>
          </p:nvSpPr>
          <p:spPr>
            <a:xfrm>
              <a:off x="15990108" y="9057943"/>
              <a:ext cx="2021168" cy="951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604"/>
                </a:lnSpc>
              </a:pPr>
              <a:r>
                <a:rPr lang="en-US" sz="5431" dirty="0">
                  <a:solidFill>
                    <a:srgbClr val="4CC3E6"/>
                  </a:solidFill>
                  <a:latin typeface="Jakob"/>
                  <a:ea typeface="Jakob"/>
                  <a:cs typeface="Jakob"/>
                  <a:sym typeface="Jakob"/>
                </a:rPr>
                <a:t>WAVES</a:t>
              </a:r>
            </a:p>
          </p:txBody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AF6C834E-1DC4-4E2D-7A7A-3BDD13DFC9A4}"/>
                </a:ext>
              </a:extLst>
            </p:cNvPr>
            <p:cNvSpPr txBox="1"/>
            <p:nvPr/>
          </p:nvSpPr>
          <p:spPr>
            <a:xfrm>
              <a:off x="16223437" y="9838314"/>
              <a:ext cx="1696060" cy="245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37"/>
                </a:lnSpc>
              </a:pPr>
              <a:r>
                <a:rPr lang="en-US" sz="16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Fall Conference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5"/>
          <p:cNvSpPr/>
          <p:nvPr/>
        </p:nvSpPr>
        <p:spPr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5"/>
          <p:cNvSpPr txBox="1"/>
          <p:nvPr/>
        </p:nvSpPr>
        <p:spPr>
          <a:xfrm>
            <a:off x="1197155" y="1272618"/>
            <a:ext cx="17090846" cy="862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/>
          <a:p>
            <a:pPr>
              <a:lnSpc>
                <a:spcPct val="90000"/>
              </a:lnSpc>
              <a:buClr>
                <a:srgbClr val="002060"/>
              </a:buClr>
              <a:buSzPts val="3200"/>
            </a:pPr>
            <a:r>
              <a:rPr lang="en-US" sz="4800" b="1" dirty="0">
                <a:solidFill>
                  <a:srgbClr val="002060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Areas we see improvement</a:t>
            </a:r>
            <a:endParaRPr sz="2700" dirty="0"/>
          </a:p>
        </p:txBody>
      </p:sp>
      <p:sp>
        <p:nvSpPr>
          <p:cNvPr id="339" name="Google Shape;339;p25"/>
          <p:cNvSpPr txBox="1"/>
          <p:nvPr/>
        </p:nvSpPr>
        <p:spPr>
          <a:xfrm>
            <a:off x="1244970" y="2783795"/>
            <a:ext cx="14443808" cy="5993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/>
          <a:p>
            <a:pPr marL="514350" indent="-514350">
              <a:lnSpc>
                <a:spcPct val="90000"/>
              </a:lnSpc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Documentation standardization</a:t>
            </a:r>
            <a:b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</a:br>
            <a:endParaRPr sz="36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514350" indent="-514350">
              <a:lnSpc>
                <a:spcPct val="90000"/>
              </a:lnSpc>
              <a:spcBef>
                <a:spcPts val="1500"/>
              </a:spcBef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Fewer errors and additional orders/protocols</a:t>
            </a:r>
            <a:b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</a:br>
            <a:endParaRPr sz="36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514350" indent="-514350">
              <a:lnSpc>
                <a:spcPct val="90000"/>
              </a:lnSpc>
              <a:spcBef>
                <a:spcPts val="1500"/>
              </a:spcBef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Survey compliance </a:t>
            </a:r>
            <a:b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</a:br>
            <a:endParaRPr sz="36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514350" indent="-514350">
              <a:lnSpc>
                <a:spcPct val="90000"/>
              </a:lnSpc>
              <a:spcBef>
                <a:spcPts val="1500"/>
              </a:spcBef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Reduced number of new infections</a:t>
            </a:r>
            <a:b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</a:br>
            <a:endParaRPr sz="36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514350" indent="-514350">
              <a:lnSpc>
                <a:spcPct val="90000"/>
              </a:lnSpc>
              <a:spcBef>
                <a:spcPts val="1500"/>
              </a:spcBef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3600" b="1" u="sng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Reduced transfers to hospital</a:t>
            </a:r>
            <a:br>
              <a:rPr lang="en-US" sz="3600" b="1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</a:br>
            <a:endParaRPr sz="3600" b="1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514350" indent="-28575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ts val="2400"/>
            </a:pPr>
            <a:endParaRPr sz="3600" b="1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514350" indent="-28575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ts val="2400"/>
            </a:pPr>
            <a:endParaRPr sz="36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ts val="2400"/>
            </a:pPr>
            <a:endParaRPr sz="3600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6B51DD2-0360-FFE4-8CC0-E6FBED715B0C}"/>
              </a:ext>
            </a:extLst>
          </p:cNvPr>
          <p:cNvGrpSpPr/>
          <p:nvPr/>
        </p:nvGrpSpPr>
        <p:grpSpPr>
          <a:xfrm>
            <a:off x="0" y="9023657"/>
            <a:ext cx="18288000" cy="1263343"/>
            <a:chOff x="0" y="9023657"/>
            <a:chExt cx="18288000" cy="126334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1906808-079D-4B10-B40C-A480EDFE6CEA}"/>
                </a:ext>
              </a:extLst>
            </p:cNvPr>
            <p:cNvGrpSpPr/>
            <p:nvPr/>
          </p:nvGrpSpPr>
          <p:grpSpPr>
            <a:xfrm>
              <a:off x="0" y="9023657"/>
              <a:ext cx="18288000" cy="1263343"/>
              <a:chOff x="0" y="0"/>
              <a:chExt cx="4816593" cy="332732"/>
            </a:xfrm>
          </p:grpSpPr>
          <p:sp>
            <p:nvSpPr>
              <p:cNvPr id="7" name="Freeform 3">
                <a:extLst>
                  <a:ext uri="{FF2B5EF4-FFF2-40B4-BE49-F238E27FC236}">
                    <a16:creationId xmlns:a16="http://schemas.microsoft.com/office/drawing/2014/main" id="{5B1CAAA6-FDD3-20F4-4BF5-FF419C875E92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332732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33273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332732"/>
                    </a:lnTo>
                    <a:lnTo>
                      <a:pt x="0" y="332732"/>
                    </a:lnTo>
                    <a:close/>
                  </a:path>
                </a:pathLst>
              </a:custGeom>
              <a:solidFill>
                <a:srgbClr val="78CFE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4">
                <a:extLst>
                  <a:ext uri="{FF2B5EF4-FFF2-40B4-BE49-F238E27FC236}">
                    <a16:creationId xmlns:a16="http://schemas.microsoft.com/office/drawing/2014/main" id="{895CB794-E36C-F990-4498-6F7C8F59666B}"/>
                  </a:ext>
                </a:extLst>
              </p:cNvPr>
              <p:cNvSpPr txBox="1"/>
              <p:nvPr/>
            </p:nvSpPr>
            <p:spPr>
              <a:xfrm>
                <a:off x="0" y="9525"/>
                <a:ext cx="4816593" cy="3232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10"/>
                  </a:lnSpc>
                </a:pPr>
                <a:endParaRPr/>
              </a:p>
            </p:txBody>
          </p:sp>
        </p:grp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6BE5BBDE-B5E5-62E3-A19C-5C485AAECE17}"/>
                </a:ext>
              </a:extLst>
            </p:cNvPr>
            <p:cNvSpPr/>
            <p:nvPr/>
          </p:nvSpPr>
          <p:spPr>
            <a:xfrm>
              <a:off x="306257" y="9270337"/>
              <a:ext cx="1877426" cy="769982"/>
            </a:xfrm>
            <a:custGeom>
              <a:avLst/>
              <a:gdLst/>
              <a:ahLst/>
              <a:cxnLst/>
              <a:rect l="l" t="t" r="r" b="b"/>
              <a:pathLst>
                <a:path w="1877426" h="769982">
                  <a:moveTo>
                    <a:pt x="0" y="0"/>
                  </a:moveTo>
                  <a:lnTo>
                    <a:pt x="1877426" y="0"/>
                  </a:lnTo>
                  <a:lnTo>
                    <a:pt x="1877426" y="769983"/>
                  </a:lnTo>
                  <a:lnTo>
                    <a:pt x="0" y="769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0EB70E27-E4CE-8F55-7084-C396757A1BF3}"/>
                </a:ext>
              </a:extLst>
            </p:cNvPr>
            <p:cNvSpPr txBox="1"/>
            <p:nvPr/>
          </p:nvSpPr>
          <p:spPr>
            <a:xfrm>
              <a:off x="15990108" y="9057943"/>
              <a:ext cx="2021168" cy="951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604"/>
                </a:lnSpc>
              </a:pPr>
              <a:r>
                <a:rPr lang="en-US" sz="5431" dirty="0">
                  <a:solidFill>
                    <a:srgbClr val="4CC3E6"/>
                  </a:solidFill>
                  <a:latin typeface="Jakob"/>
                  <a:ea typeface="Jakob"/>
                  <a:cs typeface="Jakob"/>
                  <a:sym typeface="Jakob"/>
                </a:rPr>
                <a:t>WAVES</a:t>
              </a:r>
            </a:p>
          </p:txBody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B062A083-1540-3956-911E-63B2B4A78F48}"/>
                </a:ext>
              </a:extLst>
            </p:cNvPr>
            <p:cNvSpPr txBox="1"/>
            <p:nvPr/>
          </p:nvSpPr>
          <p:spPr>
            <a:xfrm>
              <a:off x="16223437" y="9838314"/>
              <a:ext cx="1696060" cy="245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37"/>
                </a:lnSpc>
              </a:pPr>
              <a:r>
                <a:rPr lang="en-US" sz="16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Fall Conference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>
          <a:extLst>
            <a:ext uri="{FF2B5EF4-FFF2-40B4-BE49-F238E27FC236}">
              <a16:creationId xmlns:a16="http://schemas.microsoft.com/office/drawing/2014/main" id="{C34C419C-F9F4-5447-4F6D-C5A3EBDEF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5">
            <a:extLst>
              <a:ext uri="{FF2B5EF4-FFF2-40B4-BE49-F238E27FC236}">
                <a16:creationId xmlns:a16="http://schemas.microsoft.com/office/drawing/2014/main" id="{E5E1844D-2D8A-1BDF-88BD-CC70C8D2DCDB}"/>
              </a:ext>
            </a:extLst>
          </p:cNvPr>
          <p:cNvSpPr/>
          <p:nvPr/>
        </p:nvSpPr>
        <p:spPr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5">
            <a:extLst>
              <a:ext uri="{FF2B5EF4-FFF2-40B4-BE49-F238E27FC236}">
                <a16:creationId xmlns:a16="http://schemas.microsoft.com/office/drawing/2014/main" id="{409AC72D-7E87-97C8-4D28-88B3F5BA84C1}"/>
              </a:ext>
            </a:extLst>
          </p:cNvPr>
          <p:cNvSpPr txBox="1"/>
          <p:nvPr/>
        </p:nvSpPr>
        <p:spPr>
          <a:xfrm>
            <a:off x="1197155" y="1272618"/>
            <a:ext cx="17090846" cy="862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/>
          <a:p>
            <a:pPr>
              <a:lnSpc>
                <a:spcPct val="90000"/>
              </a:lnSpc>
              <a:buClr>
                <a:srgbClr val="002060"/>
              </a:buClr>
              <a:buSzPts val="3200"/>
            </a:pPr>
            <a:r>
              <a:rPr lang="en-US" sz="4800" b="1" dirty="0">
                <a:solidFill>
                  <a:srgbClr val="002060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Handoff to Coordinators</a:t>
            </a:r>
            <a:endParaRPr sz="2700" dirty="0"/>
          </a:p>
        </p:txBody>
      </p:sp>
      <p:sp>
        <p:nvSpPr>
          <p:cNvPr id="339" name="Google Shape;339;p25">
            <a:extLst>
              <a:ext uri="{FF2B5EF4-FFF2-40B4-BE49-F238E27FC236}">
                <a16:creationId xmlns:a16="http://schemas.microsoft.com/office/drawing/2014/main" id="{81962132-9D33-8565-6132-F3123B4FF278}"/>
              </a:ext>
            </a:extLst>
          </p:cNvPr>
          <p:cNvSpPr txBox="1"/>
          <p:nvPr/>
        </p:nvSpPr>
        <p:spPr>
          <a:xfrm>
            <a:off x="1244970" y="2783795"/>
            <a:ext cx="14443808" cy="5993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/>
          <a:p>
            <a:pPr marL="514350" indent="-514350">
              <a:lnSpc>
                <a:spcPct val="90000"/>
              </a:lnSpc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Many residents living in the community will have a </a:t>
            </a:r>
            <a:r>
              <a:rPr lang="en-US" sz="3600" dirty="0" err="1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PathWays</a:t>
            </a:r>
            <a: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 coordinator</a:t>
            </a:r>
            <a:b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</a:br>
            <a:endParaRPr sz="36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514350" indent="-514350">
              <a:lnSpc>
                <a:spcPct val="90000"/>
              </a:lnSpc>
              <a:spcBef>
                <a:spcPts val="1500"/>
              </a:spcBef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Coordinators will likely visit during rehab stay</a:t>
            </a:r>
            <a:b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</a:br>
            <a:endParaRPr sz="36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514350" indent="-514350">
              <a:lnSpc>
                <a:spcPct val="90000"/>
              </a:lnSpc>
              <a:spcBef>
                <a:spcPts val="1500"/>
              </a:spcBef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Focus will be on services to provide and monitor after discharge</a:t>
            </a:r>
            <a:b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</a:br>
            <a:endParaRPr sz="36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514350" indent="-514350">
              <a:lnSpc>
                <a:spcPct val="90000"/>
              </a:lnSpc>
              <a:spcBef>
                <a:spcPts val="1500"/>
              </a:spcBef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Can assist with discharge planning</a:t>
            </a:r>
            <a:br>
              <a:rPr lang="en-US" sz="3600" b="1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</a:br>
            <a:endParaRPr sz="3600" b="1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514350" indent="-28575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ts val="2400"/>
            </a:pPr>
            <a:endParaRPr sz="3600" b="1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514350" indent="-28575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ts val="2400"/>
            </a:pPr>
            <a:endParaRPr sz="36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ts val="2400"/>
            </a:pPr>
            <a:endParaRPr sz="3600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4C97E53-FE28-CE5E-A38D-BB07E0AB95EC}"/>
              </a:ext>
            </a:extLst>
          </p:cNvPr>
          <p:cNvGrpSpPr/>
          <p:nvPr/>
        </p:nvGrpSpPr>
        <p:grpSpPr>
          <a:xfrm>
            <a:off x="0" y="9023657"/>
            <a:ext cx="18288000" cy="1263343"/>
            <a:chOff x="0" y="9023657"/>
            <a:chExt cx="18288000" cy="126334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0821824-C183-65C1-033F-D838C784BF03}"/>
                </a:ext>
              </a:extLst>
            </p:cNvPr>
            <p:cNvGrpSpPr/>
            <p:nvPr/>
          </p:nvGrpSpPr>
          <p:grpSpPr>
            <a:xfrm>
              <a:off x="0" y="9023657"/>
              <a:ext cx="18288000" cy="1263343"/>
              <a:chOff x="0" y="0"/>
              <a:chExt cx="4816593" cy="332732"/>
            </a:xfrm>
          </p:grpSpPr>
          <p:sp>
            <p:nvSpPr>
              <p:cNvPr id="7" name="Freeform 3">
                <a:extLst>
                  <a:ext uri="{FF2B5EF4-FFF2-40B4-BE49-F238E27FC236}">
                    <a16:creationId xmlns:a16="http://schemas.microsoft.com/office/drawing/2014/main" id="{7E31D032-E73A-F017-C4C9-DD36D4B1ADB1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332732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33273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332732"/>
                    </a:lnTo>
                    <a:lnTo>
                      <a:pt x="0" y="332732"/>
                    </a:lnTo>
                    <a:close/>
                  </a:path>
                </a:pathLst>
              </a:custGeom>
              <a:solidFill>
                <a:srgbClr val="78CFE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4">
                <a:extLst>
                  <a:ext uri="{FF2B5EF4-FFF2-40B4-BE49-F238E27FC236}">
                    <a16:creationId xmlns:a16="http://schemas.microsoft.com/office/drawing/2014/main" id="{7F33DC57-AF63-1680-703A-CE55F27E64B3}"/>
                  </a:ext>
                </a:extLst>
              </p:cNvPr>
              <p:cNvSpPr txBox="1"/>
              <p:nvPr/>
            </p:nvSpPr>
            <p:spPr>
              <a:xfrm>
                <a:off x="0" y="9525"/>
                <a:ext cx="4816593" cy="3232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10"/>
                  </a:lnSpc>
                </a:pPr>
                <a:endParaRPr/>
              </a:p>
            </p:txBody>
          </p:sp>
        </p:grp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B0EB372F-7CC6-1054-8A20-EED4C7C73CF2}"/>
                </a:ext>
              </a:extLst>
            </p:cNvPr>
            <p:cNvSpPr/>
            <p:nvPr/>
          </p:nvSpPr>
          <p:spPr>
            <a:xfrm>
              <a:off x="306257" y="9270337"/>
              <a:ext cx="1877426" cy="769982"/>
            </a:xfrm>
            <a:custGeom>
              <a:avLst/>
              <a:gdLst/>
              <a:ahLst/>
              <a:cxnLst/>
              <a:rect l="l" t="t" r="r" b="b"/>
              <a:pathLst>
                <a:path w="1877426" h="769982">
                  <a:moveTo>
                    <a:pt x="0" y="0"/>
                  </a:moveTo>
                  <a:lnTo>
                    <a:pt x="1877426" y="0"/>
                  </a:lnTo>
                  <a:lnTo>
                    <a:pt x="1877426" y="769983"/>
                  </a:lnTo>
                  <a:lnTo>
                    <a:pt x="0" y="769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25378B13-4A76-03A6-3577-1FD851FAA772}"/>
                </a:ext>
              </a:extLst>
            </p:cNvPr>
            <p:cNvSpPr txBox="1"/>
            <p:nvPr/>
          </p:nvSpPr>
          <p:spPr>
            <a:xfrm>
              <a:off x="15990108" y="9057943"/>
              <a:ext cx="2021168" cy="951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604"/>
                </a:lnSpc>
              </a:pPr>
              <a:r>
                <a:rPr lang="en-US" sz="5431" dirty="0">
                  <a:solidFill>
                    <a:srgbClr val="4CC3E6"/>
                  </a:solidFill>
                  <a:latin typeface="Jakob"/>
                  <a:ea typeface="Jakob"/>
                  <a:cs typeface="Jakob"/>
                  <a:sym typeface="Jakob"/>
                </a:rPr>
                <a:t>WAVES</a:t>
              </a:r>
            </a:p>
          </p:txBody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8EF3902F-82AC-AA5F-380F-E41CA079B444}"/>
                </a:ext>
              </a:extLst>
            </p:cNvPr>
            <p:cNvSpPr txBox="1"/>
            <p:nvPr/>
          </p:nvSpPr>
          <p:spPr>
            <a:xfrm>
              <a:off x="16223437" y="9838314"/>
              <a:ext cx="1696060" cy="245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37"/>
                </a:lnSpc>
              </a:pPr>
              <a:r>
                <a:rPr lang="en-US" sz="16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Fall Conference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9879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>
          <a:extLst>
            <a:ext uri="{FF2B5EF4-FFF2-40B4-BE49-F238E27FC236}">
              <a16:creationId xmlns:a16="http://schemas.microsoft.com/office/drawing/2014/main" id="{9EA363D3-AC5F-4E11-3999-221FF14AC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5">
            <a:extLst>
              <a:ext uri="{FF2B5EF4-FFF2-40B4-BE49-F238E27FC236}">
                <a16:creationId xmlns:a16="http://schemas.microsoft.com/office/drawing/2014/main" id="{70BF94B2-83C7-D550-0A60-D1B4B63DEFD7}"/>
              </a:ext>
            </a:extLst>
          </p:cNvPr>
          <p:cNvSpPr/>
          <p:nvPr/>
        </p:nvSpPr>
        <p:spPr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5">
            <a:extLst>
              <a:ext uri="{FF2B5EF4-FFF2-40B4-BE49-F238E27FC236}">
                <a16:creationId xmlns:a16="http://schemas.microsoft.com/office/drawing/2014/main" id="{023945D1-CC0A-F7FA-9A9F-2F986EF3D9AD}"/>
              </a:ext>
            </a:extLst>
          </p:cNvPr>
          <p:cNvSpPr txBox="1"/>
          <p:nvPr/>
        </p:nvSpPr>
        <p:spPr>
          <a:xfrm>
            <a:off x="1197155" y="1272618"/>
            <a:ext cx="17090846" cy="862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/>
          <a:p>
            <a:pPr>
              <a:lnSpc>
                <a:spcPct val="90000"/>
              </a:lnSpc>
              <a:buClr>
                <a:srgbClr val="002060"/>
              </a:buClr>
              <a:buSzPts val="3200"/>
            </a:pPr>
            <a:r>
              <a:rPr lang="en-US" sz="4800" b="1" dirty="0">
                <a:solidFill>
                  <a:srgbClr val="002060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Handoff to Coordinators - Summary</a:t>
            </a:r>
            <a:endParaRPr sz="2700" dirty="0"/>
          </a:p>
        </p:txBody>
      </p:sp>
      <p:sp>
        <p:nvSpPr>
          <p:cNvPr id="339" name="Google Shape;339;p25">
            <a:extLst>
              <a:ext uri="{FF2B5EF4-FFF2-40B4-BE49-F238E27FC236}">
                <a16:creationId xmlns:a16="http://schemas.microsoft.com/office/drawing/2014/main" id="{97AE41EB-0DCB-7603-7FC4-C59778B73383}"/>
              </a:ext>
            </a:extLst>
          </p:cNvPr>
          <p:cNvSpPr txBox="1"/>
          <p:nvPr/>
        </p:nvSpPr>
        <p:spPr>
          <a:xfrm>
            <a:off x="1244970" y="2783795"/>
            <a:ext cx="14443808" cy="5993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/>
          <a:p>
            <a:pPr marL="514350" indent="-514350">
              <a:lnSpc>
                <a:spcPct val="90000"/>
              </a:lnSpc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What happened at the hospital?</a:t>
            </a:r>
            <a:b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</a:br>
            <a:endParaRPr lang="en-US" sz="36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514350" indent="-514350">
              <a:lnSpc>
                <a:spcPct val="90000"/>
              </a:lnSpc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What happened during their rehab stay?</a:t>
            </a:r>
            <a:b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</a:br>
            <a:endParaRPr lang="en-US" sz="36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514350" indent="-514350">
              <a:lnSpc>
                <a:spcPct val="90000"/>
              </a:lnSpc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What should they be paying attention to?</a:t>
            </a:r>
            <a:b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</a:br>
            <a:endParaRPr lang="en-US" sz="36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514350" indent="-514350">
              <a:lnSpc>
                <a:spcPct val="90000"/>
              </a:lnSpc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What could be a red flag?</a:t>
            </a:r>
            <a:br>
              <a:rPr lang="en-US" sz="3600" b="1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</a:br>
            <a:endParaRPr sz="3600" b="1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514350" indent="-28575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ts val="2400"/>
            </a:pPr>
            <a:endParaRPr sz="3600" b="1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514350" indent="-28575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ts val="2400"/>
            </a:pPr>
            <a:endParaRPr sz="36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ts val="2400"/>
            </a:pPr>
            <a:endParaRPr sz="3600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89D38A-B122-1770-B2B4-C21D77E47F70}"/>
              </a:ext>
            </a:extLst>
          </p:cNvPr>
          <p:cNvGrpSpPr/>
          <p:nvPr/>
        </p:nvGrpSpPr>
        <p:grpSpPr>
          <a:xfrm>
            <a:off x="0" y="9023657"/>
            <a:ext cx="18288000" cy="1263343"/>
            <a:chOff x="0" y="9023657"/>
            <a:chExt cx="18288000" cy="126334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4B8BB96-605A-6FD4-A6A9-C4D6E01D6953}"/>
                </a:ext>
              </a:extLst>
            </p:cNvPr>
            <p:cNvGrpSpPr/>
            <p:nvPr/>
          </p:nvGrpSpPr>
          <p:grpSpPr>
            <a:xfrm>
              <a:off x="0" y="9023657"/>
              <a:ext cx="18288000" cy="1263343"/>
              <a:chOff x="0" y="0"/>
              <a:chExt cx="4816593" cy="332732"/>
            </a:xfrm>
          </p:grpSpPr>
          <p:sp>
            <p:nvSpPr>
              <p:cNvPr id="7" name="Freeform 3">
                <a:extLst>
                  <a:ext uri="{FF2B5EF4-FFF2-40B4-BE49-F238E27FC236}">
                    <a16:creationId xmlns:a16="http://schemas.microsoft.com/office/drawing/2014/main" id="{F5AB9644-7D78-35C7-270C-B6FC18A67BE8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332732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33273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332732"/>
                    </a:lnTo>
                    <a:lnTo>
                      <a:pt x="0" y="332732"/>
                    </a:lnTo>
                    <a:close/>
                  </a:path>
                </a:pathLst>
              </a:custGeom>
              <a:solidFill>
                <a:srgbClr val="78CFE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4">
                <a:extLst>
                  <a:ext uri="{FF2B5EF4-FFF2-40B4-BE49-F238E27FC236}">
                    <a16:creationId xmlns:a16="http://schemas.microsoft.com/office/drawing/2014/main" id="{C2F7C052-8B8D-F577-00A6-F16A1F9094A3}"/>
                  </a:ext>
                </a:extLst>
              </p:cNvPr>
              <p:cNvSpPr txBox="1"/>
              <p:nvPr/>
            </p:nvSpPr>
            <p:spPr>
              <a:xfrm>
                <a:off x="0" y="9525"/>
                <a:ext cx="4816593" cy="3232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10"/>
                  </a:lnSpc>
                </a:pPr>
                <a:endParaRPr/>
              </a:p>
            </p:txBody>
          </p:sp>
        </p:grp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1D5BF1C3-10A0-B8AB-788C-8E022CF02E14}"/>
                </a:ext>
              </a:extLst>
            </p:cNvPr>
            <p:cNvSpPr/>
            <p:nvPr/>
          </p:nvSpPr>
          <p:spPr>
            <a:xfrm>
              <a:off x="306257" y="9270337"/>
              <a:ext cx="1877426" cy="769982"/>
            </a:xfrm>
            <a:custGeom>
              <a:avLst/>
              <a:gdLst/>
              <a:ahLst/>
              <a:cxnLst/>
              <a:rect l="l" t="t" r="r" b="b"/>
              <a:pathLst>
                <a:path w="1877426" h="769982">
                  <a:moveTo>
                    <a:pt x="0" y="0"/>
                  </a:moveTo>
                  <a:lnTo>
                    <a:pt x="1877426" y="0"/>
                  </a:lnTo>
                  <a:lnTo>
                    <a:pt x="1877426" y="769983"/>
                  </a:lnTo>
                  <a:lnTo>
                    <a:pt x="0" y="769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B1E07386-3615-97EC-F011-C2957D4A93C7}"/>
                </a:ext>
              </a:extLst>
            </p:cNvPr>
            <p:cNvSpPr txBox="1"/>
            <p:nvPr/>
          </p:nvSpPr>
          <p:spPr>
            <a:xfrm>
              <a:off x="15990108" y="9057943"/>
              <a:ext cx="2021168" cy="951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604"/>
                </a:lnSpc>
              </a:pPr>
              <a:r>
                <a:rPr lang="en-US" sz="5431" dirty="0">
                  <a:solidFill>
                    <a:srgbClr val="4CC3E6"/>
                  </a:solidFill>
                  <a:latin typeface="Jakob"/>
                  <a:ea typeface="Jakob"/>
                  <a:cs typeface="Jakob"/>
                  <a:sym typeface="Jakob"/>
                </a:rPr>
                <a:t>WAVES</a:t>
              </a:r>
            </a:p>
          </p:txBody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B59826AA-0193-5056-B452-5288AE30F6E6}"/>
                </a:ext>
              </a:extLst>
            </p:cNvPr>
            <p:cNvSpPr txBox="1"/>
            <p:nvPr/>
          </p:nvSpPr>
          <p:spPr>
            <a:xfrm>
              <a:off x="16223437" y="9838314"/>
              <a:ext cx="1696060" cy="245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37"/>
                </a:lnSpc>
              </a:pPr>
              <a:r>
                <a:rPr lang="en-US" sz="16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Fall Conference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9334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08517" cy="10608517"/>
          </a:xfrm>
          <a:custGeom>
            <a:avLst/>
            <a:gdLst/>
            <a:ahLst/>
            <a:cxnLst/>
            <a:rect l="l" t="t" r="r" b="b"/>
            <a:pathLst>
              <a:path w="10608517" h="10608517">
                <a:moveTo>
                  <a:pt x="0" y="0"/>
                </a:moveTo>
                <a:lnTo>
                  <a:pt x="10608517" y="0"/>
                </a:lnTo>
                <a:lnTo>
                  <a:pt x="10608517" y="10608517"/>
                </a:lnTo>
                <a:lnTo>
                  <a:pt x="0" y="106085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6060882" y="9004705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223437" y="9838314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sp>
        <p:nvSpPr>
          <p:cNvPr id="5" name="Google Shape;102;p3">
            <a:extLst>
              <a:ext uri="{FF2B5EF4-FFF2-40B4-BE49-F238E27FC236}">
                <a16:creationId xmlns:a16="http://schemas.microsoft.com/office/drawing/2014/main" id="{608DD8B3-42B8-D838-58AF-1DB70F464B9D}"/>
              </a:ext>
            </a:extLst>
          </p:cNvPr>
          <p:cNvSpPr txBox="1">
            <a:spLocks/>
          </p:cNvSpPr>
          <p:nvPr/>
        </p:nvSpPr>
        <p:spPr>
          <a:xfrm>
            <a:off x="10537477" y="2728970"/>
            <a:ext cx="5594445" cy="6692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50000"/>
              </a:lnSpc>
              <a:spcBef>
                <a:spcPts val="0"/>
              </a:spcBef>
              <a:buClr>
                <a:srgbClr val="595959"/>
              </a:buClr>
              <a:buSzPts val="2800"/>
            </a:pPr>
            <a:r>
              <a:rPr lang="en-US" dirty="0">
                <a:solidFill>
                  <a:srgbClr val="595959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Probari Background</a:t>
            </a:r>
            <a:endParaRPr lang="en-US" dirty="0"/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Clr>
                <a:srgbClr val="595959"/>
              </a:buClr>
              <a:buSzPts val="2800"/>
            </a:pPr>
            <a:r>
              <a:rPr lang="en-US" dirty="0">
                <a:solidFill>
                  <a:srgbClr val="595959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Admissions from hospitals</a:t>
            </a:r>
            <a:endParaRPr lang="en-US" dirty="0"/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Clr>
                <a:srgbClr val="595959"/>
              </a:buClr>
              <a:buSzPts val="2800"/>
            </a:pPr>
            <a:r>
              <a:rPr lang="en-US" dirty="0">
                <a:solidFill>
                  <a:srgbClr val="595959"/>
                </a:solidFill>
                <a:latin typeface="Source Sans Pro" panose="020B0503030403020204" pitchFamily="34" charset="0"/>
                <a:cs typeface="Arial"/>
                <a:sym typeface="Arial"/>
              </a:rPr>
              <a:t>Discharges</a:t>
            </a:r>
            <a:endParaRPr lang="en-US" dirty="0"/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Clr>
                <a:srgbClr val="595959"/>
              </a:buClr>
              <a:buSzPts val="2800"/>
            </a:pPr>
            <a:r>
              <a:rPr lang="en-US" dirty="0">
                <a:solidFill>
                  <a:srgbClr val="595959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Action steps</a:t>
            </a:r>
            <a:endParaRPr lang="en-US" dirty="0"/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Clr>
                <a:srgbClr val="595959"/>
              </a:buClr>
              <a:buSzPts val="2800"/>
            </a:pPr>
            <a:r>
              <a:rPr lang="en-US" dirty="0">
                <a:solidFill>
                  <a:srgbClr val="595959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Questions</a:t>
            </a:r>
            <a:endParaRPr lang="en-US" dirty="0"/>
          </a:p>
          <a:p>
            <a:pPr marL="228600" indent="-50800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 pitchFamily="34" charset="0"/>
              <a:buNone/>
            </a:pPr>
            <a:endParaRPr lang="en-US" dirty="0">
              <a:solidFill>
                <a:srgbClr val="3F3F3F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" name="Google Shape;101;p3">
            <a:extLst>
              <a:ext uri="{FF2B5EF4-FFF2-40B4-BE49-F238E27FC236}">
                <a16:creationId xmlns:a16="http://schemas.microsoft.com/office/drawing/2014/main" id="{BE00D128-7EE5-AB96-AE1D-8560DA31E9CA}"/>
              </a:ext>
            </a:extLst>
          </p:cNvPr>
          <p:cNvSpPr txBox="1">
            <a:spLocks/>
          </p:cNvSpPr>
          <p:nvPr/>
        </p:nvSpPr>
        <p:spPr>
          <a:xfrm>
            <a:off x="9448800" y="1421035"/>
            <a:ext cx="59521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  <a:buClr>
                <a:srgbClr val="17285A"/>
              </a:buClr>
              <a:buSzPts val="4400"/>
              <a:buFont typeface="Arial"/>
              <a:buNone/>
            </a:pPr>
            <a:r>
              <a:rPr lang="en-US" b="1" dirty="0">
                <a:solidFill>
                  <a:srgbClr val="17285A"/>
                </a:solidFill>
                <a:latin typeface="Source Sans Pro" panose="020B0503030403020204" pitchFamily="34" charset="0"/>
                <a:cs typeface="Arial"/>
                <a:sym typeface="Arial"/>
              </a:rPr>
              <a:t>Overview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6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0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6"/>
          <p:cNvSpPr txBox="1">
            <a:spLocks noGrp="1"/>
          </p:cNvSpPr>
          <p:nvPr>
            <p:ph type="title"/>
          </p:nvPr>
        </p:nvSpPr>
        <p:spPr>
          <a:xfrm>
            <a:off x="2307899" y="3444713"/>
            <a:ext cx="13672203" cy="198834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3600"/>
            </a:pPr>
            <a:r>
              <a:rPr lang="en-US" sz="5400" b="1" dirty="0">
                <a:solidFill>
                  <a:schemeClr val="lt1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Questions?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7"/>
          <p:cNvSpPr/>
          <p:nvPr/>
        </p:nvSpPr>
        <p:spPr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7"/>
          <p:cNvSpPr txBox="1">
            <a:spLocks noGrp="1"/>
          </p:cNvSpPr>
          <p:nvPr>
            <p:ph type="title"/>
          </p:nvPr>
        </p:nvSpPr>
        <p:spPr>
          <a:xfrm>
            <a:off x="2" y="1800227"/>
            <a:ext cx="18288000" cy="13842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b" anchorCtr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ts val="4800"/>
            </a:pPr>
            <a:r>
              <a:rPr lang="en-US" sz="7200" b="1" dirty="0">
                <a:solidFill>
                  <a:srgbClr val="002060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THANK YOU!</a:t>
            </a:r>
            <a:endParaRPr dirty="0"/>
          </a:p>
        </p:txBody>
      </p:sp>
      <p:sp>
        <p:nvSpPr>
          <p:cNvPr id="353" name="Google Shape;353;p27"/>
          <p:cNvSpPr txBox="1"/>
          <p:nvPr/>
        </p:nvSpPr>
        <p:spPr>
          <a:xfrm>
            <a:off x="1801590" y="4587045"/>
            <a:ext cx="13961223" cy="2918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 fontScale="85000" lnSpcReduction="20000"/>
          </a:bodyPr>
          <a:lstStyle/>
          <a:p>
            <a:pPr>
              <a:lnSpc>
                <a:spcPct val="90000"/>
              </a:lnSpc>
              <a:buClr>
                <a:srgbClr val="3F3F3F"/>
              </a:buClr>
              <a:buSzPct val="100000"/>
            </a:pPr>
            <a:r>
              <a:rPr lang="en-US" sz="4200" b="1" dirty="0">
                <a:solidFill>
                  <a:srgbClr val="3F3F3F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Contact me with questions:</a:t>
            </a:r>
            <a:endParaRPr sz="2700" dirty="0"/>
          </a:p>
          <a:p>
            <a:pPr>
              <a:lnSpc>
                <a:spcPct val="90000"/>
              </a:lnSpc>
              <a:spcBef>
                <a:spcPts val="1500"/>
              </a:spcBef>
              <a:buClr>
                <a:srgbClr val="3F3F3F"/>
              </a:buClr>
              <a:buSzPct val="100000"/>
            </a:pPr>
            <a:r>
              <a:rPr lang="en-US" sz="4200" dirty="0">
                <a:solidFill>
                  <a:srgbClr val="3F3F3F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Full Name:  Russell Evans</a:t>
            </a:r>
            <a:endParaRPr sz="2700" dirty="0"/>
          </a:p>
          <a:p>
            <a:pPr>
              <a:lnSpc>
                <a:spcPct val="90000"/>
              </a:lnSpc>
              <a:spcBef>
                <a:spcPts val="1500"/>
              </a:spcBef>
              <a:buClr>
                <a:srgbClr val="3F3F3F"/>
              </a:buClr>
              <a:buSzPct val="100000"/>
            </a:pPr>
            <a:r>
              <a:rPr lang="en-US" sz="4200" dirty="0">
                <a:solidFill>
                  <a:srgbClr val="3F3F3F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Email address:  russ@probarisystems.com</a:t>
            </a:r>
            <a:endParaRPr sz="2700" dirty="0"/>
          </a:p>
          <a:p>
            <a:pPr>
              <a:lnSpc>
                <a:spcPct val="90000"/>
              </a:lnSpc>
              <a:spcBef>
                <a:spcPts val="1500"/>
              </a:spcBef>
              <a:buClr>
                <a:srgbClr val="3F3F3F"/>
              </a:buClr>
              <a:buSzPct val="100000"/>
            </a:pPr>
            <a:r>
              <a:rPr lang="en-US" sz="4200" dirty="0">
                <a:solidFill>
                  <a:srgbClr val="3F3F3F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Phone number: 260-515-8117</a:t>
            </a:r>
          </a:p>
          <a:p>
            <a:pPr>
              <a:lnSpc>
                <a:spcPct val="90000"/>
              </a:lnSpc>
              <a:spcBef>
                <a:spcPts val="1500"/>
              </a:spcBef>
              <a:buClr>
                <a:srgbClr val="3F3F3F"/>
              </a:buClr>
              <a:buSzPct val="100000"/>
            </a:pPr>
            <a:r>
              <a:rPr lang="en-US" sz="4200" dirty="0">
                <a:solidFill>
                  <a:srgbClr val="3F3F3F"/>
                </a:solidFill>
                <a:latin typeface="Source Sans Pro" panose="020B0503030403020204" pitchFamily="34" charset="0"/>
                <a:cs typeface="Arial"/>
                <a:sym typeface="Arial"/>
              </a:rPr>
              <a:t>www.probarisystems.com</a:t>
            </a:r>
            <a:endParaRPr sz="2700" dirty="0"/>
          </a:p>
          <a:p>
            <a:pPr marL="342900" indent="-96203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ct val="100000"/>
            </a:pPr>
            <a:endParaRPr sz="4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EB0CD7B1-9349-5EC4-CBD2-B5C65403BA8F}"/>
              </a:ext>
            </a:extLst>
          </p:cNvPr>
          <p:cNvSpPr/>
          <p:nvPr/>
        </p:nvSpPr>
        <p:spPr>
          <a:xfrm>
            <a:off x="0" y="0"/>
            <a:ext cx="4458241" cy="4458241"/>
          </a:xfrm>
          <a:custGeom>
            <a:avLst/>
            <a:gdLst/>
            <a:ahLst/>
            <a:cxnLst/>
            <a:rect l="l" t="t" r="r" b="b"/>
            <a:pathLst>
              <a:path w="4458241" h="4458241">
                <a:moveTo>
                  <a:pt x="0" y="0"/>
                </a:moveTo>
                <a:lnTo>
                  <a:pt x="4458241" y="0"/>
                </a:lnTo>
                <a:lnTo>
                  <a:pt x="4458241" y="4458241"/>
                </a:lnTo>
                <a:lnTo>
                  <a:pt x="0" y="44582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631F6085-5A68-CC54-A43D-A32CF1DEF4F3}"/>
              </a:ext>
            </a:extLst>
          </p:cNvPr>
          <p:cNvSpPr txBox="1"/>
          <p:nvPr/>
        </p:nvSpPr>
        <p:spPr>
          <a:xfrm>
            <a:off x="16060882" y="9004705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 dirty="0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000754FD-44AE-5DA1-D760-EE5B5FFE72EC}"/>
              </a:ext>
            </a:extLst>
          </p:cNvPr>
          <p:cNvSpPr txBox="1"/>
          <p:nvPr/>
        </p:nvSpPr>
        <p:spPr>
          <a:xfrm>
            <a:off x="16223437" y="9838314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 dirty="0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8AE84-9B26-7F11-89BD-1C28FABDA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07FF069-54BE-CFB7-0B60-1E98F1BF432F}"/>
              </a:ext>
            </a:extLst>
          </p:cNvPr>
          <p:cNvGrpSpPr/>
          <p:nvPr/>
        </p:nvGrpSpPr>
        <p:grpSpPr>
          <a:xfrm>
            <a:off x="0" y="9023657"/>
            <a:ext cx="18288000" cy="1263343"/>
            <a:chOff x="0" y="0"/>
            <a:chExt cx="4816593" cy="33273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CCB6F8F-8445-3B22-51D1-8F380E8469A7}"/>
                </a:ext>
              </a:extLst>
            </p:cNvPr>
            <p:cNvSpPr/>
            <p:nvPr/>
          </p:nvSpPr>
          <p:spPr>
            <a:xfrm>
              <a:off x="0" y="0"/>
              <a:ext cx="4816592" cy="332732"/>
            </a:xfrm>
            <a:custGeom>
              <a:avLst/>
              <a:gdLst/>
              <a:ahLst/>
              <a:cxnLst/>
              <a:rect l="l" t="t" r="r" b="b"/>
              <a:pathLst>
                <a:path w="4816592" h="332732">
                  <a:moveTo>
                    <a:pt x="0" y="0"/>
                  </a:moveTo>
                  <a:lnTo>
                    <a:pt x="4816592" y="0"/>
                  </a:lnTo>
                  <a:lnTo>
                    <a:pt x="4816592" y="332732"/>
                  </a:lnTo>
                  <a:lnTo>
                    <a:pt x="0" y="332732"/>
                  </a:lnTo>
                  <a:close/>
                </a:path>
              </a:pathLst>
            </a:custGeom>
            <a:solidFill>
              <a:srgbClr val="78CFE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0C58ACB-033F-11F3-5640-170D1149960E}"/>
                </a:ext>
              </a:extLst>
            </p:cNvPr>
            <p:cNvSpPr txBox="1"/>
            <p:nvPr/>
          </p:nvSpPr>
          <p:spPr>
            <a:xfrm>
              <a:off x="0" y="9525"/>
              <a:ext cx="4816593" cy="3232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10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E0B448F9-0B43-8634-4EA7-3B01530CE4B7}"/>
              </a:ext>
            </a:extLst>
          </p:cNvPr>
          <p:cNvSpPr/>
          <p:nvPr/>
        </p:nvSpPr>
        <p:spPr>
          <a:xfrm>
            <a:off x="306257" y="9270337"/>
            <a:ext cx="1877426" cy="769982"/>
          </a:xfrm>
          <a:custGeom>
            <a:avLst/>
            <a:gdLst/>
            <a:ahLst/>
            <a:cxnLst/>
            <a:rect l="l" t="t" r="r" b="b"/>
            <a:pathLst>
              <a:path w="1877426" h="769982">
                <a:moveTo>
                  <a:pt x="0" y="0"/>
                </a:moveTo>
                <a:lnTo>
                  <a:pt x="1877426" y="0"/>
                </a:lnTo>
                <a:lnTo>
                  <a:pt x="1877426" y="769983"/>
                </a:lnTo>
                <a:lnTo>
                  <a:pt x="0" y="769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43BD8C3-4746-67A0-5B73-5BC88335865C}"/>
              </a:ext>
            </a:extLst>
          </p:cNvPr>
          <p:cNvSpPr txBox="1"/>
          <p:nvPr/>
        </p:nvSpPr>
        <p:spPr>
          <a:xfrm>
            <a:off x="15990108" y="9057943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 dirty="0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3751763-8C1A-5F8D-95AC-CFF2995BD931}"/>
              </a:ext>
            </a:extLst>
          </p:cNvPr>
          <p:cNvSpPr txBox="1"/>
          <p:nvPr/>
        </p:nvSpPr>
        <p:spPr>
          <a:xfrm>
            <a:off x="16223437" y="9838314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</p:spTree>
    <p:extLst>
      <p:ext uri="{BB962C8B-B14F-4D97-AF65-F5344CB8AC3E}">
        <p14:creationId xmlns:p14="http://schemas.microsoft.com/office/powerpoint/2010/main" val="4180245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A89DA-496F-1590-0BCC-8EB462CDF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C99F178-6205-D20A-0464-AA42F311FE8C}"/>
              </a:ext>
            </a:extLst>
          </p:cNvPr>
          <p:cNvGrpSpPr/>
          <p:nvPr/>
        </p:nvGrpSpPr>
        <p:grpSpPr>
          <a:xfrm>
            <a:off x="0" y="9023657"/>
            <a:ext cx="18288000" cy="1263343"/>
            <a:chOff x="0" y="0"/>
            <a:chExt cx="4816593" cy="33273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F4B224D-DBC1-F084-C8A0-28FF0E4BF14F}"/>
                </a:ext>
              </a:extLst>
            </p:cNvPr>
            <p:cNvSpPr/>
            <p:nvPr/>
          </p:nvSpPr>
          <p:spPr>
            <a:xfrm>
              <a:off x="0" y="0"/>
              <a:ext cx="4816592" cy="332732"/>
            </a:xfrm>
            <a:custGeom>
              <a:avLst/>
              <a:gdLst/>
              <a:ahLst/>
              <a:cxnLst/>
              <a:rect l="l" t="t" r="r" b="b"/>
              <a:pathLst>
                <a:path w="4816592" h="332732">
                  <a:moveTo>
                    <a:pt x="0" y="0"/>
                  </a:moveTo>
                  <a:lnTo>
                    <a:pt x="4816592" y="0"/>
                  </a:lnTo>
                  <a:lnTo>
                    <a:pt x="4816592" y="332732"/>
                  </a:lnTo>
                  <a:lnTo>
                    <a:pt x="0" y="332732"/>
                  </a:lnTo>
                  <a:close/>
                </a:path>
              </a:pathLst>
            </a:custGeom>
            <a:solidFill>
              <a:srgbClr val="78CFE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9395669-0AA8-4360-06A1-62496BE6E2AA}"/>
                </a:ext>
              </a:extLst>
            </p:cNvPr>
            <p:cNvSpPr txBox="1"/>
            <p:nvPr/>
          </p:nvSpPr>
          <p:spPr>
            <a:xfrm>
              <a:off x="0" y="9525"/>
              <a:ext cx="4816593" cy="3232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10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99AE787E-7445-0AAB-9B71-612544710A2E}"/>
              </a:ext>
            </a:extLst>
          </p:cNvPr>
          <p:cNvSpPr/>
          <p:nvPr/>
        </p:nvSpPr>
        <p:spPr>
          <a:xfrm>
            <a:off x="306257" y="9270337"/>
            <a:ext cx="1877426" cy="769982"/>
          </a:xfrm>
          <a:custGeom>
            <a:avLst/>
            <a:gdLst/>
            <a:ahLst/>
            <a:cxnLst/>
            <a:rect l="l" t="t" r="r" b="b"/>
            <a:pathLst>
              <a:path w="1877426" h="769982">
                <a:moveTo>
                  <a:pt x="0" y="0"/>
                </a:moveTo>
                <a:lnTo>
                  <a:pt x="1877426" y="0"/>
                </a:lnTo>
                <a:lnTo>
                  <a:pt x="1877426" y="769983"/>
                </a:lnTo>
                <a:lnTo>
                  <a:pt x="0" y="769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45804D1-05EF-C979-5AAB-5A2DBE9ABD33}"/>
              </a:ext>
            </a:extLst>
          </p:cNvPr>
          <p:cNvSpPr txBox="1"/>
          <p:nvPr/>
        </p:nvSpPr>
        <p:spPr>
          <a:xfrm>
            <a:off x="15990108" y="9057943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 dirty="0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37DCB28D-979C-6B4B-0A48-30DEA972BC83}"/>
              </a:ext>
            </a:extLst>
          </p:cNvPr>
          <p:cNvSpPr txBox="1"/>
          <p:nvPr/>
        </p:nvSpPr>
        <p:spPr>
          <a:xfrm>
            <a:off x="16223437" y="9838314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</p:spTree>
    <p:extLst>
      <p:ext uri="{BB962C8B-B14F-4D97-AF65-F5344CB8AC3E}">
        <p14:creationId xmlns:p14="http://schemas.microsoft.com/office/powerpoint/2010/main" val="3946723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23657"/>
            <a:ext cx="18288000" cy="1263343"/>
            <a:chOff x="0" y="0"/>
            <a:chExt cx="4816593" cy="3327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32732"/>
            </a:xfrm>
            <a:custGeom>
              <a:avLst/>
              <a:gdLst/>
              <a:ahLst/>
              <a:cxnLst/>
              <a:rect l="l" t="t" r="r" b="b"/>
              <a:pathLst>
                <a:path w="4816592" h="332732">
                  <a:moveTo>
                    <a:pt x="0" y="0"/>
                  </a:moveTo>
                  <a:lnTo>
                    <a:pt x="4816592" y="0"/>
                  </a:lnTo>
                  <a:lnTo>
                    <a:pt x="4816592" y="332732"/>
                  </a:lnTo>
                  <a:lnTo>
                    <a:pt x="0" y="332732"/>
                  </a:lnTo>
                  <a:close/>
                </a:path>
              </a:pathLst>
            </a:custGeom>
            <a:solidFill>
              <a:srgbClr val="2761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4816593" cy="3232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1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06257" y="9149426"/>
            <a:ext cx="1877426" cy="769982"/>
          </a:xfrm>
          <a:custGeom>
            <a:avLst/>
            <a:gdLst/>
            <a:ahLst/>
            <a:cxnLst/>
            <a:rect l="l" t="t" r="r" b="b"/>
            <a:pathLst>
              <a:path w="1877426" h="769982">
                <a:moveTo>
                  <a:pt x="0" y="0"/>
                </a:moveTo>
                <a:lnTo>
                  <a:pt x="1877426" y="0"/>
                </a:lnTo>
                <a:lnTo>
                  <a:pt x="1877426" y="769982"/>
                </a:lnTo>
                <a:lnTo>
                  <a:pt x="0" y="7699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5990108" y="9057943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 dirty="0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223437" y="9838314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C742B4C-52B1-EB8C-18F2-D4A3F9DF52FF}"/>
              </a:ext>
            </a:extLst>
          </p:cNvPr>
          <p:cNvGrpSpPr/>
          <p:nvPr/>
        </p:nvGrpSpPr>
        <p:grpSpPr>
          <a:xfrm>
            <a:off x="0" y="0"/>
            <a:ext cx="18082050" cy="10083419"/>
            <a:chOff x="0" y="0"/>
            <a:chExt cx="18082050" cy="10083419"/>
          </a:xfrm>
        </p:grpSpPr>
        <p:sp>
          <p:nvSpPr>
            <p:cNvPr id="2" name="Freeform 2"/>
            <p:cNvSpPr/>
            <p:nvPr/>
          </p:nvSpPr>
          <p:spPr>
            <a:xfrm>
              <a:off x="0" y="0"/>
              <a:ext cx="4458241" cy="4458241"/>
            </a:xfrm>
            <a:custGeom>
              <a:avLst/>
              <a:gdLst/>
              <a:ahLst/>
              <a:cxnLst/>
              <a:rect l="l" t="t" r="r" b="b"/>
              <a:pathLst>
                <a:path w="4458241" h="4458241">
                  <a:moveTo>
                    <a:pt x="0" y="0"/>
                  </a:moveTo>
                  <a:lnTo>
                    <a:pt x="4458241" y="0"/>
                  </a:lnTo>
                  <a:lnTo>
                    <a:pt x="4458241" y="4458241"/>
                  </a:lnTo>
                  <a:lnTo>
                    <a:pt x="0" y="44582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TextBox 3"/>
            <p:cNvSpPr txBox="1"/>
            <p:nvPr/>
          </p:nvSpPr>
          <p:spPr>
            <a:xfrm>
              <a:off x="16060882" y="9004705"/>
              <a:ext cx="2021168" cy="951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604"/>
                </a:lnSpc>
              </a:pPr>
              <a:r>
                <a:rPr lang="en-US" sz="5431" dirty="0">
                  <a:solidFill>
                    <a:srgbClr val="4CC3E6"/>
                  </a:solidFill>
                  <a:latin typeface="Jakob"/>
                  <a:ea typeface="Jakob"/>
                  <a:cs typeface="Jakob"/>
                  <a:sym typeface="Jakob"/>
                </a:rPr>
                <a:t>WAVES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6223437" y="9838314"/>
              <a:ext cx="1696060" cy="245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37"/>
                </a:lnSpc>
              </a:pPr>
              <a:r>
                <a:rPr lang="en-US" sz="1699" dirty="0">
                  <a:solidFill>
                    <a:srgbClr val="27618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Fall Conference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title"/>
          </p:nvPr>
        </p:nvSpPr>
        <p:spPr>
          <a:xfrm>
            <a:off x="453250" y="450950"/>
            <a:ext cx="17041200" cy="1145400"/>
          </a:xfrm>
          <a:prstGeom prst="rect">
            <a:avLst/>
          </a:prstGeom>
        </p:spPr>
        <p:txBody>
          <a:bodyPr spcFirstLastPara="1" vert="horz" wrap="square" lIns="137150" tIns="68550" rIns="137150" bIns="68550" rtlCol="0" anchor="ctr" anchorCtr="0">
            <a:noAutofit/>
          </a:bodyPr>
          <a:lstStyle/>
          <a:p>
            <a:pPr algn="l"/>
            <a:r>
              <a:rPr lang="en" b="1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Probari Background</a:t>
            </a:r>
            <a:endParaRPr b="1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83" name="Google Shape;83;p14"/>
          <p:cNvGrpSpPr/>
          <p:nvPr/>
        </p:nvGrpSpPr>
        <p:grpSpPr>
          <a:xfrm>
            <a:off x="114644" y="2319901"/>
            <a:ext cx="8189056" cy="3499758"/>
            <a:chOff x="3977400" y="902827"/>
            <a:chExt cx="4094528" cy="1749879"/>
          </a:xfrm>
        </p:grpSpPr>
        <p:grpSp>
          <p:nvGrpSpPr>
            <p:cNvPr id="84" name="Google Shape;84;p14"/>
            <p:cNvGrpSpPr/>
            <p:nvPr/>
          </p:nvGrpSpPr>
          <p:grpSpPr>
            <a:xfrm>
              <a:off x="4732925" y="1140987"/>
              <a:ext cx="529800" cy="1511719"/>
              <a:chOff x="4318975" y="1083450"/>
              <a:chExt cx="529800" cy="895144"/>
            </a:xfrm>
          </p:grpSpPr>
          <p:sp>
            <p:nvSpPr>
              <p:cNvPr id="85" name="Google Shape;85;p14"/>
              <p:cNvSpPr/>
              <p:nvPr/>
            </p:nvSpPr>
            <p:spPr>
              <a:xfrm>
                <a:off x="4517129" y="1086094"/>
                <a:ext cx="133500" cy="892500"/>
              </a:xfrm>
              <a:prstGeom prst="rect">
                <a:avLst/>
              </a:prstGeom>
              <a:solidFill>
                <a:srgbClr val="3BB3E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cxnSp>
            <p:nvCxnSpPr>
              <p:cNvPr id="86" name="Google Shape;86;p14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E9E9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87" name="Google Shape;87;p14"/>
            <p:cNvSpPr txBox="1"/>
            <p:nvPr/>
          </p:nvSpPr>
          <p:spPr>
            <a:xfrm>
              <a:off x="5631429" y="902827"/>
              <a:ext cx="2440500" cy="2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t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" sz="3600" b="1">
                  <a:solidFill>
                    <a:srgbClr val="59595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Today’s Model</a:t>
              </a:r>
              <a:endParaRPr sz="3600" b="1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8" name="Google Shape;88;p14"/>
            <p:cNvSpPr txBox="1"/>
            <p:nvPr/>
          </p:nvSpPr>
          <p:spPr>
            <a:xfrm>
              <a:off x="5359153" y="1256227"/>
              <a:ext cx="2179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t" anchorCtr="0">
              <a:noAutofit/>
            </a:bodyPr>
            <a:lstStyle/>
            <a:p>
              <a:pPr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en" sz="20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Program leverages the OPTIMISTIC model in a virtual format, along with continued consulting contracts.</a:t>
              </a:r>
              <a:endParaRPr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9" name="Google Shape;89;p14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t" anchorCtr="0">
              <a:noAutofit/>
            </a:bodyPr>
            <a:lstStyle/>
            <a:p>
              <a:pPr algn="r">
                <a:lnSpc>
                  <a:spcPct val="115000"/>
                </a:lnSpc>
              </a:pPr>
              <a:r>
                <a:rPr lang="en" sz="2200" b="1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2022</a:t>
              </a:r>
              <a:endParaRPr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0" name="Google Shape;90;p14"/>
          <p:cNvGrpSpPr/>
          <p:nvPr/>
        </p:nvGrpSpPr>
        <p:grpSpPr>
          <a:xfrm>
            <a:off x="20094" y="7729325"/>
            <a:ext cx="7225232" cy="2557842"/>
            <a:chOff x="3930125" y="945893"/>
            <a:chExt cx="3612616" cy="1278921"/>
          </a:xfrm>
        </p:grpSpPr>
        <p:grpSp>
          <p:nvGrpSpPr>
            <p:cNvPr id="91" name="Google Shape;91;p14"/>
            <p:cNvGrpSpPr/>
            <p:nvPr/>
          </p:nvGrpSpPr>
          <p:grpSpPr>
            <a:xfrm>
              <a:off x="4732925" y="1144657"/>
              <a:ext cx="529800" cy="1080156"/>
              <a:chOff x="4318975" y="1085623"/>
              <a:chExt cx="529800" cy="639600"/>
            </a:xfrm>
          </p:grpSpPr>
          <p:sp>
            <p:nvSpPr>
              <p:cNvPr id="92" name="Google Shape;92;p14"/>
              <p:cNvSpPr/>
              <p:nvPr/>
            </p:nvSpPr>
            <p:spPr>
              <a:xfrm>
                <a:off x="4517129" y="1085623"/>
                <a:ext cx="133500" cy="639600"/>
              </a:xfrm>
              <a:prstGeom prst="rect">
                <a:avLst/>
              </a:prstGeom>
              <a:solidFill>
                <a:srgbClr val="F6922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cxnSp>
            <p:nvCxnSpPr>
              <p:cNvPr id="93" name="Google Shape;93;p14"/>
              <p:cNvCxnSpPr/>
              <p:nvPr/>
            </p:nvCxnSpPr>
            <p:spPr>
              <a:xfrm rot="10800000">
                <a:off x="4318975" y="1085625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2C2C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94" name="Google Shape;94;p14"/>
            <p:cNvSpPr txBox="1"/>
            <p:nvPr/>
          </p:nvSpPr>
          <p:spPr>
            <a:xfrm>
              <a:off x="5307141" y="1292681"/>
              <a:ext cx="22356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t" anchorCtr="0">
              <a:noAutofit/>
            </a:bodyPr>
            <a:lstStyle/>
            <a:p>
              <a:pPr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en" sz="20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Centers for Medicare and Medicaid Services $30M Innovations Grant</a:t>
              </a:r>
              <a:endParaRPr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5" name="Google Shape;95;p14"/>
            <p:cNvSpPr txBox="1"/>
            <p:nvPr/>
          </p:nvSpPr>
          <p:spPr>
            <a:xfrm>
              <a:off x="3930125" y="9458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t" anchorCtr="0">
              <a:noAutofit/>
            </a:bodyPr>
            <a:lstStyle/>
            <a:p>
              <a:pPr algn="r">
                <a:lnSpc>
                  <a:spcPct val="115000"/>
                </a:lnSpc>
              </a:pPr>
              <a:r>
                <a:rPr lang="en" sz="2200" b="1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2012</a:t>
              </a:r>
              <a:endParaRPr sz="2200" b="1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6" name="Google Shape;96;p14"/>
          <p:cNvGrpSpPr/>
          <p:nvPr/>
        </p:nvGrpSpPr>
        <p:grpSpPr>
          <a:xfrm>
            <a:off x="20045" y="5477168"/>
            <a:ext cx="7058282" cy="2666880"/>
            <a:chOff x="3930100" y="1284268"/>
            <a:chExt cx="3529141" cy="1333440"/>
          </a:xfrm>
        </p:grpSpPr>
        <p:grpSp>
          <p:nvGrpSpPr>
            <p:cNvPr id="97" name="Google Shape;97;p14"/>
            <p:cNvGrpSpPr/>
            <p:nvPr/>
          </p:nvGrpSpPr>
          <p:grpSpPr>
            <a:xfrm>
              <a:off x="4765563" y="1457648"/>
              <a:ext cx="529800" cy="1160060"/>
              <a:chOff x="4351613" y="1270956"/>
              <a:chExt cx="529800" cy="686914"/>
            </a:xfrm>
          </p:grpSpPr>
          <p:sp>
            <p:nvSpPr>
              <p:cNvPr id="98" name="Google Shape;98;p14"/>
              <p:cNvSpPr/>
              <p:nvPr/>
            </p:nvSpPr>
            <p:spPr>
              <a:xfrm>
                <a:off x="4517129" y="1271170"/>
                <a:ext cx="133500" cy="686700"/>
              </a:xfrm>
              <a:prstGeom prst="rect">
                <a:avLst/>
              </a:prstGeom>
              <a:solidFill>
                <a:srgbClr val="A6D05A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cxnSp>
            <p:nvCxnSpPr>
              <p:cNvPr id="99" name="Google Shape;99;p14"/>
              <p:cNvCxnSpPr/>
              <p:nvPr/>
            </p:nvCxnSpPr>
            <p:spPr>
              <a:xfrm rot="10800000">
                <a:off x="4351613" y="1270956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2C2C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00" name="Google Shape;100;p14"/>
            <p:cNvSpPr txBox="1"/>
            <p:nvPr/>
          </p:nvSpPr>
          <p:spPr>
            <a:xfrm>
              <a:off x="5365541" y="1496316"/>
              <a:ext cx="2093700" cy="78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t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" sz="20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COVID-19 Support work in </a:t>
              </a:r>
              <a:endParaRPr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>
                <a:lnSpc>
                  <a:spcPct val="115000"/>
                </a:lnSpc>
              </a:pPr>
              <a:r>
                <a:rPr lang="en" sz="20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Nursing Homes</a:t>
              </a:r>
              <a:endParaRPr sz="1400">
                <a:solidFill>
                  <a:srgbClr val="858585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1" name="Google Shape;101;p14"/>
            <p:cNvSpPr txBox="1"/>
            <p:nvPr/>
          </p:nvSpPr>
          <p:spPr>
            <a:xfrm>
              <a:off x="3930100" y="1284268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t" anchorCtr="0">
              <a:noAutofit/>
            </a:bodyPr>
            <a:lstStyle/>
            <a:p>
              <a:pPr algn="r">
                <a:lnSpc>
                  <a:spcPct val="115000"/>
                </a:lnSpc>
              </a:pPr>
              <a:r>
                <a:rPr lang="en" sz="2200" b="1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2020</a:t>
              </a:r>
              <a:endParaRPr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02" name="Google Shape;102;p14" descr="https://www.optimistic-care.org/assets/css/images/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0450" y="7890774"/>
            <a:ext cx="2457456" cy="45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 title="Probari-Logo-Footer-300x300.png"/>
          <p:cNvPicPr preferRelativeResize="0"/>
          <p:nvPr/>
        </p:nvPicPr>
        <p:blipFill rotWithShape="1">
          <a:blip r:embed="rId4">
            <a:alphaModFix/>
          </a:blip>
          <a:srcRect l="7326" t="7417" r="6983" b="7126"/>
          <a:stretch/>
        </p:blipFill>
        <p:spPr>
          <a:xfrm>
            <a:off x="2878150" y="2319900"/>
            <a:ext cx="823800" cy="770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96103" y="5062898"/>
            <a:ext cx="1756054" cy="85527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/>
          <p:nvPr/>
        </p:nvSpPr>
        <p:spPr>
          <a:xfrm rot="-5400000">
            <a:off x="1693700" y="2063600"/>
            <a:ext cx="922200" cy="533400"/>
          </a:xfrm>
          <a:prstGeom prst="rightArrow">
            <a:avLst>
              <a:gd name="adj1" fmla="val 50000"/>
              <a:gd name="adj2" fmla="val 63644"/>
            </a:avLst>
          </a:prstGeom>
          <a:solidFill>
            <a:srgbClr val="3BB3E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endParaRPr sz="3600"/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1"/>
          </p:nvPr>
        </p:nvSpPr>
        <p:spPr>
          <a:xfrm>
            <a:off x="9144000" y="3573451"/>
            <a:ext cx="7331647" cy="3551249"/>
          </a:xfrm>
          <a:prstGeom prst="rect">
            <a:avLst/>
          </a:prstGeom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37150" tIns="68550" rIns="137150" bIns="68550" rtlCol="0" anchor="t" anchorCtr="0">
            <a:noAutofit/>
          </a:bodyPr>
          <a:lstStyle/>
          <a:p>
            <a:pPr indent="-673100">
              <a:lnSpc>
                <a:spcPct val="115000"/>
              </a:lnSpc>
              <a:buSzPts val="1700"/>
            </a:pPr>
            <a:r>
              <a:rPr lang="en-US" sz="3400" b="1" dirty="0"/>
              <a:t>Clinical Review Model</a:t>
            </a:r>
            <a:br>
              <a:rPr lang="en-US" sz="3400" dirty="0"/>
            </a:br>
            <a:endParaRPr lang="en-US" sz="3400" dirty="0"/>
          </a:p>
          <a:p>
            <a:pPr indent="-673100">
              <a:lnSpc>
                <a:spcPct val="115000"/>
              </a:lnSpc>
              <a:spcBef>
                <a:spcPts val="0"/>
              </a:spcBef>
              <a:buSzPts val="1700"/>
            </a:pPr>
            <a:r>
              <a:rPr lang="en-US" sz="3400" b="1" dirty="0"/>
              <a:t>Nursing Home Consulting</a:t>
            </a:r>
            <a:br>
              <a:rPr lang="en-US" sz="3000" dirty="0"/>
            </a:br>
            <a:endParaRPr lang="en-US" sz="3000" dirty="0"/>
          </a:p>
          <a:p>
            <a:pPr indent="-673100">
              <a:lnSpc>
                <a:spcPct val="115000"/>
              </a:lnSpc>
              <a:spcBef>
                <a:spcPts val="0"/>
              </a:spcBef>
              <a:buSzPts val="1700"/>
            </a:pPr>
            <a:r>
              <a:rPr lang="en-US" sz="3400" b="1" dirty="0"/>
              <a:t>State and MCE Consulting</a:t>
            </a:r>
            <a:endParaRPr lang="en-US" sz="3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23657"/>
            <a:ext cx="18288000" cy="1263343"/>
            <a:chOff x="0" y="0"/>
            <a:chExt cx="4816593" cy="3327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32732"/>
            </a:xfrm>
            <a:custGeom>
              <a:avLst/>
              <a:gdLst/>
              <a:ahLst/>
              <a:cxnLst/>
              <a:rect l="l" t="t" r="r" b="b"/>
              <a:pathLst>
                <a:path w="4816592" h="332732">
                  <a:moveTo>
                    <a:pt x="0" y="0"/>
                  </a:moveTo>
                  <a:lnTo>
                    <a:pt x="4816592" y="0"/>
                  </a:lnTo>
                  <a:lnTo>
                    <a:pt x="4816592" y="332732"/>
                  </a:lnTo>
                  <a:lnTo>
                    <a:pt x="0" y="332732"/>
                  </a:lnTo>
                  <a:close/>
                </a:path>
              </a:pathLst>
            </a:custGeom>
            <a:solidFill>
              <a:srgbClr val="78CFE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4816593" cy="3232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1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06257" y="9270337"/>
            <a:ext cx="1877426" cy="769982"/>
          </a:xfrm>
          <a:custGeom>
            <a:avLst/>
            <a:gdLst/>
            <a:ahLst/>
            <a:cxnLst/>
            <a:rect l="l" t="t" r="r" b="b"/>
            <a:pathLst>
              <a:path w="1877426" h="769982">
                <a:moveTo>
                  <a:pt x="0" y="0"/>
                </a:moveTo>
                <a:lnTo>
                  <a:pt x="1877426" y="0"/>
                </a:lnTo>
                <a:lnTo>
                  <a:pt x="1877426" y="769983"/>
                </a:lnTo>
                <a:lnTo>
                  <a:pt x="0" y="769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5990108" y="9057943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 dirty="0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223437" y="9838314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pic>
        <p:nvPicPr>
          <p:cNvPr id="7" name="Google Shape;181;p9">
            <a:extLst>
              <a:ext uri="{FF2B5EF4-FFF2-40B4-BE49-F238E27FC236}">
                <a16:creationId xmlns:a16="http://schemas.microsoft.com/office/drawing/2014/main" id="{79524769-1796-C235-F8E8-ABFCFDDB29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3998" y="2234353"/>
            <a:ext cx="8144661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79;p9">
            <a:extLst>
              <a:ext uri="{FF2B5EF4-FFF2-40B4-BE49-F238E27FC236}">
                <a16:creationId xmlns:a16="http://schemas.microsoft.com/office/drawing/2014/main" id="{4A099C84-28D5-C4BA-866A-7D9D23C3C15F}"/>
              </a:ext>
            </a:extLst>
          </p:cNvPr>
          <p:cNvSpPr txBox="1"/>
          <p:nvPr/>
        </p:nvSpPr>
        <p:spPr>
          <a:xfrm>
            <a:off x="798103" y="848412"/>
            <a:ext cx="12308297" cy="1139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 sz="54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  <a:sym typeface="Arial"/>
              </a:rPr>
              <a:t>Admissions are crazy!</a:t>
            </a:r>
            <a:endParaRPr sz="3600" dirty="0">
              <a:latin typeface="Source Sans Pro" panose="020B0503030403020204" pitchFamily="34" charset="0"/>
              <a:ea typeface="Source Sans Pro" panose="020B050303040302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Google Shape;180;p9">
            <a:extLst>
              <a:ext uri="{FF2B5EF4-FFF2-40B4-BE49-F238E27FC236}">
                <a16:creationId xmlns:a16="http://schemas.microsoft.com/office/drawing/2014/main" id="{CC59B525-A3BE-FFC4-0D0D-BC482B515B20}"/>
              </a:ext>
            </a:extLst>
          </p:cNvPr>
          <p:cNvSpPr txBox="1"/>
          <p:nvPr/>
        </p:nvSpPr>
        <p:spPr>
          <a:xfrm>
            <a:off x="1752600" y="2293006"/>
            <a:ext cx="6554311" cy="570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Settle the patient</a:t>
            </a:r>
            <a:b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</a:br>
            <a:endParaRPr sz="36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Document</a:t>
            </a:r>
            <a:b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</a:br>
            <a:endParaRPr sz="36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Read paperwork</a:t>
            </a:r>
            <a:b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</a:br>
            <a:endParaRPr sz="36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Care for resident</a:t>
            </a:r>
            <a:b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</a:br>
            <a:endParaRPr sz="36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Detect changes </a:t>
            </a:r>
            <a:endParaRPr sz="36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"/>
          <p:cNvSpPr/>
          <p:nvPr/>
        </p:nvSpPr>
        <p:spPr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0"/>
          <p:cNvSpPr txBox="1"/>
          <p:nvPr/>
        </p:nvSpPr>
        <p:spPr>
          <a:xfrm>
            <a:off x="1197156" y="1272618"/>
            <a:ext cx="16435683" cy="862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002060"/>
              </a:buClr>
              <a:buSzPts val="3200"/>
            </a:pPr>
            <a:r>
              <a:rPr lang="en-US" sz="4800" b="1" dirty="0">
                <a:solidFill>
                  <a:srgbClr val="002060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Discharge Instructions – Too much or Too Little</a:t>
            </a:r>
            <a:endParaRPr sz="2700" dirty="0"/>
          </a:p>
        </p:txBody>
      </p:sp>
      <p:sp>
        <p:nvSpPr>
          <p:cNvPr id="190" name="Google Shape;190;p10" descr="Full size image"/>
          <p:cNvSpPr/>
          <p:nvPr/>
        </p:nvSpPr>
        <p:spPr>
          <a:xfrm>
            <a:off x="8915400" y="49149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10" descr="A picture containing text, indo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5671" b="47765"/>
          <a:stretch/>
        </p:blipFill>
        <p:spPr>
          <a:xfrm>
            <a:off x="1854923" y="3799097"/>
            <a:ext cx="6864050" cy="334632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92" name="Google Shape;192;p10" descr="5pcs Clipboard with Scale Plate Clip Plastic Clear Folder Writing Board  Writing Pad Paper Clip Folder White 21.8*31.7cm - Walmart.co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30593" y="2900508"/>
            <a:ext cx="51435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6DC7131-CD3D-7699-53CA-7ABF07325BA2}"/>
              </a:ext>
            </a:extLst>
          </p:cNvPr>
          <p:cNvGrpSpPr/>
          <p:nvPr/>
        </p:nvGrpSpPr>
        <p:grpSpPr>
          <a:xfrm>
            <a:off x="0" y="9023657"/>
            <a:ext cx="18288000" cy="1263343"/>
            <a:chOff x="0" y="9023657"/>
            <a:chExt cx="18288000" cy="1263343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164751DB-3A0C-DB8D-BA33-4DCEE24BD78E}"/>
                </a:ext>
              </a:extLst>
            </p:cNvPr>
            <p:cNvGrpSpPr/>
            <p:nvPr/>
          </p:nvGrpSpPr>
          <p:grpSpPr>
            <a:xfrm>
              <a:off x="0" y="9023657"/>
              <a:ext cx="18288000" cy="1263343"/>
              <a:chOff x="0" y="0"/>
              <a:chExt cx="4816593" cy="332732"/>
            </a:xfrm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B663CC3A-0B34-B939-7A40-E98B7D257644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332732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33273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332732"/>
                    </a:lnTo>
                    <a:lnTo>
                      <a:pt x="0" y="332732"/>
                    </a:lnTo>
                    <a:close/>
                  </a:path>
                </a:pathLst>
              </a:custGeom>
              <a:solidFill>
                <a:srgbClr val="78CFE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TextBox 4">
                <a:extLst>
                  <a:ext uri="{FF2B5EF4-FFF2-40B4-BE49-F238E27FC236}">
                    <a16:creationId xmlns:a16="http://schemas.microsoft.com/office/drawing/2014/main" id="{C91F3D9E-0AFF-6A51-2C34-6889B35C462C}"/>
                  </a:ext>
                </a:extLst>
              </p:cNvPr>
              <p:cNvSpPr txBox="1"/>
              <p:nvPr/>
            </p:nvSpPr>
            <p:spPr>
              <a:xfrm>
                <a:off x="0" y="9525"/>
                <a:ext cx="4816593" cy="3232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10"/>
                  </a:lnSpc>
                </a:pPr>
                <a:endParaRPr/>
              </a:p>
            </p:txBody>
          </p:sp>
        </p:grp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6246886-7C5D-F997-0E55-305DD63029AD}"/>
                </a:ext>
              </a:extLst>
            </p:cNvPr>
            <p:cNvSpPr/>
            <p:nvPr/>
          </p:nvSpPr>
          <p:spPr>
            <a:xfrm>
              <a:off x="306257" y="9270337"/>
              <a:ext cx="1877426" cy="769982"/>
            </a:xfrm>
            <a:custGeom>
              <a:avLst/>
              <a:gdLst/>
              <a:ahLst/>
              <a:cxnLst/>
              <a:rect l="l" t="t" r="r" b="b"/>
              <a:pathLst>
                <a:path w="1877426" h="769982">
                  <a:moveTo>
                    <a:pt x="0" y="0"/>
                  </a:moveTo>
                  <a:lnTo>
                    <a:pt x="1877426" y="0"/>
                  </a:lnTo>
                  <a:lnTo>
                    <a:pt x="1877426" y="769983"/>
                  </a:lnTo>
                  <a:lnTo>
                    <a:pt x="0" y="769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6923ECAC-734B-23B3-CFCB-4166B4477205}"/>
                </a:ext>
              </a:extLst>
            </p:cNvPr>
            <p:cNvSpPr txBox="1"/>
            <p:nvPr/>
          </p:nvSpPr>
          <p:spPr>
            <a:xfrm>
              <a:off x="15990108" y="9057943"/>
              <a:ext cx="2021168" cy="951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604"/>
                </a:lnSpc>
              </a:pPr>
              <a:r>
                <a:rPr lang="en-US" sz="5431" dirty="0">
                  <a:solidFill>
                    <a:srgbClr val="4CC3E6"/>
                  </a:solidFill>
                  <a:latin typeface="Jakob"/>
                  <a:ea typeface="Jakob"/>
                  <a:cs typeface="Jakob"/>
                  <a:sym typeface="Jakob"/>
                </a:rPr>
                <a:t>WAVES</a:t>
              </a: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9F4CE743-915B-57D3-A5B6-A2885FFC9A2C}"/>
                </a:ext>
              </a:extLst>
            </p:cNvPr>
            <p:cNvSpPr txBox="1"/>
            <p:nvPr/>
          </p:nvSpPr>
          <p:spPr>
            <a:xfrm>
              <a:off x="16223437" y="9838314"/>
              <a:ext cx="1696060" cy="245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37"/>
                </a:lnSpc>
              </a:pPr>
              <a:r>
                <a:rPr lang="en-US" sz="16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Fall Conference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/>
          <p:nvPr/>
        </p:nvSpPr>
        <p:spPr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1"/>
          <p:cNvSpPr txBox="1"/>
          <p:nvPr/>
        </p:nvSpPr>
        <p:spPr>
          <a:xfrm>
            <a:off x="1197156" y="1272618"/>
            <a:ext cx="16435683" cy="862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002060"/>
              </a:buClr>
              <a:buSzPts val="3200"/>
            </a:pPr>
            <a:r>
              <a:rPr lang="en-US" sz="4800" b="1" dirty="0">
                <a:solidFill>
                  <a:srgbClr val="002060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Untangling the patient journey</a:t>
            </a:r>
            <a:endParaRPr sz="2700" dirty="0"/>
          </a:p>
        </p:txBody>
      </p:sp>
      <p:sp>
        <p:nvSpPr>
          <p:cNvPr id="201" name="Google Shape;201;p11" descr="Full size image"/>
          <p:cNvSpPr/>
          <p:nvPr/>
        </p:nvSpPr>
        <p:spPr>
          <a:xfrm>
            <a:off x="8915400" y="49149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11" descr="This Week in HIV Research: Untangling Knots of Comorbiditi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6373" y="2571750"/>
            <a:ext cx="7715250" cy="5143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D0C5C66-6811-DE35-9C94-F3162585BD95}"/>
              </a:ext>
            </a:extLst>
          </p:cNvPr>
          <p:cNvGrpSpPr/>
          <p:nvPr/>
        </p:nvGrpSpPr>
        <p:grpSpPr>
          <a:xfrm>
            <a:off x="0" y="9023657"/>
            <a:ext cx="18288000" cy="1263343"/>
            <a:chOff x="0" y="9023657"/>
            <a:chExt cx="18288000" cy="126334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4D6D5E6-0074-CD85-8205-6F4369A36574}"/>
                </a:ext>
              </a:extLst>
            </p:cNvPr>
            <p:cNvGrpSpPr/>
            <p:nvPr/>
          </p:nvGrpSpPr>
          <p:grpSpPr>
            <a:xfrm>
              <a:off x="0" y="9023657"/>
              <a:ext cx="18288000" cy="1263343"/>
              <a:chOff x="0" y="0"/>
              <a:chExt cx="4816593" cy="332732"/>
            </a:xfrm>
          </p:grpSpPr>
          <p:sp>
            <p:nvSpPr>
              <p:cNvPr id="7" name="Freeform 3">
                <a:extLst>
                  <a:ext uri="{FF2B5EF4-FFF2-40B4-BE49-F238E27FC236}">
                    <a16:creationId xmlns:a16="http://schemas.microsoft.com/office/drawing/2014/main" id="{8E0A8571-E060-FA43-DD6F-B91913494660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332732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33273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332732"/>
                    </a:lnTo>
                    <a:lnTo>
                      <a:pt x="0" y="332732"/>
                    </a:lnTo>
                    <a:close/>
                  </a:path>
                </a:pathLst>
              </a:custGeom>
              <a:solidFill>
                <a:srgbClr val="78CFE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4">
                <a:extLst>
                  <a:ext uri="{FF2B5EF4-FFF2-40B4-BE49-F238E27FC236}">
                    <a16:creationId xmlns:a16="http://schemas.microsoft.com/office/drawing/2014/main" id="{6C86FF8F-7003-1342-633C-F8C6ECDAFF6C}"/>
                  </a:ext>
                </a:extLst>
              </p:cNvPr>
              <p:cNvSpPr txBox="1"/>
              <p:nvPr/>
            </p:nvSpPr>
            <p:spPr>
              <a:xfrm>
                <a:off x="0" y="9525"/>
                <a:ext cx="4816593" cy="3232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10"/>
                  </a:lnSpc>
                </a:pPr>
                <a:endParaRPr/>
              </a:p>
            </p:txBody>
          </p:sp>
        </p:grp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50871E98-B4FB-B290-38A7-80FDEDA14BDF}"/>
                </a:ext>
              </a:extLst>
            </p:cNvPr>
            <p:cNvSpPr/>
            <p:nvPr/>
          </p:nvSpPr>
          <p:spPr>
            <a:xfrm>
              <a:off x="306257" y="9270337"/>
              <a:ext cx="1877426" cy="769982"/>
            </a:xfrm>
            <a:custGeom>
              <a:avLst/>
              <a:gdLst/>
              <a:ahLst/>
              <a:cxnLst/>
              <a:rect l="l" t="t" r="r" b="b"/>
              <a:pathLst>
                <a:path w="1877426" h="769982">
                  <a:moveTo>
                    <a:pt x="0" y="0"/>
                  </a:moveTo>
                  <a:lnTo>
                    <a:pt x="1877426" y="0"/>
                  </a:lnTo>
                  <a:lnTo>
                    <a:pt x="1877426" y="769983"/>
                  </a:lnTo>
                  <a:lnTo>
                    <a:pt x="0" y="769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4BCDA80A-3B2F-4403-37CC-17D4C8D26605}"/>
                </a:ext>
              </a:extLst>
            </p:cNvPr>
            <p:cNvSpPr txBox="1"/>
            <p:nvPr/>
          </p:nvSpPr>
          <p:spPr>
            <a:xfrm>
              <a:off x="15990108" y="9057943"/>
              <a:ext cx="2021168" cy="951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604"/>
                </a:lnSpc>
              </a:pPr>
              <a:r>
                <a:rPr lang="en-US" sz="5431" dirty="0">
                  <a:solidFill>
                    <a:srgbClr val="4CC3E6"/>
                  </a:solidFill>
                  <a:latin typeface="Jakob"/>
                  <a:ea typeface="Jakob"/>
                  <a:cs typeface="Jakob"/>
                  <a:sym typeface="Jakob"/>
                </a:rPr>
                <a:t>WAVES</a:t>
              </a:r>
            </a:p>
          </p:txBody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569B6766-283E-BBC0-35E4-F4ED7E079239}"/>
                </a:ext>
              </a:extLst>
            </p:cNvPr>
            <p:cNvSpPr txBox="1"/>
            <p:nvPr/>
          </p:nvSpPr>
          <p:spPr>
            <a:xfrm>
              <a:off x="16223437" y="9838314"/>
              <a:ext cx="1696060" cy="245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37"/>
                </a:lnSpc>
              </a:pPr>
              <a:r>
                <a:rPr lang="en-US" sz="16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Fall Conference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"/>
          <p:cNvSpPr txBox="1"/>
          <p:nvPr/>
        </p:nvSpPr>
        <p:spPr>
          <a:xfrm>
            <a:off x="7132478" y="8966990"/>
            <a:ext cx="5336088" cy="969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algn="ctr"/>
            <a:r>
              <a:rPr lang="en-US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Frequency</a:t>
            </a:r>
            <a:endParaRPr sz="2700"/>
          </a:p>
        </p:txBody>
      </p:sp>
      <p:sp>
        <p:nvSpPr>
          <p:cNvPr id="229" name="Google Shape;229;p14"/>
          <p:cNvSpPr txBox="1"/>
          <p:nvPr/>
        </p:nvSpPr>
        <p:spPr>
          <a:xfrm>
            <a:off x="-1049054" y="4371287"/>
            <a:ext cx="5336088" cy="969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algn="ctr"/>
            <a:r>
              <a:rPr lang="en-US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</a:t>
            </a:r>
            <a:endParaRPr sz="2700"/>
          </a:p>
        </p:txBody>
      </p:sp>
      <p:sp>
        <p:nvSpPr>
          <p:cNvPr id="230" name="Google Shape;230;p14"/>
          <p:cNvSpPr txBox="1">
            <a:spLocks noGrp="1"/>
          </p:cNvSpPr>
          <p:nvPr>
            <p:ph type="title"/>
          </p:nvPr>
        </p:nvSpPr>
        <p:spPr>
          <a:xfrm>
            <a:off x="5114694" y="101052"/>
            <a:ext cx="8883141" cy="1644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69220"/>
              </a:buClr>
              <a:buSzPts val="4400"/>
            </a:pPr>
            <a:r>
              <a:rPr lang="en-US" b="1">
                <a:solidFill>
                  <a:srgbClr val="F69220"/>
                </a:solidFill>
              </a:rPr>
              <a:t>Where to focus?</a:t>
            </a:r>
            <a:endParaRPr b="1">
              <a:solidFill>
                <a:srgbClr val="F69220"/>
              </a:solidFill>
            </a:endParaRPr>
          </a:p>
        </p:txBody>
      </p:sp>
      <p:grpSp>
        <p:nvGrpSpPr>
          <p:cNvPr id="231" name="Google Shape;231;p14"/>
          <p:cNvGrpSpPr/>
          <p:nvPr/>
        </p:nvGrpSpPr>
        <p:grpSpPr>
          <a:xfrm>
            <a:off x="3826624" y="2295074"/>
            <a:ext cx="11045921" cy="6189843"/>
            <a:chOff x="2180886" y="1823247"/>
            <a:chExt cx="7363947" cy="4126562"/>
          </a:xfrm>
        </p:grpSpPr>
        <p:cxnSp>
          <p:nvCxnSpPr>
            <p:cNvPr id="232" name="Google Shape;232;p14"/>
            <p:cNvCxnSpPr/>
            <p:nvPr/>
          </p:nvCxnSpPr>
          <p:spPr>
            <a:xfrm>
              <a:off x="5888105" y="1823247"/>
              <a:ext cx="0" cy="4089789"/>
            </a:xfrm>
            <a:prstGeom prst="straightConnector1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3" name="Google Shape;233;p14"/>
            <p:cNvCxnSpPr/>
            <p:nvPr/>
          </p:nvCxnSpPr>
          <p:spPr>
            <a:xfrm rot="10800000">
              <a:off x="2213518" y="3960106"/>
              <a:ext cx="7331315" cy="0"/>
            </a:xfrm>
            <a:prstGeom prst="straightConnector1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34" name="Google Shape;234;p14"/>
            <p:cNvSpPr/>
            <p:nvPr/>
          </p:nvSpPr>
          <p:spPr>
            <a:xfrm>
              <a:off x="2180886" y="1823247"/>
              <a:ext cx="7353070" cy="4126562"/>
            </a:xfrm>
            <a:prstGeom prst="rect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algn="ctr"/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35" name="Google Shape;235;p14"/>
          <p:cNvCxnSpPr/>
          <p:nvPr/>
        </p:nvCxnSpPr>
        <p:spPr>
          <a:xfrm rot="10800000">
            <a:off x="3826623" y="1070976"/>
            <a:ext cx="0" cy="3785058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6" name="Google Shape;236;p14"/>
          <p:cNvCxnSpPr/>
          <p:nvPr/>
        </p:nvCxnSpPr>
        <p:spPr>
          <a:xfrm>
            <a:off x="11345372" y="8484917"/>
            <a:ext cx="5132618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7" name="Google Shape;237;p14"/>
          <p:cNvSpPr/>
          <p:nvPr/>
        </p:nvSpPr>
        <p:spPr>
          <a:xfrm>
            <a:off x="10860066" y="3363239"/>
            <a:ext cx="2592888" cy="1655048"/>
          </a:xfrm>
          <a:prstGeom prst="mathMultiply">
            <a:avLst>
              <a:gd name="adj1" fmla="val 2352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6"/>
          <p:cNvSpPr/>
          <p:nvPr/>
        </p:nvSpPr>
        <p:spPr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6"/>
          <p:cNvSpPr txBox="1"/>
          <p:nvPr/>
        </p:nvSpPr>
        <p:spPr>
          <a:xfrm>
            <a:off x="1197155" y="1272618"/>
            <a:ext cx="17090846" cy="862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/>
          <a:p>
            <a:pPr>
              <a:lnSpc>
                <a:spcPct val="90000"/>
              </a:lnSpc>
              <a:buClr>
                <a:srgbClr val="002060"/>
              </a:buClr>
              <a:buSzPts val="3200"/>
            </a:pPr>
            <a:r>
              <a:rPr lang="en-US" sz="4800" b="1" dirty="0">
                <a:solidFill>
                  <a:srgbClr val="002060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The key areas to a review</a:t>
            </a:r>
            <a:endParaRPr sz="2700" dirty="0"/>
          </a:p>
        </p:txBody>
      </p:sp>
      <p:sp>
        <p:nvSpPr>
          <p:cNvPr id="256" name="Google Shape;256;p16"/>
          <p:cNvSpPr txBox="1"/>
          <p:nvPr/>
        </p:nvSpPr>
        <p:spPr>
          <a:xfrm>
            <a:off x="1369934" y="2707067"/>
            <a:ext cx="9414608" cy="6006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/>
          <a:p>
            <a:pPr marL="685800" indent="-685800">
              <a:lnSpc>
                <a:spcPct val="90000"/>
              </a:lnSpc>
              <a:buClr>
                <a:srgbClr val="262626"/>
              </a:buClr>
              <a:buSzPts val="2400"/>
              <a:buFont typeface="Calibri"/>
              <a:buAutoNum type="arabicPeriod"/>
            </a:pPr>
            <a: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Medication reconciliation</a:t>
            </a:r>
            <a:b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</a:br>
            <a:endParaRPr sz="36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685800" indent="-685800">
              <a:lnSpc>
                <a:spcPct val="90000"/>
              </a:lnSpc>
              <a:spcBef>
                <a:spcPts val="1500"/>
              </a:spcBef>
              <a:buClr>
                <a:srgbClr val="262626"/>
              </a:buClr>
              <a:buSzPts val="2400"/>
              <a:buFont typeface="Calibri"/>
              <a:buAutoNum type="arabicPeriod"/>
            </a:pPr>
            <a: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Treatments and orders</a:t>
            </a:r>
            <a:b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</a:br>
            <a:endParaRPr sz="36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685800" indent="-685800">
              <a:lnSpc>
                <a:spcPct val="90000"/>
              </a:lnSpc>
              <a:spcBef>
                <a:spcPts val="1500"/>
              </a:spcBef>
              <a:buClr>
                <a:srgbClr val="262626"/>
              </a:buClr>
              <a:buSzPts val="2400"/>
              <a:buFont typeface="Calibri"/>
              <a:buAutoNum type="arabicPeriod"/>
            </a:pPr>
            <a: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Equipment</a:t>
            </a:r>
            <a:b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</a:br>
            <a:endParaRPr sz="36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685800" indent="-685800">
              <a:lnSpc>
                <a:spcPct val="90000"/>
              </a:lnSpc>
              <a:spcBef>
                <a:spcPts val="1500"/>
              </a:spcBef>
              <a:buClr>
                <a:srgbClr val="262626"/>
              </a:buClr>
              <a:buSzPts val="2400"/>
              <a:buFont typeface="Calibri"/>
              <a:buAutoNum type="arabicPeriod"/>
            </a:pPr>
            <a: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Follow up appointments and orders</a:t>
            </a:r>
            <a:b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</a:br>
            <a:endParaRPr sz="36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685800" indent="-685800">
              <a:lnSpc>
                <a:spcPct val="90000"/>
              </a:lnSpc>
              <a:spcBef>
                <a:spcPts val="1500"/>
              </a:spcBef>
              <a:buClr>
                <a:srgbClr val="262626"/>
              </a:buClr>
              <a:buSzPts val="2400"/>
              <a:buFont typeface="Calibri"/>
              <a:buAutoNum type="arabicPeriod"/>
            </a:pPr>
            <a:r>
              <a:rPr lang="en-US" sz="36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Advance Care Planning</a:t>
            </a:r>
            <a:br>
              <a:rPr lang="en-US" sz="3600" b="1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</a:br>
            <a:endParaRPr sz="3600" b="1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marL="514350" indent="-28575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ts val="2400"/>
            </a:pPr>
            <a:endParaRPr sz="36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ts val="2400"/>
            </a:pPr>
            <a:endParaRPr sz="3600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57" name="Google Shape;25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45138" y="1958224"/>
            <a:ext cx="4658715" cy="6006626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97C37C2-9168-7C86-2BDA-C4C7283B61CA}"/>
              </a:ext>
            </a:extLst>
          </p:cNvPr>
          <p:cNvGrpSpPr/>
          <p:nvPr/>
        </p:nvGrpSpPr>
        <p:grpSpPr>
          <a:xfrm>
            <a:off x="0" y="9023657"/>
            <a:ext cx="18288000" cy="1263343"/>
            <a:chOff x="0" y="9023657"/>
            <a:chExt cx="18288000" cy="126334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E75E3E-9C3D-23D1-0632-4E589F402835}"/>
                </a:ext>
              </a:extLst>
            </p:cNvPr>
            <p:cNvGrpSpPr/>
            <p:nvPr/>
          </p:nvGrpSpPr>
          <p:grpSpPr>
            <a:xfrm>
              <a:off x="0" y="9023657"/>
              <a:ext cx="18288000" cy="1263343"/>
              <a:chOff x="0" y="0"/>
              <a:chExt cx="4816593" cy="332732"/>
            </a:xfrm>
          </p:grpSpPr>
          <p:sp>
            <p:nvSpPr>
              <p:cNvPr id="7" name="Freeform 3">
                <a:extLst>
                  <a:ext uri="{FF2B5EF4-FFF2-40B4-BE49-F238E27FC236}">
                    <a16:creationId xmlns:a16="http://schemas.microsoft.com/office/drawing/2014/main" id="{593256E4-F518-A4B7-F74E-9E3BF7559D35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332732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33273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332732"/>
                    </a:lnTo>
                    <a:lnTo>
                      <a:pt x="0" y="332732"/>
                    </a:lnTo>
                    <a:close/>
                  </a:path>
                </a:pathLst>
              </a:custGeom>
              <a:solidFill>
                <a:srgbClr val="78CFE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4">
                <a:extLst>
                  <a:ext uri="{FF2B5EF4-FFF2-40B4-BE49-F238E27FC236}">
                    <a16:creationId xmlns:a16="http://schemas.microsoft.com/office/drawing/2014/main" id="{4A6FBDF2-E74F-48DC-953F-63AC10E4B3DB}"/>
                  </a:ext>
                </a:extLst>
              </p:cNvPr>
              <p:cNvSpPr txBox="1"/>
              <p:nvPr/>
            </p:nvSpPr>
            <p:spPr>
              <a:xfrm>
                <a:off x="0" y="9525"/>
                <a:ext cx="4816593" cy="3232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10"/>
                  </a:lnSpc>
                </a:pPr>
                <a:endParaRPr/>
              </a:p>
            </p:txBody>
          </p:sp>
        </p:grp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B4102E7E-F4C1-06FC-A315-A2E48C653764}"/>
                </a:ext>
              </a:extLst>
            </p:cNvPr>
            <p:cNvSpPr/>
            <p:nvPr/>
          </p:nvSpPr>
          <p:spPr>
            <a:xfrm>
              <a:off x="306257" y="9270337"/>
              <a:ext cx="1877426" cy="769982"/>
            </a:xfrm>
            <a:custGeom>
              <a:avLst/>
              <a:gdLst/>
              <a:ahLst/>
              <a:cxnLst/>
              <a:rect l="l" t="t" r="r" b="b"/>
              <a:pathLst>
                <a:path w="1877426" h="769982">
                  <a:moveTo>
                    <a:pt x="0" y="0"/>
                  </a:moveTo>
                  <a:lnTo>
                    <a:pt x="1877426" y="0"/>
                  </a:lnTo>
                  <a:lnTo>
                    <a:pt x="1877426" y="769983"/>
                  </a:lnTo>
                  <a:lnTo>
                    <a:pt x="0" y="769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17BBD597-ED82-5F37-8B10-924E78181A21}"/>
                </a:ext>
              </a:extLst>
            </p:cNvPr>
            <p:cNvSpPr txBox="1"/>
            <p:nvPr/>
          </p:nvSpPr>
          <p:spPr>
            <a:xfrm>
              <a:off x="15990108" y="9057943"/>
              <a:ext cx="2021168" cy="951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604"/>
                </a:lnSpc>
              </a:pPr>
              <a:r>
                <a:rPr lang="en-US" sz="5431" dirty="0">
                  <a:solidFill>
                    <a:srgbClr val="4CC3E6"/>
                  </a:solidFill>
                  <a:latin typeface="Jakob"/>
                  <a:ea typeface="Jakob"/>
                  <a:cs typeface="Jakob"/>
                  <a:sym typeface="Jakob"/>
                </a:rPr>
                <a:t>WAVES</a:t>
              </a:r>
            </a:p>
          </p:txBody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9F745348-FE86-76E6-4D7E-A9B933AA3E83}"/>
                </a:ext>
              </a:extLst>
            </p:cNvPr>
            <p:cNvSpPr txBox="1"/>
            <p:nvPr/>
          </p:nvSpPr>
          <p:spPr>
            <a:xfrm>
              <a:off x="16223437" y="9838314"/>
              <a:ext cx="1696060" cy="245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37"/>
                </a:lnSpc>
              </a:pPr>
              <a:r>
                <a:rPr lang="en-US" sz="16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Fall Conference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7"/>
          <p:cNvSpPr/>
          <p:nvPr/>
        </p:nvSpPr>
        <p:spPr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7"/>
          <p:cNvSpPr txBox="1"/>
          <p:nvPr/>
        </p:nvSpPr>
        <p:spPr>
          <a:xfrm>
            <a:off x="1197155" y="1272618"/>
            <a:ext cx="17090846" cy="862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/>
          <a:p>
            <a:pPr>
              <a:lnSpc>
                <a:spcPct val="90000"/>
              </a:lnSpc>
              <a:buClr>
                <a:srgbClr val="002060"/>
              </a:buClr>
              <a:buSzPts val="3200"/>
            </a:pPr>
            <a:r>
              <a:rPr lang="en-US" sz="4800" b="1" dirty="0">
                <a:solidFill>
                  <a:srgbClr val="002060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The impact of medication errors</a:t>
            </a:r>
            <a:endParaRPr sz="2700" dirty="0"/>
          </a:p>
        </p:txBody>
      </p:sp>
      <p:sp>
        <p:nvSpPr>
          <p:cNvPr id="266" name="Google Shape;266;p17"/>
          <p:cNvSpPr txBox="1"/>
          <p:nvPr/>
        </p:nvSpPr>
        <p:spPr>
          <a:xfrm>
            <a:off x="563672" y="2707067"/>
            <a:ext cx="17090846" cy="6067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3200"/>
            </a:pPr>
            <a:endParaRPr sz="4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ts val="3200"/>
            </a:pPr>
            <a:r>
              <a:rPr lang="en-US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than 800,000 preventable, medication injuries per year 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(NIH)</a:t>
            </a:r>
            <a:br>
              <a:rPr lang="en-US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ts val="3200"/>
            </a:pPr>
            <a:endParaRPr sz="4800" dirty="0">
              <a:solidFill>
                <a:srgbClr val="262626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  <a:p>
            <a:pPr algn="ctr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ts val="3200"/>
            </a:pPr>
            <a:r>
              <a:rPr lang="en-US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Approximately 1/3 of residents are on 9 or more medications</a:t>
            </a:r>
            <a:endParaRPr sz="2700" dirty="0"/>
          </a:p>
          <a:p>
            <a:pPr algn="ctr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ts val="3200"/>
            </a:pP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(Institute for safe medication practices)</a:t>
            </a:r>
            <a:endParaRPr sz="4800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EB8DAB5-F49B-34A6-55C7-D31565BE2240}"/>
              </a:ext>
            </a:extLst>
          </p:cNvPr>
          <p:cNvGrpSpPr/>
          <p:nvPr/>
        </p:nvGrpSpPr>
        <p:grpSpPr>
          <a:xfrm>
            <a:off x="0" y="9023657"/>
            <a:ext cx="18288000" cy="1263343"/>
            <a:chOff x="0" y="9023657"/>
            <a:chExt cx="18288000" cy="126334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DCB3D13-8287-0739-B788-E1F5B5C24736}"/>
                </a:ext>
              </a:extLst>
            </p:cNvPr>
            <p:cNvGrpSpPr/>
            <p:nvPr/>
          </p:nvGrpSpPr>
          <p:grpSpPr>
            <a:xfrm>
              <a:off x="0" y="9023657"/>
              <a:ext cx="18288000" cy="1263343"/>
              <a:chOff x="0" y="0"/>
              <a:chExt cx="4816593" cy="332732"/>
            </a:xfrm>
          </p:grpSpPr>
          <p:sp>
            <p:nvSpPr>
              <p:cNvPr id="7" name="Freeform 3">
                <a:extLst>
                  <a:ext uri="{FF2B5EF4-FFF2-40B4-BE49-F238E27FC236}">
                    <a16:creationId xmlns:a16="http://schemas.microsoft.com/office/drawing/2014/main" id="{23CACA4B-BFE7-E894-3C44-B443BD39E2E6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332732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33273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332732"/>
                    </a:lnTo>
                    <a:lnTo>
                      <a:pt x="0" y="332732"/>
                    </a:lnTo>
                    <a:close/>
                  </a:path>
                </a:pathLst>
              </a:custGeom>
              <a:solidFill>
                <a:srgbClr val="78CFE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4">
                <a:extLst>
                  <a:ext uri="{FF2B5EF4-FFF2-40B4-BE49-F238E27FC236}">
                    <a16:creationId xmlns:a16="http://schemas.microsoft.com/office/drawing/2014/main" id="{3358C879-F0DF-7924-11B7-4D4A80F549AD}"/>
                  </a:ext>
                </a:extLst>
              </p:cNvPr>
              <p:cNvSpPr txBox="1"/>
              <p:nvPr/>
            </p:nvSpPr>
            <p:spPr>
              <a:xfrm>
                <a:off x="0" y="9525"/>
                <a:ext cx="4816593" cy="3232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10"/>
                  </a:lnSpc>
                </a:pPr>
                <a:endParaRPr/>
              </a:p>
            </p:txBody>
          </p:sp>
        </p:grp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7B2522A4-588D-30D5-1240-E78D4694B558}"/>
                </a:ext>
              </a:extLst>
            </p:cNvPr>
            <p:cNvSpPr/>
            <p:nvPr/>
          </p:nvSpPr>
          <p:spPr>
            <a:xfrm>
              <a:off x="306257" y="9270337"/>
              <a:ext cx="1877426" cy="769982"/>
            </a:xfrm>
            <a:custGeom>
              <a:avLst/>
              <a:gdLst/>
              <a:ahLst/>
              <a:cxnLst/>
              <a:rect l="l" t="t" r="r" b="b"/>
              <a:pathLst>
                <a:path w="1877426" h="769982">
                  <a:moveTo>
                    <a:pt x="0" y="0"/>
                  </a:moveTo>
                  <a:lnTo>
                    <a:pt x="1877426" y="0"/>
                  </a:lnTo>
                  <a:lnTo>
                    <a:pt x="1877426" y="769983"/>
                  </a:lnTo>
                  <a:lnTo>
                    <a:pt x="0" y="769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7657B611-0CB0-22DF-882E-0CC79A266AE4}"/>
                </a:ext>
              </a:extLst>
            </p:cNvPr>
            <p:cNvSpPr txBox="1"/>
            <p:nvPr/>
          </p:nvSpPr>
          <p:spPr>
            <a:xfrm>
              <a:off x="15990108" y="9057943"/>
              <a:ext cx="2021168" cy="951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604"/>
                </a:lnSpc>
              </a:pPr>
              <a:r>
                <a:rPr lang="en-US" sz="5431" dirty="0">
                  <a:solidFill>
                    <a:srgbClr val="4CC3E6"/>
                  </a:solidFill>
                  <a:latin typeface="Jakob"/>
                  <a:ea typeface="Jakob"/>
                  <a:cs typeface="Jakob"/>
                  <a:sym typeface="Jakob"/>
                </a:rPr>
                <a:t>WAVES</a:t>
              </a:r>
            </a:p>
          </p:txBody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1BC3DB04-03A4-8D18-934A-A15A342FE0DD}"/>
                </a:ext>
              </a:extLst>
            </p:cNvPr>
            <p:cNvSpPr txBox="1"/>
            <p:nvPr/>
          </p:nvSpPr>
          <p:spPr>
            <a:xfrm>
              <a:off x="16223437" y="9838314"/>
              <a:ext cx="1696060" cy="245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37"/>
                </a:lnSpc>
              </a:pPr>
              <a:r>
                <a:rPr lang="en-US" sz="16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Fall Conference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 FC 2025" id="{3A2E4DE3-6D07-480A-973E-4392EB167E4C}" vid="{669BA737-6F11-43AD-B5B0-E7623C3B24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c4aeb11-4b8f-48ac-a8f2-e3583a482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20D797DA40A14FB255EA31B2D4C414" ma:contentTypeVersion="13" ma:contentTypeDescription="Create a new document." ma:contentTypeScope="" ma:versionID="cacdc37dc8b029c885c7a23d7853725b">
  <xsd:schema xmlns:xsd="http://www.w3.org/2001/XMLSchema" xmlns:xs="http://www.w3.org/2001/XMLSchema" xmlns:p="http://schemas.microsoft.com/office/2006/metadata/properties" xmlns:ns3="9e8e68d3-823c-46ea-baf2-5ad821d34aaf" xmlns:ns4="4c4aeb11-4b8f-48ac-a8f2-e3583a4822a5" targetNamespace="http://schemas.microsoft.com/office/2006/metadata/properties" ma:root="true" ma:fieldsID="15f3090e6cb4c63435d3f96acd44ba7a" ns3:_="" ns4:_="">
    <xsd:import namespace="9e8e68d3-823c-46ea-baf2-5ad821d34aaf"/>
    <xsd:import namespace="4c4aeb11-4b8f-48ac-a8f2-e3583a4822a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SearchProperties" minOccurs="0"/>
                <xsd:element ref="ns4:MediaServiceObjectDetectorVersions" minOccurs="0"/>
                <xsd:element ref="ns4:MediaServiceSystemTag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8e68d3-823c-46ea-baf2-5ad821d34aa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aeb11-4b8f-48ac-a8f2-e3583a482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8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DC96EA-E652-417D-A72D-3CC7DA18A219}">
  <ds:schemaRefs>
    <ds:schemaRef ds:uri="4c4aeb11-4b8f-48ac-a8f2-e3583a4822a5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9e8e68d3-823c-46ea-baf2-5ad821d34aaf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2F25DF8-5DB2-4BC4-A002-23885539E1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6EB507-0C8A-472E-9B02-8654A17E92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8e68d3-823c-46ea-baf2-5ad821d34aaf"/>
    <ds:schemaRef ds:uri="4c4aeb11-4b8f-48ac-a8f2-e3583a4822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 FC 2025</Template>
  <TotalTime>134</TotalTime>
  <Words>1122</Words>
  <Application>Microsoft Office PowerPoint</Application>
  <PresentationFormat>Custom</PresentationFormat>
  <Paragraphs>223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Montserrat</vt:lpstr>
      <vt:lpstr>Source Sans Pro</vt:lpstr>
      <vt:lpstr>Aptos</vt:lpstr>
      <vt:lpstr>Roboto</vt:lpstr>
      <vt:lpstr>Comfortaa</vt:lpstr>
      <vt:lpstr>Cambria Math</vt:lpstr>
      <vt:lpstr>Calibri</vt:lpstr>
      <vt:lpstr>Arial Narrow</vt:lpstr>
      <vt:lpstr>Jakob</vt:lpstr>
      <vt:lpstr>Montserrat Heavy</vt:lpstr>
      <vt:lpstr>Arial</vt:lpstr>
      <vt:lpstr>Office Theme</vt:lpstr>
      <vt:lpstr>PowerPoint Presentation</vt:lpstr>
      <vt:lpstr>PowerPoint Presentation</vt:lpstr>
      <vt:lpstr>Probari Background</vt:lpstr>
      <vt:lpstr>PowerPoint Presentation</vt:lpstr>
      <vt:lpstr>PowerPoint Presentation</vt:lpstr>
      <vt:lpstr>PowerPoint Presentation</vt:lpstr>
      <vt:lpstr>Where to focus?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THANK YOU!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Russ Evans</dc:creator>
  <cp:lastModifiedBy>Russ Evans</cp:lastModifiedBy>
  <cp:revision>2</cp:revision>
  <dcterms:created xsi:type="dcterms:W3CDTF">2025-08-29T21:10:48Z</dcterms:created>
  <dcterms:modified xsi:type="dcterms:W3CDTF">2025-09-02T16:57:22Z</dcterms:modified>
  <dc:identifier>DAGsxocnpX8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0x010100F620D797DA40A14FB255EA31B2D4C414</vt:lpwstr>
  </property>
</Properties>
</file>