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71" r:id="rId12"/>
    <p:sldId id="266" r:id="rId13"/>
    <p:sldId id="268" r:id="rId14"/>
    <p:sldId id="267" r:id="rId15"/>
    <p:sldId id="270" r:id="rId16"/>
    <p:sldId id="272" r:id="rId17"/>
    <p:sldId id="269" r:id="rId18"/>
  </p:sldIdLst>
  <p:sldSz cx="18288000" cy="10287000"/>
  <p:notesSz cx="6858000" cy="9144000"/>
  <p:embeddedFontLst>
    <p:embeddedFont>
      <p:font typeface="Jakob" panose="020B0604020202020204" charset="0"/>
      <p:regular r:id="rId20"/>
    </p:embeddedFont>
    <p:embeddedFont>
      <p:font typeface="Montserrat" panose="00000500000000000000" pitchFamily="2" charset="0"/>
      <p:regular r:id="rId21"/>
    </p:embeddedFont>
    <p:embeddedFont>
      <p:font typeface="Montserrat Bold" panose="00000800000000000000" charset="0"/>
      <p:regular r:id="rId22"/>
    </p:embeddedFont>
    <p:embeddedFont>
      <p:font typeface="Montserrat Heavy" panose="020B0604020202020204" charset="0"/>
      <p:regular r:id="rId23"/>
    </p:embeddedFont>
    <p:embeddedFont>
      <p:font typeface="Montserrat Semi-Bold" panose="020B0604020202020204"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0" d="100"/>
          <a:sy n="70" d="100"/>
        </p:scale>
        <p:origin x="12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CC0D02-E37D-4AE8-A112-49A4F6AC7EE2}" type="datetimeFigureOut">
              <a:rPr lang="en-US" smtClean="0"/>
              <a:t>8/29/2025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6EFB5D-88E0-4983-B017-3A08CCA33D6F}" type="slidenum">
              <a:rPr lang="en-US" smtClean="0"/>
              <a:t>‹#›</a:t>
            </a:fld>
            <a:endParaRPr lang="en-US"/>
          </a:p>
        </p:txBody>
      </p:sp>
    </p:spTree>
    <p:extLst>
      <p:ext uri="{BB962C8B-B14F-4D97-AF65-F5344CB8AC3E}">
        <p14:creationId xmlns:p14="http://schemas.microsoft.com/office/powerpoint/2010/main" val="1809188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hyperlink" Target="https://www.flickr.com/photos/4thglryofgod/8603882165"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awomanofsubstanceandcharacter.blogspot.com/2016/05/on-ministry-life-and-what-god-wants.html"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hyperlink" Target="https://www.flickr.com/photos/alicepopkorn/6727954163/"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hyperlink" Target="https://www.wallpaperflare.com/alone-blue-god-alone-in-the-dark-power-suit-portal-game-wallpaper-umbea/download/1920x1080" TargetMode="External"/><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publicdomainpictures.net/en/view-image.php?image=52952&amp;picture=stairway-to-heaven" TargetMode="External"/><Relationship Id="rId2" Type="http://schemas.openxmlformats.org/officeDocument/2006/relationships/image" Target="../media/image13.jpg"/><Relationship Id="rId1" Type="http://schemas.openxmlformats.org/officeDocument/2006/relationships/slideLayout" Target="../slideLayouts/slideLayout2.xml"/><Relationship Id="rId5" Type="http://schemas.openxmlformats.org/officeDocument/2006/relationships/hyperlink" Target="https://www.wallpaperflare.com/movie-kingdom-of-heaven-eva-green-wallpaper-ytac" TargetMode="External"/><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hyperlink" Target="https://www.publicdomainpictures.net/view-image.php?image=290460&amp;picture=frage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9.xml"/><Relationship Id="rId4" Type="http://schemas.openxmlformats.org/officeDocument/2006/relationships/hyperlink" Target="https://pxhere.com/id/photo/1122801"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2.svg"/><Relationship Id="rId7" Type="http://schemas.openxmlformats.org/officeDocument/2006/relationships/hyperlink" Target="https://haitiantimes.com/2018/02/04/easing-the-burden-of-life-with-alzheimers/"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hyperlink" Target="https://betterhealthwhileaging.net/tag/paranoia/" TargetMode="External"/><Relationship Id="rId4" Type="http://schemas.openxmlformats.org/officeDocument/2006/relationships/image" Target="../media/image6.jpg"/><Relationship Id="rId9" Type="http://schemas.openxmlformats.org/officeDocument/2006/relationships/hyperlink" Target="https://pxhere.com/id/photo/1361992"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1DCEC"/>
        </a:solidFill>
        <a:effectLst/>
      </p:bgPr>
    </p:bg>
    <p:spTree>
      <p:nvGrpSpPr>
        <p:cNvPr id="1" name=""/>
        <p:cNvGrpSpPr/>
        <p:nvPr/>
      </p:nvGrpSpPr>
      <p:grpSpPr>
        <a:xfrm>
          <a:off x="0" y="0"/>
          <a:ext cx="0" cy="0"/>
          <a:chOff x="0" y="0"/>
          <a:chExt cx="0" cy="0"/>
        </a:xfrm>
      </p:grpSpPr>
      <p:sp>
        <p:nvSpPr>
          <p:cNvPr id="2" name="Freeform 2"/>
          <p:cNvSpPr/>
          <p:nvPr/>
        </p:nvSpPr>
        <p:spPr>
          <a:xfrm>
            <a:off x="304800" y="114300"/>
            <a:ext cx="8211829" cy="9695001"/>
          </a:xfrm>
          <a:custGeom>
            <a:avLst/>
            <a:gdLst/>
            <a:ahLst/>
            <a:cxnLst/>
            <a:rect l="l" t="t" r="r" b="b"/>
            <a:pathLst>
              <a:path w="7602229" h="7602229">
                <a:moveTo>
                  <a:pt x="0" y="0"/>
                </a:moveTo>
                <a:lnTo>
                  <a:pt x="7602229" y="0"/>
                </a:lnTo>
                <a:lnTo>
                  <a:pt x="7602229" y="7602229"/>
                </a:lnTo>
                <a:lnTo>
                  <a:pt x="0" y="76022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200" b="1" i="0" u="none" strike="noStrike" kern="1200" cap="none" spc="0" normalizeH="0" baseline="0" noProof="0" dirty="0">
              <a:ln>
                <a:noFill/>
              </a:ln>
              <a:solidFill>
                <a:srgbClr val="4BACC6">
                  <a:lumMod val="75000"/>
                </a:srgbClr>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7200" b="1" dirty="0">
              <a:solidFill>
                <a:srgbClr val="4BACC6">
                  <a:lumMod val="75000"/>
                </a:srgbClr>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200" b="1" i="0" u="none" strike="noStrike" kern="1200" cap="none" spc="0" normalizeH="0" baseline="0" noProof="0" dirty="0">
              <a:ln>
                <a:noFill/>
              </a:ln>
              <a:solidFill>
                <a:srgbClr val="4BACC6">
                  <a:lumMod val="75000"/>
                </a:srgbClr>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4BACC6">
                    <a:lumMod val="75000"/>
                  </a:srgbClr>
                </a:solidFill>
                <a:effectLst/>
                <a:uLnTx/>
                <a:uFillTx/>
                <a:latin typeface="Calibri"/>
                <a:ea typeface="+mn-ea"/>
                <a:cs typeface="+mn-cs"/>
              </a:rPr>
              <a:t>Where The Sidewalk Ends….What Now??!</a:t>
            </a:r>
          </a:p>
        </p:txBody>
      </p:sp>
      <p:sp>
        <p:nvSpPr>
          <p:cNvPr id="3" name="Freeform 3"/>
          <p:cNvSpPr/>
          <p:nvPr/>
        </p:nvSpPr>
        <p:spPr>
          <a:xfrm>
            <a:off x="15816711" y="7902454"/>
            <a:ext cx="1020335" cy="418466"/>
          </a:xfrm>
          <a:custGeom>
            <a:avLst/>
            <a:gdLst/>
            <a:ahLst/>
            <a:cxnLst/>
            <a:rect l="l" t="t" r="r" b="b"/>
            <a:pathLst>
              <a:path w="1020335" h="418466">
                <a:moveTo>
                  <a:pt x="0" y="0"/>
                </a:moveTo>
                <a:lnTo>
                  <a:pt x="1020334" y="0"/>
                </a:lnTo>
                <a:lnTo>
                  <a:pt x="1020334" y="418467"/>
                </a:lnTo>
                <a:lnTo>
                  <a:pt x="0" y="418467"/>
                </a:lnTo>
                <a:lnTo>
                  <a:pt x="0" y="0"/>
                </a:lnTo>
                <a:close/>
              </a:path>
            </a:pathLst>
          </a:custGeom>
          <a:blipFill>
            <a:blip r:embed="rId4"/>
            <a:stretch>
              <a:fillRect/>
            </a:stretch>
          </a:blipFill>
        </p:spPr>
        <p:txBody>
          <a:bodyPr/>
          <a:lstStyle/>
          <a:p>
            <a:endParaRPr lang="en-US"/>
          </a:p>
        </p:txBody>
      </p:sp>
      <p:sp>
        <p:nvSpPr>
          <p:cNvPr id="4" name="TextBox 4"/>
          <p:cNvSpPr txBox="1"/>
          <p:nvPr/>
        </p:nvSpPr>
        <p:spPr>
          <a:xfrm>
            <a:off x="15290961" y="8177808"/>
            <a:ext cx="2199745" cy="1227259"/>
          </a:xfrm>
          <a:prstGeom prst="rect">
            <a:avLst/>
          </a:prstGeom>
        </p:spPr>
        <p:txBody>
          <a:bodyPr wrap="square" lIns="0" tIns="0" rIns="0" bIns="0" rtlCol="0" anchor="t">
            <a:spAutoFit/>
          </a:bodyPr>
          <a:lstStyle/>
          <a:p>
            <a:pPr algn="l">
              <a:lnSpc>
                <a:spcPts val="10618"/>
              </a:lnSpc>
            </a:pPr>
            <a:r>
              <a:rPr lang="en-US" sz="5400" dirty="0">
                <a:solidFill>
                  <a:srgbClr val="4CC3E6"/>
                </a:solidFill>
                <a:latin typeface="Jakob"/>
                <a:ea typeface="Jakob"/>
                <a:cs typeface="Jakob"/>
                <a:sym typeface="Jakob"/>
              </a:rPr>
              <a:t>WAVES</a:t>
            </a:r>
          </a:p>
        </p:txBody>
      </p:sp>
      <p:sp>
        <p:nvSpPr>
          <p:cNvPr id="5" name="TextBox 5"/>
          <p:cNvSpPr txBox="1"/>
          <p:nvPr/>
        </p:nvSpPr>
        <p:spPr>
          <a:xfrm>
            <a:off x="14979689" y="9537144"/>
            <a:ext cx="2932924" cy="272157"/>
          </a:xfrm>
          <a:prstGeom prst="rect">
            <a:avLst/>
          </a:prstGeom>
        </p:spPr>
        <p:txBody>
          <a:bodyPr lIns="0" tIns="0" rIns="0" bIns="0" rtlCol="0" anchor="t">
            <a:spAutoFit/>
          </a:bodyPr>
          <a:lstStyle/>
          <a:p>
            <a:pPr algn="l">
              <a:lnSpc>
                <a:spcPts val="2179"/>
              </a:lnSpc>
            </a:pPr>
            <a:r>
              <a:rPr lang="en-US" sz="1911" b="1">
                <a:solidFill>
                  <a:srgbClr val="276189"/>
                </a:solidFill>
                <a:latin typeface="Montserrat Heavy"/>
                <a:ea typeface="Montserrat Heavy"/>
                <a:cs typeface="Montserrat Heavy"/>
                <a:sym typeface="Montserrat Heavy"/>
              </a:rPr>
              <a:t>September 9-10, 2025</a:t>
            </a:r>
          </a:p>
        </p:txBody>
      </p:sp>
      <p:sp>
        <p:nvSpPr>
          <p:cNvPr id="6" name="TextBox 6"/>
          <p:cNvSpPr txBox="1"/>
          <p:nvPr/>
        </p:nvSpPr>
        <p:spPr>
          <a:xfrm>
            <a:off x="15542804" y="9282515"/>
            <a:ext cx="1696060" cy="245105"/>
          </a:xfrm>
          <a:prstGeom prst="rect">
            <a:avLst/>
          </a:prstGeom>
        </p:spPr>
        <p:txBody>
          <a:bodyPr lIns="0" tIns="0" rIns="0" bIns="0" rtlCol="0" anchor="t">
            <a:spAutoFit/>
          </a:bodyPr>
          <a:lstStyle/>
          <a:p>
            <a:pPr algn="r">
              <a:lnSpc>
                <a:spcPts val="1937"/>
              </a:lnSpc>
            </a:pPr>
            <a:r>
              <a:rPr lang="en-US" sz="1699">
                <a:solidFill>
                  <a:srgbClr val="276189"/>
                </a:solidFill>
                <a:latin typeface="Montserrat"/>
                <a:ea typeface="Montserrat"/>
                <a:cs typeface="Montserrat"/>
                <a:sym typeface="Montserrat"/>
              </a:rPr>
              <a:t>Fall Conference</a:t>
            </a:r>
          </a:p>
        </p:txBody>
      </p:sp>
      <p:sp>
        <p:nvSpPr>
          <p:cNvPr id="7" name="TextBox 7"/>
          <p:cNvSpPr txBox="1"/>
          <p:nvPr/>
        </p:nvSpPr>
        <p:spPr>
          <a:xfrm>
            <a:off x="14547445" y="9875422"/>
            <a:ext cx="3558868" cy="178031"/>
          </a:xfrm>
          <a:prstGeom prst="rect">
            <a:avLst/>
          </a:prstGeom>
        </p:spPr>
        <p:txBody>
          <a:bodyPr lIns="0" tIns="0" rIns="0" bIns="0" rtlCol="0" anchor="t">
            <a:spAutoFit/>
          </a:bodyPr>
          <a:lstStyle/>
          <a:p>
            <a:pPr algn="l">
              <a:lnSpc>
                <a:spcPts val="1418"/>
              </a:lnSpc>
            </a:pPr>
            <a:r>
              <a:rPr lang="en-US" sz="1243">
                <a:solidFill>
                  <a:srgbClr val="276189"/>
                </a:solidFill>
                <a:latin typeface="Montserrat"/>
                <a:ea typeface="Montserrat"/>
                <a:cs typeface="Montserrat"/>
                <a:sym typeface="Montserrat"/>
              </a:rPr>
              <a:t>Embassy Suites Noblesville | Indianapolis, IN </a:t>
            </a:r>
          </a:p>
        </p:txBody>
      </p:sp>
      <p:sp>
        <p:nvSpPr>
          <p:cNvPr id="13" name="Text Placeholder 12">
            <a:extLst>
              <a:ext uri="{FF2B5EF4-FFF2-40B4-BE49-F238E27FC236}">
                <a16:creationId xmlns:a16="http://schemas.microsoft.com/office/drawing/2014/main" id="{518C23F5-4888-E4DA-EB04-57FCD2FA4F05}"/>
              </a:ext>
            </a:extLst>
          </p:cNvPr>
          <p:cNvSpPr>
            <a:spLocks noGrp="1"/>
          </p:cNvSpPr>
          <p:nvPr>
            <p:ph type="body" sz="half" idx="2"/>
          </p:nvPr>
        </p:nvSpPr>
        <p:spPr>
          <a:xfrm>
            <a:off x="1792288" y="6286500"/>
            <a:ext cx="5486400" cy="24384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4BACC6">
                    <a:lumMod val="75000"/>
                  </a:srgbClr>
                </a:solidFill>
                <a:effectLst/>
                <a:uLnTx/>
                <a:uFillTx/>
                <a:latin typeface="Calibri"/>
                <a:ea typeface="+mn-ea"/>
                <a:cs typeface="+mn-cs"/>
              </a:rPr>
              <a:t>Managing Advanced Dementia Through End of Life Care</a:t>
            </a:r>
          </a:p>
          <a:p>
            <a:endParaRPr lang="en-US" dirty="0"/>
          </a:p>
        </p:txBody>
      </p:sp>
      <p:sp>
        <p:nvSpPr>
          <p:cNvPr id="15" name="TextBox 14">
            <a:extLst>
              <a:ext uri="{FF2B5EF4-FFF2-40B4-BE49-F238E27FC236}">
                <a16:creationId xmlns:a16="http://schemas.microsoft.com/office/drawing/2014/main" id="{FC089D7F-B2E0-2679-6DE5-B30F3A10221A}"/>
              </a:ext>
            </a:extLst>
          </p:cNvPr>
          <p:cNvSpPr txBox="1"/>
          <p:nvPr/>
        </p:nvSpPr>
        <p:spPr>
          <a:xfrm>
            <a:off x="9906001" y="4264540"/>
            <a:ext cx="7584706" cy="1569660"/>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4BACC6">
                    <a:lumMod val="75000"/>
                  </a:srgbClr>
                </a:solidFill>
                <a:effectLst/>
                <a:uLnTx/>
                <a:uFillTx/>
                <a:latin typeface="Montserrat Semi-Bold"/>
                <a:ea typeface="+mn-ea"/>
                <a:cs typeface="+mn-cs"/>
              </a:rPr>
              <a:t>Presented by,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4BACC6">
                    <a:lumMod val="75000"/>
                  </a:srgbClr>
                </a:solidFill>
                <a:effectLst/>
                <a:uLnTx/>
                <a:uFillTx/>
                <a:latin typeface="Montserrat Semi-Bold"/>
                <a:ea typeface="+mn-ea"/>
                <a:cs typeface="+mn-cs"/>
              </a:rPr>
              <a:t>Debbie Carriveau,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4BACC6">
                    <a:lumMod val="75000"/>
                  </a:srgbClr>
                </a:solidFill>
                <a:effectLst/>
                <a:uLnTx/>
                <a:uFillTx/>
                <a:latin typeface="Montserrat Semi-Bold"/>
                <a:ea typeface="+mn-ea"/>
                <a:cs typeface="+mn-cs"/>
              </a:rPr>
              <a:t>RN,C., CDP, QDCP</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4BACC6">
                    <a:lumMod val="75000"/>
                  </a:srgbClr>
                </a:solidFill>
                <a:effectLst/>
                <a:uLnTx/>
                <a:uFillTx/>
                <a:latin typeface="Montserrat Semi-Bold"/>
                <a:ea typeface="+mn-ea"/>
                <a:cs typeface="+mn-cs"/>
              </a:rPr>
              <a:t>Executive Director of Dementia Services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04121A-1FF4-6923-4AE1-16E568FD74A4}"/>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70C7B064-BCF6-ABB9-6135-75CAA2E5730B}"/>
              </a:ext>
            </a:extLst>
          </p:cNvPr>
          <p:cNvGrpSpPr/>
          <p:nvPr/>
        </p:nvGrpSpPr>
        <p:grpSpPr>
          <a:xfrm>
            <a:off x="0" y="9023657"/>
            <a:ext cx="18288000" cy="1263343"/>
            <a:chOff x="0" y="0"/>
            <a:chExt cx="4816593" cy="332732"/>
          </a:xfrm>
        </p:grpSpPr>
        <p:sp>
          <p:nvSpPr>
            <p:cNvPr id="3" name="Freeform 3">
              <a:extLst>
                <a:ext uri="{FF2B5EF4-FFF2-40B4-BE49-F238E27FC236}">
                  <a16:creationId xmlns:a16="http://schemas.microsoft.com/office/drawing/2014/main" id="{A86C5B4D-8B22-E82F-3F65-900F66219BF5}"/>
                </a:ext>
              </a:extLst>
            </p:cNvPr>
            <p:cNvSpPr/>
            <p:nvPr/>
          </p:nvSpPr>
          <p:spPr>
            <a:xfrm>
              <a:off x="0" y="0"/>
              <a:ext cx="4816592" cy="332732"/>
            </a:xfrm>
            <a:custGeom>
              <a:avLst/>
              <a:gdLst/>
              <a:ahLst/>
              <a:cxnLst/>
              <a:rect l="l" t="t" r="r" b="b"/>
              <a:pathLst>
                <a:path w="4816592" h="332732">
                  <a:moveTo>
                    <a:pt x="0" y="0"/>
                  </a:moveTo>
                  <a:lnTo>
                    <a:pt x="4816592" y="0"/>
                  </a:lnTo>
                  <a:lnTo>
                    <a:pt x="4816592" y="332732"/>
                  </a:lnTo>
                  <a:lnTo>
                    <a:pt x="0" y="332732"/>
                  </a:lnTo>
                  <a:close/>
                </a:path>
              </a:pathLst>
            </a:custGeom>
            <a:solidFill>
              <a:srgbClr val="78CFE4"/>
            </a:solidFill>
          </p:spPr>
          <p:txBody>
            <a:bodyPr/>
            <a:lstStyle/>
            <a:p>
              <a:endParaRPr lang="en-US"/>
            </a:p>
          </p:txBody>
        </p:sp>
        <p:sp>
          <p:nvSpPr>
            <p:cNvPr id="4" name="TextBox 4">
              <a:extLst>
                <a:ext uri="{FF2B5EF4-FFF2-40B4-BE49-F238E27FC236}">
                  <a16:creationId xmlns:a16="http://schemas.microsoft.com/office/drawing/2014/main" id="{468D482E-1FE9-384B-6613-864A203B4CF4}"/>
                </a:ext>
              </a:extLst>
            </p:cNvPr>
            <p:cNvSpPr txBox="1"/>
            <p:nvPr/>
          </p:nvSpPr>
          <p:spPr>
            <a:xfrm>
              <a:off x="0" y="9525"/>
              <a:ext cx="4816593" cy="323207"/>
            </a:xfrm>
            <a:prstGeom prst="rect">
              <a:avLst/>
            </a:prstGeom>
          </p:spPr>
          <p:txBody>
            <a:bodyPr lIns="50800" tIns="50800" rIns="50800" bIns="50800" rtlCol="0" anchor="ctr"/>
            <a:lstStyle/>
            <a:p>
              <a:pPr algn="ctr">
                <a:lnSpc>
                  <a:spcPts val="2710"/>
                </a:lnSpc>
              </a:pPr>
              <a:endParaRPr/>
            </a:p>
          </p:txBody>
        </p:sp>
      </p:grpSp>
      <p:sp>
        <p:nvSpPr>
          <p:cNvPr id="5" name="Freeform 5">
            <a:extLst>
              <a:ext uri="{FF2B5EF4-FFF2-40B4-BE49-F238E27FC236}">
                <a16:creationId xmlns:a16="http://schemas.microsoft.com/office/drawing/2014/main" id="{D5076189-0587-62BB-4AF9-15F787F83468}"/>
              </a:ext>
            </a:extLst>
          </p:cNvPr>
          <p:cNvSpPr/>
          <p:nvPr/>
        </p:nvSpPr>
        <p:spPr>
          <a:xfrm>
            <a:off x="306257" y="9270337"/>
            <a:ext cx="1877426" cy="769982"/>
          </a:xfrm>
          <a:custGeom>
            <a:avLst/>
            <a:gdLst/>
            <a:ahLst/>
            <a:cxnLst/>
            <a:rect l="l" t="t" r="r" b="b"/>
            <a:pathLst>
              <a:path w="1877426" h="769982">
                <a:moveTo>
                  <a:pt x="0" y="0"/>
                </a:moveTo>
                <a:lnTo>
                  <a:pt x="1877426" y="0"/>
                </a:lnTo>
                <a:lnTo>
                  <a:pt x="1877426" y="769983"/>
                </a:lnTo>
                <a:lnTo>
                  <a:pt x="0" y="769983"/>
                </a:lnTo>
                <a:lnTo>
                  <a:pt x="0" y="0"/>
                </a:lnTo>
                <a:close/>
              </a:path>
            </a:pathLst>
          </a:custGeom>
          <a:blipFill>
            <a:blip r:embed="rId2"/>
            <a:stretch>
              <a:fillRect/>
            </a:stretch>
          </a:blipFill>
        </p:spPr>
        <p:txBody>
          <a:bodyPr/>
          <a:lstStyle/>
          <a:p>
            <a:endParaRPr lang="en-US"/>
          </a:p>
        </p:txBody>
      </p:sp>
      <p:sp>
        <p:nvSpPr>
          <p:cNvPr id="6" name="TextBox 6">
            <a:extLst>
              <a:ext uri="{FF2B5EF4-FFF2-40B4-BE49-F238E27FC236}">
                <a16:creationId xmlns:a16="http://schemas.microsoft.com/office/drawing/2014/main" id="{BD1BD7B3-3BFD-FB15-AD46-5446CF245CD5}"/>
              </a:ext>
            </a:extLst>
          </p:cNvPr>
          <p:cNvSpPr txBox="1"/>
          <p:nvPr/>
        </p:nvSpPr>
        <p:spPr>
          <a:xfrm>
            <a:off x="15990108" y="9057943"/>
            <a:ext cx="2021168" cy="951400"/>
          </a:xfrm>
          <a:prstGeom prst="rect">
            <a:avLst/>
          </a:prstGeom>
        </p:spPr>
        <p:txBody>
          <a:bodyPr lIns="0" tIns="0" rIns="0" bIns="0" rtlCol="0" anchor="t">
            <a:spAutoFit/>
          </a:bodyPr>
          <a:lstStyle/>
          <a:p>
            <a:pPr algn="l">
              <a:lnSpc>
                <a:spcPts val="7604"/>
              </a:lnSpc>
            </a:pPr>
            <a:r>
              <a:rPr lang="en-US" sz="5431">
                <a:solidFill>
                  <a:srgbClr val="4CC3E6"/>
                </a:solidFill>
                <a:latin typeface="Jakob"/>
                <a:ea typeface="Jakob"/>
                <a:cs typeface="Jakob"/>
                <a:sym typeface="Jakob"/>
              </a:rPr>
              <a:t>WAVES</a:t>
            </a:r>
          </a:p>
        </p:txBody>
      </p:sp>
      <p:sp>
        <p:nvSpPr>
          <p:cNvPr id="8" name="TextBox 8">
            <a:extLst>
              <a:ext uri="{FF2B5EF4-FFF2-40B4-BE49-F238E27FC236}">
                <a16:creationId xmlns:a16="http://schemas.microsoft.com/office/drawing/2014/main" id="{6E054487-ED8A-6528-EC69-6A08028E8DC9}"/>
              </a:ext>
            </a:extLst>
          </p:cNvPr>
          <p:cNvSpPr txBox="1"/>
          <p:nvPr/>
        </p:nvSpPr>
        <p:spPr>
          <a:xfrm>
            <a:off x="16223437" y="9838314"/>
            <a:ext cx="1696060" cy="245105"/>
          </a:xfrm>
          <a:prstGeom prst="rect">
            <a:avLst/>
          </a:prstGeom>
        </p:spPr>
        <p:txBody>
          <a:bodyPr lIns="0" tIns="0" rIns="0" bIns="0" rtlCol="0" anchor="t">
            <a:spAutoFit/>
          </a:bodyPr>
          <a:lstStyle/>
          <a:p>
            <a:pPr algn="r">
              <a:lnSpc>
                <a:spcPts val="1937"/>
              </a:lnSpc>
            </a:pPr>
            <a:r>
              <a:rPr lang="en-US" sz="1699">
                <a:solidFill>
                  <a:srgbClr val="FFFFFF"/>
                </a:solidFill>
                <a:latin typeface="Montserrat"/>
                <a:ea typeface="Montserrat"/>
                <a:cs typeface="Montserrat"/>
                <a:sym typeface="Montserrat"/>
              </a:rPr>
              <a:t>Fall Conference</a:t>
            </a:r>
          </a:p>
        </p:txBody>
      </p:sp>
      <p:sp>
        <p:nvSpPr>
          <p:cNvPr id="11" name="Title 10">
            <a:extLst>
              <a:ext uri="{FF2B5EF4-FFF2-40B4-BE49-F238E27FC236}">
                <a16:creationId xmlns:a16="http://schemas.microsoft.com/office/drawing/2014/main" id="{4A7C41F8-42D7-18E0-6419-22505005AA71}"/>
              </a:ext>
            </a:extLst>
          </p:cNvPr>
          <p:cNvSpPr txBox="1">
            <a:spLocks/>
          </p:cNvSpPr>
          <p:nvPr/>
        </p:nvSpPr>
        <p:spPr>
          <a:xfrm>
            <a:off x="302819" y="266988"/>
            <a:ext cx="17449800" cy="754062"/>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a:t>Providing Care and Comfort at the END of LIFE………</a:t>
            </a:r>
            <a:endParaRPr lang="en-US" b="1" dirty="0"/>
          </a:p>
        </p:txBody>
      </p:sp>
      <p:sp>
        <p:nvSpPr>
          <p:cNvPr id="12" name="Title 10">
            <a:extLst>
              <a:ext uri="{FF2B5EF4-FFF2-40B4-BE49-F238E27FC236}">
                <a16:creationId xmlns:a16="http://schemas.microsoft.com/office/drawing/2014/main" id="{ABE3FFFE-338E-BFF7-EEE0-888A6EC43CE5}"/>
              </a:ext>
            </a:extLst>
          </p:cNvPr>
          <p:cNvSpPr txBox="1">
            <a:spLocks/>
          </p:cNvSpPr>
          <p:nvPr/>
        </p:nvSpPr>
        <p:spPr>
          <a:xfrm>
            <a:off x="302819" y="266988"/>
            <a:ext cx="17449800" cy="754062"/>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a:t>Providing Care and Comfort at the END of LIFE………</a:t>
            </a:r>
            <a:endParaRPr lang="en-US" b="1" dirty="0"/>
          </a:p>
        </p:txBody>
      </p:sp>
      <p:pic>
        <p:nvPicPr>
          <p:cNvPr id="13" name="Content Placeholder 9" descr="A blue sky with clouds and a sun behind it">
            <a:extLst>
              <a:ext uri="{FF2B5EF4-FFF2-40B4-BE49-F238E27FC236}">
                <a16:creationId xmlns:a16="http://schemas.microsoft.com/office/drawing/2014/main" id="{C794F4D6-F7E4-754E-3927-F51AA6411EA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217219" y="999796"/>
            <a:ext cx="15621000" cy="7760420"/>
          </a:xfrm>
          <a:prstGeom prst="rect">
            <a:avLst/>
          </a:prstGeom>
        </p:spPr>
      </p:pic>
    </p:spTree>
    <p:extLst>
      <p:ext uri="{BB962C8B-B14F-4D97-AF65-F5344CB8AC3E}">
        <p14:creationId xmlns:p14="http://schemas.microsoft.com/office/powerpoint/2010/main" val="3214201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2CD0B28-B6F5-A6FA-A1BF-5E1CA4A006E1}"/>
              </a:ext>
            </a:extLst>
          </p:cNvPr>
          <p:cNvSpPr>
            <a:spLocks noGrp="1"/>
          </p:cNvSpPr>
          <p:nvPr>
            <p:ph type="title"/>
          </p:nvPr>
        </p:nvSpPr>
        <p:spPr>
          <a:xfrm>
            <a:off x="457200" y="274638"/>
            <a:ext cx="17526000" cy="1143000"/>
          </a:xfrm>
        </p:spPr>
        <p:txBody>
          <a:bodyPr/>
          <a:lstStyle/>
          <a:p>
            <a:r>
              <a:rPr lang="en-US" dirty="0"/>
              <a:t>Typical Lifespan After Diagnosis</a:t>
            </a:r>
          </a:p>
        </p:txBody>
      </p:sp>
      <p:sp>
        <p:nvSpPr>
          <p:cNvPr id="8" name="Content Placeholder 7">
            <a:extLst>
              <a:ext uri="{FF2B5EF4-FFF2-40B4-BE49-F238E27FC236}">
                <a16:creationId xmlns:a16="http://schemas.microsoft.com/office/drawing/2014/main" id="{D9D90200-C8AB-B584-B6F8-9F122D6449F2}"/>
              </a:ext>
            </a:extLst>
          </p:cNvPr>
          <p:cNvSpPr>
            <a:spLocks noGrp="1"/>
          </p:cNvSpPr>
          <p:nvPr>
            <p:ph idx="1"/>
          </p:nvPr>
        </p:nvSpPr>
        <p:spPr>
          <a:xfrm>
            <a:off x="457200" y="1600200"/>
            <a:ext cx="17526000" cy="8412162"/>
          </a:xfrm>
        </p:spPr>
        <p:txBody>
          <a:bodyPr>
            <a:normAutofit lnSpcReduction="10000"/>
          </a:bodyPr>
          <a:lstStyle/>
          <a:p>
            <a:r>
              <a:rPr lang="en-US" sz="4000" dirty="0">
                <a:solidFill>
                  <a:schemeClr val="accent1">
                    <a:lumMod val="75000"/>
                  </a:schemeClr>
                </a:solidFill>
              </a:rPr>
              <a:t>Alzheimer’s (Typical) 8-10 years      (Early onset 2-7 years, depends on age- younger/shorter)</a:t>
            </a:r>
          </a:p>
          <a:p>
            <a:endParaRPr lang="en-US" sz="4000" dirty="0">
              <a:solidFill>
                <a:schemeClr val="accent1">
                  <a:lumMod val="75000"/>
                </a:schemeClr>
              </a:solidFill>
            </a:endParaRPr>
          </a:p>
          <a:p>
            <a:endParaRPr lang="en-US" dirty="0"/>
          </a:p>
          <a:p>
            <a:endParaRPr lang="en-US" dirty="0"/>
          </a:p>
          <a:p>
            <a:r>
              <a:rPr lang="en-US" sz="4000" dirty="0">
                <a:solidFill>
                  <a:schemeClr val="accent1">
                    <a:lumMod val="75000"/>
                  </a:schemeClr>
                </a:solidFill>
              </a:rPr>
              <a:t>Vascular   5 years</a:t>
            </a:r>
          </a:p>
          <a:p>
            <a:endParaRPr lang="en-US" dirty="0"/>
          </a:p>
          <a:p>
            <a:endParaRPr lang="en-US" dirty="0"/>
          </a:p>
          <a:p>
            <a:endParaRPr lang="en-US" dirty="0"/>
          </a:p>
          <a:p>
            <a:r>
              <a:rPr lang="en-US" sz="4000" dirty="0">
                <a:solidFill>
                  <a:schemeClr val="accent1">
                    <a:lumMod val="75000"/>
                  </a:schemeClr>
                </a:solidFill>
              </a:rPr>
              <a:t>Lewy Body  6 years</a:t>
            </a:r>
          </a:p>
          <a:p>
            <a:endParaRPr lang="en-US" dirty="0"/>
          </a:p>
          <a:p>
            <a:endParaRPr lang="en-US" dirty="0"/>
          </a:p>
          <a:p>
            <a:endParaRPr lang="en-US" dirty="0"/>
          </a:p>
          <a:p>
            <a:r>
              <a:rPr lang="en-US" sz="4000" dirty="0">
                <a:solidFill>
                  <a:schemeClr val="accent1">
                    <a:lumMod val="75000"/>
                  </a:schemeClr>
                </a:solidFill>
              </a:rPr>
              <a:t>Fronto-Temporal/ Pick’s     6-8 years</a:t>
            </a:r>
          </a:p>
        </p:txBody>
      </p:sp>
      <p:pic>
        <p:nvPicPr>
          <p:cNvPr id="10" name="Picture 9" descr="A white dove flying in the sky&#10;&#10;AI-generated content may be incorrect.">
            <a:extLst>
              <a:ext uri="{FF2B5EF4-FFF2-40B4-BE49-F238E27FC236}">
                <a16:creationId xmlns:a16="http://schemas.microsoft.com/office/drawing/2014/main" id="{EF566AC1-4DA1-C2F7-7351-253AD12A9A9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137176" y="3009900"/>
            <a:ext cx="6705600" cy="6052646"/>
          </a:xfrm>
          <a:prstGeom prst="rect">
            <a:avLst/>
          </a:prstGeom>
        </p:spPr>
      </p:pic>
    </p:spTree>
    <p:extLst>
      <p:ext uri="{BB962C8B-B14F-4D97-AF65-F5344CB8AC3E}">
        <p14:creationId xmlns:p14="http://schemas.microsoft.com/office/powerpoint/2010/main" val="2898436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B9D692-0DF6-FCB6-AECF-820EE5391C4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DD9F435A-16BA-2FCF-ED5F-AF84221A9EBD}"/>
              </a:ext>
            </a:extLst>
          </p:cNvPr>
          <p:cNvGrpSpPr/>
          <p:nvPr/>
        </p:nvGrpSpPr>
        <p:grpSpPr>
          <a:xfrm>
            <a:off x="0" y="9023657"/>
            <a:ext cx="18288000" cy="1263343"/>
            <a:chOff x="0" y="0"/>
            <a:chExt cx="4816593" cy="332732"/>
          </a:xfrm>
        </p:grpSpPr>
        <p:sp>
          <p:nvSpPr>
            <p:cNvPr id="3" name="Freeform 3">
              <a:extLst>
                <a:ext uri="{FF2B5EF4-FFF2-40B4-BE49-F238E27FC236}">
                  <a16:creationId xmlns:a16="http://schemas.microsoft.com/office/drawing/2014/main" id="{F2700D41-AC3A-7148-FB86-30330ECC49DD}"/>
                </a:ext>
              </a:extLst>
            </p:cNvPr>
            <p:cNvSpPr/>
            <p:nvPr/>
          </p:nvSpPr>
          <p:spPr>
            <a:xfrm>
              <a:off x="0" y="0"/>
              <a:ext cx="4816592" cy="332732"/>
            </a:xfrm>
            <a:custGeom>
              <a:avLst/>
              <a:gdLst/>
              <a:ahLst/>
              <a:cxnLst/>
              <a:rect l="l" t="t" r="r" b="b"/>
              <a:pathLst>
                <a:path w="4816592" h="332732">
                  <a:moveTo>
                    <a:pt x="0" y="0"/>
                  </a:moveTo>
                  <a:lnTo>
                    <a:pt x="4816592" y="0"/>
                  </a:lnTo>
                  <a:lnTo>
                    <a:pt x="4816592" y="332732"/>
                  </a:lnTo>
                  <a:lnTo>
                    <a:pt x="0" y="332732"/>
                  </a:lnTo>
                  <a:close/>
                </a:path>
              </a:pathLst>
            </a:custGeom>
            <a:solidFill>
              <a:srgbClr val="276189"/>
            </a:solidFill>
          </p:spPr>
          <p:txBody>
            <a:bodyPr/>
            <a:lstStyle/>
            <a:p>
              <a:endParaRPr lang="en-US"/>
            </a:p>
          </p:txBody>
        </p:sp>
        <p:sp>
          <p:nvSpPr>
            <p:cNvPr id="4" name="TextBox 4">
              <a:extLst>
                <a:ext uri="{FF2B5EF4-FFF2-40B4-BE49-F238E27FC236}">
                  <a16:creationId xmlns:a16="http://schemas.microsoft.com/office/drawing/2014/main" id="{6966C93E-0053-9050-C1A8-6C86885973F2}"/>
                </a:ext>
              </a:extLst>
            </p:cNvPr>
            <p:cNvSpPr txBox="1"/>
            <p:nvPr/>
          </p:nvSpPr>
          <p:spPr>
            <a:xfrm>
              <a:off x="0" y="9525"/>
              <a:ext cx="4816593" cy="323207"/>
            </a:xfrm>
            <a:prstGeom prst="rect">
              <a:avLst/>
            </a:prstGeom>
          </p:spPr>
          <p:txBody>
            <a:bodyPr lIns="50800" tIns="50800" rIns="50800" bIns="50800" rtlCol="0" anchor="ctr"/>
            <a:lstStyle/>
            <a:p>
              <a:pPr algn="ctr">
                <a:lnSpc>
                  <a:spcPts val="2710"/>
                </a:lnSpc>
              </a:pPr>
              <a:endParaRPr/>
            </a:p>
          </p:txBody>
        </p:sp>
      </p:grpSp>
      <p:sp>
        <p:nvSpPr>
          <p:cNvPr id="5" name="Freeform 5">
            <a:extLst>
              <a:ext uri="{FF2B5EF4-FFF2-40B4-BE49-F238E27FC236}">
                <a16:creationId xmlns:a16="http://schemas.microsoft.com/office/drawing/2014/main" id="{B1502874-7575-2674-9011-6C1154F390A0}"/>
              </a:ext>
            </a:extLst>
          </p:cNvPr>
          <p:cNvSpPr/>
          <p:nvPr/>
        </p:nvSpPr>
        <p:spPr>
          <a:xfrm>
            <a:off x="306257" y="9149426"/>
            <a:ext cx="1877426" cy="769982"/>
          </a:xfrm>
          <a:custGeom>
            <a:avLst/>
            <a:gdLst/>
            <a:ahLst/>
            <a:cxnLst/>
            <a:rect l="l" t="t" r="r" b="b"/>
            <a:pathLst>
              <a:path w="1877426" h="769982">
                <a:moveTo>
                  <a:pt x="0" y="0"/>
                </a:moveTo>
                <a:lnTo>
                  <a:pt x="1877426" y="0"/>
                </a:lnTo>
                <a:lnTo>
                  <a:pt x="1877426" y="769982"/>
                </a:lnTo>
                <a:lnTo>
                  <a:pt x="0" y="769982"/>
                </a:lnTo>
                <a:lnTo>
                  <a:pt x="0" y="0"/>
                </a:lnTo>
                <a:close/>
              </a:path>
            </a:pathLst>
          </a:custGeom>
          <a:blipFill>
            <a:blip r:embed="rId2"/>
            <a:stretch>
              <a:fillRect/>
            </a:stretch>
          </a:blipFill>
        </p:spPr>
        <p:txBody>
          <a:bodyPr/>
          <a:lstStyle/>
          <a:p>
            <a:endParaRPr lang="en-US"/>
          </a:p>
        </p:txBody>
      </p:sp>
      <p:sp>
        <p:nvSpPr>
          <p:cNvPr id="6" name="TextBox 6">
            <a:extLst>
              <a:ext uri="{FF2B5EF4-FFF2-40B4-BE49-F238E27FC236}">
                <a16:creationId xmlns:a16="http://schemas.microsoft.com/office/drawing/2014/main" id="{2548A1FD-8E06-ED8D-6C78-E2E172B6A2DE}"/>
              </a:ext>
            </a:extLst>
          </p:cNvPr>
          <p:cNvSpPr txBox="1"/>
          <p:nvPr/>
        </p:nvSpPr>
        <p:spPr>
          <a:xfrm>
            <a:off x="15990108" y="9057943"/>
            <a:ext cx="2021168" cy="951400"/>
          </a:xfrm>
          <a:prstGeom prst="rect">
            <a:avLst/>
          </a:prstGeom>
        </p:spPr>
        <p:txBody>
          <a:bodyPr lIns="0" tIns="0" rIns="0" bIns="0" rtlCol="0" anchor="t">
            <a:spAutoFit/>
          </a:bodyPr>
          <a:lstStyle/>
          <a:p>
            <a:pPr algn="l">
              <a:lnSpc>
                <a:spcPts val="7604"/>
              </a:lnSpc>
            </a:pPr>
            <a:r>
              <a:rPr lang="en-US" sz="5431" dirty="0">
                <a:solidFill>
                  <a:srgbClr val="4CC3E6"/>
                </a:solidFill>
                <a:latin typeface="Jakob"/>
                <a:ea typeface="Jakob"/>
                <a:cs typeface="Jakob"/>
                <a:sym typeface="Jakob"/>
              </a:rPr>
              <a:t>WAVES</a:t>
            </a:r>
          </a:p>
        </p:txBody>
      </p:sp>
      <p:sp>
        <p:nvSpPr>
          <p:cNvPr id="8" name="TextBox 8">
            <a:extLst>
              <a:ext uri="{FF2B5EF4-FFF2-40B4-BE49-F238E27FC236}">
                <a16:creationId xmlns:a16="http://schemas.microsoft.com/office/drawing/2014/main" id="{C37CB1D4-73D8-83E9-CE0E-EA8D125864EF}"/>
              </a:ext>
            </a:extLst>
          </p:cNvPr>
          <p:cNvSpPr txBox="1"/>
          <p:nvPr/>
        </p:nvSpPr>
        <p:spPr>
          <a:xfrm>
            <a:off x="16223437" y="9838314"/>
            <a:ext cx="1696060" cy="245105"/>
          </a:xfrm>
          <a:prstGeom prst="rect">
            <a:avLst/>
          </a:prstGeom>
        </p:spPr>
        <p:txBody>
          <a:bodyPr lIns="0" tIns="0" rIns="0" bIns="0" rtlCol="0" anchor="t">
            <a:spAutoFit/>
          </a:bodyPr>
          <a:lstStyle/>
          <a:p>
            <a:pPr algn="r">
              <a:lnSpc>
                <a:spcPts val="1937"/>
              </a:lnSpc>
            </a:pPr>
            <a:r>
              <a:rPr lang="en-US" sz="1699">
                <a:solidFill>
                  <a:srgbClr val="FFFFFF"/>
                </a:solidFill>
                <a:latin typeface="Montserrat"/>
                <a:ea typeface="Montserrat"/>
                <a:cs typeface="Montserrat"/>
                <a:sym typeface="Montserrat"/>
              </a:rPr>
              <a:t>Fall Conference</a:t>
            </a:r>
          </a:p>
        </p:txBody>
      </p:sp>
      <p:sp>
        <p:nvSpPr>
          <p:cNvPr id="10" name="Title 10">
            <a:extLst>
              <a:ext uri="{FF2B5EF4-FFF2-40B4-BE49-F238E27FC236}">
                <a16:creationId xmlns:a16="http://schemas.microsoft.com/office/drawing/2014/main" id="{EE5FA990-DB16-D259-40A1-59582C075EFB}"/>
              </a:ext>
            </a:extLst>
          </p:cNvPr>
          <p:cNvSpPr txBox="1">
            <a:spLocks/>
          </p:cNvSpPr>
          <p:nvPr/>
        </p:nvSpPr>
        <p:spPr>
          <a:xfrm>
            <a:off x="302819" y="266988"/>
            <a:ext cx="17449800" cy="167611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u="sng" dirty="0">
                <a:solidFill>
                  <a:schemeClr val="accent1">
                    <a:lumMod val="75000"/>
                  </a:schemeClr>
                </a:solidFill>
              </a:rPr>
              <a:t>The GREAT MYSTERY</a:t>
            </a:r>
            <a:r>
              <a:rPr lang="en-US" b="1" dirty="0"/>
              <a:t>….</a:t>
            </a:r>
            <a:r>
              <a:rPr lang="en-US" dirty="0"/>
              <a:t>Being </a:t>
            </a:r>
            <a:r>
              <a:rPr lang="en-US" b="1" dirty="0"/>
              <a:t>THERE </a:t>
            </a:r>
            <a:r>
              <a:rPr lang="en-US" dirty="0"/>
              <a:t>at the end of life here and </a:t>
            </a:r>
            <a:r>
              <a:rPr lang="en-US" b="1" dirty="0"/>
              <a:t>facilitating the transition </a:t>
            </a:r>
            <a:r>
              <a:rPr lang="en-US" dirty="0"/>
              <a:t>to the next life</a:t>
            </a:r>
            <a:r>
              <a:rPr lang="en-US" b="1" dirty="0"/>
              <a:t>…..</a:t>
            </a:r>
            <a:r>
              <a:rPr lang="en-US" b="1" dirty="0">
                <a:solidFill>
                  <a:schemeClr val="accent1">
                    <a:lumMod val="75000"/>
                  </a:schemeClr>
                </a:solidFill>
              </a:rPr>
              <a:t>What does that look like?</a:t>
            </a:r>
          </a:p>
        </p:txBody>
      </p:sp>
      <p:sp>
        <p:nvSpPr>
          <p:cNvPr id="11" name="Content Placeholder 11">
            <a:extLst>
              <a:ext uri="{FF2B5EF4-FFF2-40B4-BE49-F238E27FC236}">
                <a16:creationId xmlns:a16="http://schemas.microsoft.com/office/drawing/2014/main" id="{57CCB47C-EB55-4E4E-76C5-98F5E090631D}"/>
              </a:ext>
            </a:extLst>
          </p:cNvPr>
          <p:cNvSpPr txBox="1">
            <a:spLocks/>
          </p:cNvSpPr>
          <p:nvPr/>
        </p:nvSpPr>
        <p:spPr>
          <a:xfrm>
            <a:off x="457200" y="2032704"/>
            <a:ext cx="17449800" cy="7058375"/>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4400" b="1" dirty="0">
                <a:solidFill>
                  <a:schemeClr val="accent1">
                    <a:lumMod val="75000"/>
                  </a:schemeClr>
                </a:solidFill>
              </a:rPr>
              <a:t>When death is near: </a:t>
            </a:r>
          </a:p>
          <a:p>
            <a:r>
              <a:rPr lang="en-US" sz="4000" u="sng" dirty="0"/>
              <a:t>Terminal Restlessness</a:t>
            </a:r>
            <a:r>
              <a:rPr lang="en-US" sz="4000" dirty="0"/>
              <a:t>- neurological sign of discomfort, constant movement, inability to relax, pushing or pulling at staff (neuroinflammation of the brain) Uncooperative, agitated as a result, restless legs, rubbing, picking</a:t>
            </a:r>
          </a:p>
          <a:p>
            <a:r>
              <a:rPr lang="en-US" sz="4000" u="sng" dirty="0"/>
              <a:t>Pain</a:t>
            </a:r>
            <a:r>
              <a:rPr lang="en-US" sz="4000" dirty="0"/>
              <a:t>- much more related to neurological discomfort. Hypersensitivity to touch and noise, can cause actual pain. Recoiling from caregiver touch, “curling inward” fetal position sitting or standing, holding their heads, rocking, rubbing forehead or temples,  pushing at their eye sockets or pulling hair or ears (50-80% experience pain daily)   </a:t>
            </a:r>
          </a:p>
          <a:p>
            <a:r>
              <a:rPr lang="en-US" sz="4000" u="sng" dirty="0"/>
              <a:t>Hallucinations- </a:t>
            </a:r>
            <a:r>
              <a:rPr lang="en-US" sz="4000" dirty="0"/>
              <a:t>sudden delirium, emotional and mental turmoil, outbursts</a:t>
            </a:r>
          </a:p>
          <a:p>
            <a:r>
              <a:rPr lang="en-US" sz="4000" u="sng" dirty="0"/>
              <a:t>Irregular breathing patterns-</a:t>
            </a:r>
            <a:r>
              <a:rPr lang="en-US" sz="4000" dirty="0"/>
              <a:t> chesty, rattling, apnea- Cheyne stoking</a:t>
            </a:r>
          </a:p>
          <a:p>
            <a:r>
              <a:rPr lang="en-US" sz="4000" u="sng" dirty="0"/>
              <a:t>Sleep disturbances-</a:t>
            </a:r>
            <a:r>
              <a:rPr lang="en-US" sz="4000" dirty="0"/>
              <a:t> cannot shut things off, not restorative sleep</a:t>
            </a:r>
          </a:p>
          <a:p>
            <a:r>
              <a:rPr lang="en-US" sz="4000" u="sng" dirty="0"/>
              <a:t>COOL/COLD</a:t>
            </a:r>
            <a:r>
              <a:rPr lang="en-US" sz="4000" dirty="0"/>
              <a:t> discolored hands and feet, mottling</a:t>
            </a:r>
          </a:p>
          <a:p>
            <a:r>
              <a:rPr lang="en-US" sz="4000" u="sng" dirty="0"/>
              <a:t>Body temp changes</a:t>
            </a:r>
            <a:r>
              <a:rPr lang="en-US" sz="4000" dirty="0"/>
              <a:t>- high or low</a:t>
            </a:r>
          </a:p>
          <a:p>
            <a:endParaRPr lang="en-US" sz="4000" dirty="0"/>
          </a:p>
          <a:p>
            <a:endParaRPr lang="en-US" b="1" u="sng" dirty="0"/>
          </a:p>
        </p:txBody>
      </p:sp>
    </p:spTree>
    <p:extLst>
      <p:ext uri="{BB962C8B-B14F-4D97-AF65-F5344CB8AC3E}">
        <p14:creationId xmlns:p14="http://schemas.microsoft.com/office/powerpoint/2010/main" val="476771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75D174-9A0A-B2D5-F40A-6CC2D73B849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8B98684-7F32-8084-4CCE-AB75388C3772}"/>
              </a:ext>
            </a:extLst>
          </p:cNvPr>
          <p:cNvSpPr/>
          <p:nvPr/>
        </p:nvSpPr>
        <p:spPr>
          <a:xfrm>
            <a:off x="0" y="0"/>
            <a:ext cx="10608517" cy="10608517"/>
          </a:xfrm>
          <a:custGeom>
            <a:avLst/>
            <a:gdLst/>
            <a:ahLst/>
            <a:cxnLst/>
            <a:rect l="l" t="t" r="r" b="b"/>
            <a:pathLst>
              <a:path w="10608517" h="10608517">
                <a:moveTo>
                  <a:pt x="0" y="0"/>
                </a:moveTo>
                <a:lnTo>
                  <a:pt x="10608517" y="0"/>
                </a:lnTo>
                <a:lnTo>
                  <a:pt x="10608517" y="10608517"/>
                </a:lnTo>
                <a:lnTo>
                  <a:pt x="0" y="10608517"/>
                </a:lnTo>
                <a:lnTo>
                  <a:pt x="0" y="0"/>
                </a:lnTo>
                <a:close/>
              </a:path>
            </a:pathLst>
          </a:custGeom>
          <a:blipFill>
            <a:blip r:embed="rId2">
              <a:alphaModFix amt="43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a:extLst>
              <a:ext uri="{FF2B5EF4-FFF2-40B4-BE49-F238E27FC236}">
                <a16:creationId xmlns:a16="http://schemas.microsoft.com/office/drawing/2014/main" id="{5F693443-AB53-C77E-FEF1-1E292FCCEA5B}"/>
              </a:ext>
            </a:extLst>
          </p:cNvPr>
          <p:cNvSpPr txBox="1"/>
          <p:nvPr/>
        </p:nvSpPr>
        <p:spPr>
          <a:xfrm>
            <a:off x="16060882" y="9004705"/>
            <a:ext cx="2021168" cy="951400"/>
          </a:xfrm>
          <a:prstGeom prst="rect">
            <a:avLst/>
          </a:prstGeom>
        </p:spPr>
        <p:txBody>
          <a:bodyPr lIns="0" tIns="0" rIns="0" bIns="0" rtlCol="0" anchor="t">
            <a:spAutoFit/>
          </a:bodyPr>
          <a:lstStyle/>
          <a:p>
            <a:pPr algn="l">
              <a:lnSpc>
                <a:spcPts val="7604"/>
              </a:lnSpc>
            </a:pPr>
            <a:r>
              <a:rPr lang="en-US" sz="5431">
                <a:solidFill>
                  <a:srgbClr val="4CC3E6"/>
                </a:solidFill>
                <a:latin typeface="Jakob"/>
                <a:ea typeface="Jakob"/>
                <a:cs typeface="Jakob"/>
                <a:sym typeface="Jakob"/>
              </a:rPr>
              <a:t>WAVES</a:t>
            </a:r>
          </a:p>
        </p:txBody>
      </p:sp>
      <p:sp>
        <p:nvSpPr>
          <p:cNvPr id="4" name="TextBox 4">
            <a:extLst>
              <a:ext uri="{FF2B5EF4-FFF2-40B4-BE49-F238E27FC236}">
                <a16:creationId xmlns:a16="http://schemas.microsoft.com/office/drawing/2014/main" id="{509832D7-D699-763C-DBAB-DA38EC7ECE18}"/>
              </a:ext>
            </a:extLst>
          </p:cNvPr>
          <p:cNvSpPr txBox="1"/>
          <p:nvPr/>
        </p:nvSpPr>
        <p:spPr>
          <a:xfrm>
            <a:off x="16223437" y="9838314"/>
            <a:ext cx="1696060" cy="245105"/>
          </a:xfrm>
          <a:prstGeom prst="rect">
            <a:avLst/>
          </a:prstGeom>
        </p:spPr>
        <p:txBody>
          <a:bodyPr lIns="0" tIns="0" rIns="0" bIns="0" rtlCol="0" anchor="t">
            <a:spAutoFit/>
          </a:bodyPr>
          <a:lstStyle/>
          <a:p>
            <a:pPr algn="r">
              <a:lnSpc>
                <a:spcPts val="1937"/>
              </a:lnSpc>
            </a:pPr>
            <a:r>
              <a:rPr lang="en-US" sz="1699">
                <a:solidFill>
                  <a:srgbClr val="276189"/>
                </a:solidFill>
                <a:latin typeface="Montserrat"/>
                <a:ea typeface="Montserrat"/>
                <a:cs typeface="Montserrat"/>
                <a:sym typeface="Montserrat"/>
              </a:rPr>
              <a:t>Fall Conference</a:t>
            </a:r>
          </a:p>
        </p:txBody>
      </p:sp>
      <p:sp>
        <p:nvSpPr>
          <p:cNvPr id="5" name="Title 10">
            <a:extLst>
              <a:ext uri="{FF2B5EF4-FFF2-40B4-BE49-F238E27FC236}">
                <a16:creationId xmlns:a16="http://schemas.microsoft.com/office/drawing/2014/main" id="{49A0310D-852B-F787-B385-F9E366DD7BBF}"/>
              </a:ext>
            </a:extLst>
          </p:cNvPr>
          <p:cNvSpPr txBox="1">
            <a:spLocks/>
          </p:cNvSpPr>
          <p:nvPr/>
        </p:nvSpPr>
        <p:spPr>
          <a:xfrm>
            <a:off x="302819" y="266988"/>
            <a:ext cx="17449800" cy="1073593"/>
          </a:xfrm>
          <a:prstGeom prst="rect">
            <a:avLst/>
          </a:prstGeom>
        </p:spPr>
        <p:txBody>
          <a:bodyP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t>LIFE HISTORY IS THE </a:t>
            </a:r>
            <a:r>
              <a:rPr lang="en-US" b="1"/>
              <a:t>CRITICAL PIECE </a:t>
            </a:r>
            <a:r>
              <a:rPr lang="en-US"/>
              <a:t>for </a:t>
            </a:r>
            <a:r>
              <a:rPr lang="en-US" b="1"/>
              <a:t>PEACEFUL </a:t>
            </a:r>
            <a:r>
              <a:rPr lang="en-US"/>
              <a:t>and </a:t>
            </a:r>
            <a:r>
              <a:rPr lang="en-US" b="1"/>
              <a:t>COMFORTABLE </a:t>
            </a:r>
            <a:r>
              <a:rPr lang="en-US"/>
              <a:t>transition</a:t>
            </a:r>
            <a:r>
              <a:rPr lang="en-US" b="1"/>
              <a:t>…</a:t>
            </a:r>
            <a:endParaRPr lang="en-US" b="1" dirty="0"/>
          </a:p>
        </p:txBody>
      </p:sp>
      <p:sp>
        <p:nvSpPr>
          <p:cNvPr id="6" name="Content Placeholder 11">
            <a:extLst>
              <a:ext uri="{FF2B5EF4-FFF2-40B4-BE49-F238E27FC236}">
                <a16:creationId xmlns:a16="http://schemas.microsoft.com/office/drawing/2014/main" id="{2E1976AD-5910-2901-E59F-BE48BBE5A42C}"/>
              </a:ext>
            </a:extLst>
          </p:cNvPr>
          <p:cNvSpPr txBox="1">
            <a:spLocks/>
          </p:cNvSpPr>
          <p:nvPr/>
        </p:nvSpPr>
        <p:spPr>
          <a:xfrm>
            <a:off x="457200" y="1195920"/>
            <a:ext cx="17449800" cy="7750499"/>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4000"/>
              <a:t>Experiencing an </a:t>
            </a:r>
            <a:r>
              <a:rPr lang="en-US" sz="4000" b="1"/>
              <a:t>intimate, person-centered </a:t>
            </a:r>
            <a:r>
              <a:rPr lang="en-US" sz="4000"/>
              <a:t>dying experience is just as </a:t>
            </a:r>
            <a:r>
              <a:rPr lang="en-US" sz="4000" b="1"/>
              <a:t>important </a:t>
            </a:r>
            <a:r>
              <a:rPr lang="en-US" sz="4000"/>
              <a:t>as person-centered care during my life….</a:t>
            </a:r>
            <a:r>
              <a:rPr lang="en-US" sz="4000" b="1"/>
              <a:t>Do you know who I am and what my life has been about?   What MATTERS? </a:t>
            </a:r>
          </a:p>
          <a:p>
            <a:pPr marL="0" indent="0">
              <a:buFont typeface="Arial" pitchFamily="34" charset="0"/>
              <a:buNone/>
            </a:pPr>
            <a:endParaRPr lang="en-US" sz="4000" b="1"/>
          </a:p>
          <a:p>
            <a:pPr marL="0" indent="0">
              <a:buFont typeface="Arial" pitchFamily="34" charset="0"/>
              <a:buNone/>
            </a:pPr>
            <a:endParaRPr lang="en-US" sz="4000" b="1" dirty="0"/>
          </a:p>
        </p:txBody>
      </p:sp>
      <p:pic>
        <p:nvPicPr>
          <p:cNvPr id="7" name="Picture 6" descr="A person walking up a stairway to the light&#10;&#10;Description automatically generated">
            <a:extLst>
              <a:ext uri="{FF2B5EF4-FFF2-40B4-BE49-F238E27FC236}">
                <a16:creationId xmlns:a16="http://schemas.microsoft.com/office/drawing/2014/main" id="{AF218584-EDA3-1EAC-C265-54A4A08D3077}"/>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88623" y="3286759"/>
            <a:ext cx="8030442" cy="5693904"/>
          </a:xfrm>
          <a:prstGeom prst="rect">
            <a:avLst/>
          </a:prstGeom>
        </p:spPr>
      </p:pic>
      <p:pic>
        <p:nvPicPr>
          <p:cNvPr id="8" name="Picture 7" descr="A person in a white dress standing on stairs&#10;&#10;Description automatically generated">
            <a:extLst>
              <a:ext uri="{FF2B5EF4-FFF2-40B4-BE49-F238E27FC236}">
                <a16:creationId xmlns:a16="http://schemas.microsoft.com/office/drawing/2014/main" id="{3405E65D-E3C0-AF60-C592-C3AFF69F15CA}"/>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9019374" y="3273462"/>
            <a:ext cx="9065819" cy="5776380"/>
          </a:xfrm>
          <a:prstGeom prst="rect">
            <a:avLst/>
          </a:prstGeom>
        </p:spPr>
      </p:pic>
    </p:spTree>
    <p:extLst>
      <p:ext uri="{BB962C8B-B14F-4D97-AF65-F5344CB8AC3E}">
        <p14:creationId xmlns:p14="http://schemas.microsoft.com/office/powerpoint/2010/main" val="80028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AD4273-87BA-D819-13FD-2B4BE0E3441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49B9FB0-DFE2-9854-F4B7-35766F46299B}"/>
              </a:ext>
            </a:extLst>
          </p:cNvPr>
          <p:cNvSpPr/>
          <p:nvPr/>
        </p:nvSpPr>
        <p:spPr>
          <a:xfrm>
            <a:off x="0" y="0"/>
            <a:ext cx="4458241" cy="4458241"/>
          </a:xfrm>
          <a:custGeom>
            <a:avLst/>
            <a:gdLst/>
            <a:ahLst/>
            <a:cxnLst/>
            <a:rect l="l" t="t" r="r" b="b"/>
            <a:pathLst>
              <a:path w="4458241" h="4458241">
                <a:moveTo>
                  <a:pt x="0" y="0"/>
                </a:moveTo>
                <a:lnTo>
                  <a:pt x="4458241" y="0"/>
                </a:lnTo>
                <a:lnTo>
                  <a:pt x="4458241" y="4458241"/>
                </a:lnTo>
                <a:lnTo>
                  <a:pt x="0" y="445824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TextBox 3">
            <a:extLst>
              <a:ext uri="{FF2B5EF4-FFF2-40B4-BE49-F238E27FC236}">
                <a16:creationId xmlns:a16="http://schemas.microsoft.com/office/drawing/2014/main" id="{53C06532-33A8-A2FE-90B6-E66D65B7F023}"/>
              </a:ext>
            </a:extLst>
          </p:cNvPr>
          <p:cNvSpPr txBox="1"/>
          <p:nvPr/>
        </p:nvSpPr>
        <p:spPr>
          <a:xfrm>
            <a:off x="16060882" y="9004705"/>
            <a:ext cx="2021168" cy="951400"/>
          </a:xfrm>
          <a:prstGeom prst="rect">
            <a:avLst/>
          </a:prstGeom>
        </p:spPr>
        <p:txBody>
          <a:bodyPr lIns="0" tIns="0" rIns="0" bIns="0" rtlCol="0" anchor="t">
            <a:spAutoFit/>
          </a:bodyPr>
          <a:lstStyle/>
          <a:p>
            <a:pPr marL="0" marR="0" lvl="0" indent="0" algn="l" defTabSz="914400" rtl="0" eaLnBrk="1" fontAlgn="auto" latinLnBrk="0" hangingPunct="1">
              <a:lnSpc>
                <a:spcPts val="7604"/>
              </a:lnSpc>
              <a:spcBef>
                <a:spcPts val="0"/>
              </a:spcBef>
              <a:spcAft>
                <a:spcPts val="0"/>
              </a:spcAft>
              <a:buClrTx/>
              <a:buSzTx/>
              <a:buFontTx/>
              <a:buNone/>
              <a:tabLst/>
              <a:defRPr/>
            </a:pPr>
            <a:r>
              <a:rPr kumimoji="0" lang="en-US" sz="5431" b="0" i="0" u="none" strike="noStrike" kern="1200" cap="none" spc="0" normalizeH="0" baseline="0" noProof="0">
                <a:ln>
                  <a:noFill/>
                </a:ln>
                <a:solidFill>
                  <a:srgbClr val="4CC3E6"/>
                </a:solidFill>
                <a:effectLst/>
                <a:uLnTx/>
                <a:uFillTx/>
                <a:latin typeface="Jakob"/>
                <a:ea typeface="Jakob"/>
                <a:cs typeface="Jakob"/>
                <a:sym typeface="Jakob"/>
              </a:rPr>
              <a:t>WAVES</a:t>
            </a:r>
          </a:p>
        </p:txBody>
      </p:sp>
      <p:sp>
        <p:nvSpPr>
          <p:cNvPr id="4" name="TextBox 4">
            <a:extLst>
              <a:ext uri="{FF2B5EF4-FFF2-40B4-BE49-F238E27FC236}">
                <a16:creationId xmlns:a16="http://schemas.microsoft.com/office/drawing/2014/main" id="{EC046B59-A8AB-B7BF-E90D-12DD14074C8E}"/>
              </a:ext>
            </a:extLst>
          </p:cNvPr>
          <p:cNvSpPr txBox="1"/>
          <p:nvPr/>
        </p:nvSpPr>
        <p:spPr>
          <a:xfrm>
            <a:off x="16223437" y="9838314"/>
            <a:ext cx="1696060" cy="245105"/>
          </a:xfrm>
          <a:prstGeom prst="rect">
            <a:avLst/>
          </a:prstGeom>
        </p:spPr>
        <p:txBody>
          <a:bodyPr lIns="0" tIns="0" rIns="0" bIns="0" rtlCol="0" anchor="t">
            <a:spAutoFit/>
          </a:bodyPr>
          <a:lstStyle/>
          <a:p>
            <a:pPr marL="0" marR="0" lvl="0" indent="0" algn="r" defTabSz="914400" rtl="0" eaLnBrk="1" fontAlgn="auto" latinLnBrk="0" hangingPunct="1">
              <a:lnSpc>
                <a:spcPts val="1937"/>
              </a:lnSpc>
              <a:spcBef>
                <a:spcPts val="0"/>
              </a:spcBef>
              <a:spcAft>
                <a:spcPts val="0"/>
              </a:spcAft>
              <a:buClrTx/>
              <a:buSzTx/>
              <a:buFontTx/>
              <a:buNone/>
              <a:tabLst/>
              <a:defRPr/>
            </a:pPr>
            <a:r>
              <a:rPr kumimoji="0" lang="en-US" sz="1699" b="0" i="0" u="none" strike="noStrike" kern="1200" cap="none" spc="0" normalizeH="0" baseline="0" noProof="0">
                <a:ln>
                  <a:noFill/>
                </a:ln>
                <a:solidFill>
                  <a:srgbClr val="276189"/>
                </a:solidFill>
                <a:effectLst/>
                <a:uLnTx/>
                <a:uFillTx/>
                <a:latin typeface="Montserrat"/>
                <a:ea typeface="Montserrat"/>
                <a:cs typeface="Montserrat"/>
                <a:sym typeface="Montserrat"/>
              </a:rPr>
              <a:t>Fall Conference</a:t>
            </a:r>
          </a:p>
        </p:txBody>
      </p:sp>
      <p:sp>
        <p:nvSpPr>
          <p:cNvPr id="5" name="Title 10">
            <a:extLst>
              <a:ext uri="{FF2B5EF4-FFF2-40B4-BE49-F238E27FC236}">
                <a16:creationId xmlns:a16="http://schemas.microsoft.com/office/drawing/2014/main" id="{1AA1239B-A067-0CB5-ABAB-F9DA3B54053B}"/>
              </a:ext>
            </a:extLst>
          </p:cNvPr>
          <p:cNvSpPr txBox="1">
            <a:spLocks/>
          </p:cNvSpPr>
          <p:nvPr/>
        </p:nvSpPr>
        <p:spPr>
          <a:xfrm>
            <a:off x="302819" y="945707"/>
            <a:ext cx="17449800" cy="107359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accent1">
                    <a:lumMod val="75000"/>
                  </a:schemeClr>
                </a:solidFill>
                <a:effectLst/>
                <a:uLnTx/>
                <a:uFillTx/>
                <a:latin typeface="Calibri"/>
                <a:ea typeface="+mj-ea"/>
                <a:cs typeface="+mj-cs"/>
              </a:rPr>
              <a:t>Goal of end-of-life care for a dementia person is PEACE and SUPPORT </a:t>
            </a:r>
          </a:p>
        </p:txBody>
      </p:sp>
      <p:sp>
        <p:nvSpPr>
          <p:cNvPr id="6" name="Content Placeholder 11">
            <a:extLst>
              <a:ext uri="{FF2B5EF4-FFF2-40B4-BE49-F238E27FC236}">
                <a16:creationId xmlns:a16="http://schemas.microsoft.com/office/drawing/2014/main" id="{62D38C71-BA77-4007-B725-BA40669B6904}"/>
              </a:ext>
            </a:extLst>
          </p:cNvPr>
          <p:cNvSpPr txBox="1">
            <a:spLocks/>
          </p:cNvSpPr>
          <p:nvPr/>
        </p:nvSpPr>
        <p:spPr>
          <a:xfrm>
            <a:off x="457200" y="2019301"/>
            <a:ext cx="17449800" cy="79248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000" b="1" i="0" u="sng" strike="noStrike" kern="1200" cap="none" spc="0" normalizeH="0" baseline="0" noProof="0" dirty="0">
                <a:ln>
                  <a:noFill/>
                </a:ln>
                <a:solidFill>
                  <a:schemeClr val="accent1">
                    <a:lumMod val="75000"/>
                  </a:schemeClr>
                </a:solidFill>
                <a:effectLst/>
                <a:uLnTx/>
                <a:uFillTx/>
                <a:latin typeface="Calibri"/>
                <a:ea typeface="+mn-ea"/>
                <a:cs typeface="+mn-cs"/>
              </a:rPr>
              <a:t>Things to do to create a comfortable transition from this world to the next:</a:t>
            </a:r>
          </a:p>
          <a:p>
            <a:r>
              <a:rPr kumimoji="0" lang="en-US" sz="4000" b="0" i="0" u="none" strike="noStrike" kern="1200" cap="none" spc="0" normalizeH="0" baseline="0" noProof="0" dirty="0">
                <a:ln>
                  <a:noFill/>
                </a:ln>
                <a:solidFill>
                  <a:prstClr val="black"/>
                </a:solidFill>
                <a:effectLst/>
                <a:uLnTx/>
                <a:uFillTx/>
                <a:latin typeface="Calibri"/>
                <a:ea typeface="+mn-ea"/>
                <a:cs typeface="+mn-cs"/>
              </a:rPr>
              <a:t>Making people more comfortable, progressive pain and anti-anxiety meds (  Ativan, Morphine, Zyprexa Zydus), routine not PRN- don’t let level get ahead of meds- Pain is much easier to PREVENT than relieve (non-verbal </a:t>
            </a:r>
            <a:r>
              <a:rPr kumimoji="0" lang="en-US" sz="4000" b="0" i="0" u="none" strike="noStrike" kern="1200" cap="none" spc="0" normalizeH="0" baseline="0" noProof="0" dirty="0" err="1">
                <a:ln>
                  <a:noFill/>
                </a:ln>
                <a:solidFill>
                  <a:prstClr val="black"/>
                </a:solidFill>
                <a:effectLst/>
                <a:uLnTx/>
                <a:uFillTx/>
                <a:latin typeface="Calibri"/>
                <a:ea typeface="+mn-ea"/>
                <a:cs typeface="+mn-cs"/>
              </a:rPr>
              <a:t>sxs</a:t>
            </a:r>
            <a:r>
              <a:rPr kumimoji="0" lang="en-US" sz="4000" b="0" i="0" u="none" strike="noStrike" kern="1200" cap="none" spc="0" normalizeH="0" baseline="0" noProof="0" dirty="0">
                <a:ln>
                  <a:noFill/>
                </a:ln>
                <a:solidFill>
                  <a:prstClr val="black"/>
                </a:solidFill>
                <a:effectLst/>
                <a:uLnTx/>
                <a:uFillTx/>
                <a:latin typeface="Calibri"/>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Pillows, repositioning, recliners versus beds, massages, warm packs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Physical therapeutic touch-hand holding, gentle stroking of face, tops of hands, tops of feet, massages but very gentle pressure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Keep skin moisturized-”hypersensitivity” (lips, mouth, eyes)</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4000" b="1" i="0" u="sng"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05298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C938B80-9ED6-53FE-FCEB-E0607F1742D8}"/>
              </a:ext>
            </a:extLst>
          </p:cNvPr>
          <p:cNvSpPr>
            <a:spLocks noGrp="1"/>
          </p:cNvSpPr>
          <p:nvPr>
            <p:ph type="title"/>
          </p:nvPr>
        </p:nvSpPr>
        <p:spPr/>
        <p:txBody>
          <a:bodyPr/>
          <a:lstStyle/>
          <a:p>
            <a:r>
              <a:rPr lang="en-US" dirty="0">
                <a:solidFill>
                  <a:schemeClr val="accent1">
                    <a:lumMod val="75000"/>
                  </a:schemeClr>
                </a:solidFill>
              </a:rPr>
              <a:t>Things you to do…..(continued)</a:t>
            </a:r>
          </a:p>
        </p:txBody>
      </p:sp>
      <p:sp>
        <p:nvSpPr>
          <p:cNvPr id="7" name="Content Placeholder 6">
            <a:extLst>
              <a:ext uri="{FF2B5EF4-FFF2-40B4-BE49-F238E27FC236}">
                <a16:creationId xmlns:a16="http://schemas.microsoft.com/office/drawing/2014/main" id="{E7E5CE24-5FBA-85E5-3F62-863E72BF1AFB}"/>
              </a:ext>
            </a:extLst>
          </p:cNvPr>
          <p:cNvSpPr>
            <a:spLocks noGrp="1"/>
          </p:cNvSpPr>
          <p:nvPr>
            <p:ph idx="1"/>
          </p:nvPr>
        </p:nvSpPr>
        <p:spPr>
          <a:xfrm>
            <a:off x="457200" y="1600200"/>
            <a:ext cx="17449800" cy="8191500"/>
          </a:xfrm>
        </p:spPr>
        <p:txBody>
          <a:bodyPr>
            <a:normAutofit/>
          </a:bodyPr>
          <a:lstStyle/>
          <a:p>
            <a:r>
              <a:rPr lang="en-US" dirty="0"/>
              <a:t>Create a peaceful environment- soft music playing, reading scriptures, praying, softly singing, nice smells, tap into good feelings and memories- They are still very sensitive to the atmosphere around them</a:t>
            </a:r>
          </a:p>
          <a:p>
            <a:endParaRPr lang="en-US" dirty="0"/>
          </a:p>
          <a:p>
            <a:r>
              <a:rPr lang="en-US" dirty="0"/>
              <a:t>Prep family and caregivers that things in the environment may trigger emotional responses during transition (anxiety, tears, laughter- inner brain responses)</a:t>
            </a:r>
          </a:p>
          <a:p>
            <a:endParaRPr lang="en-US" dirty="0"/>
          </a:p>
          <a:p>
            <a:r>
              <a:rPr lang="en-US" dirty="0"/>
              <a:t>Spiritual support is important- talk to the person about ways their life has had meaning, talk to family members about impacts they have had on relationship, influences on others lives and remind the person of those impactful things they have done</a:t>
            </a:r>
          </a:p>
          <a:p>
            <a:endParaRPr lang="en-US" dirty="0"/>
          </a:p>
          <a:p>
            <a:r>
              <a:rPr lang="en-US" dirty="0"/>
              <a:t>Reassure them it’s  ok to let go, address the status of those they will be leaving behind</a:t>
            </a:r>
          </a:p>
          <a:p>
            <a:endParaRPr lang="en-US" dirty="0"/>
          </a:p>
          <a:p>
            <a:r>
              <a:rPr lang="en-US" dirty="0"/>
              <a:t>Let them know where they are and who is with them- Let them know they are loved, that they matter</a:t>
            </a:r>
          </a:p>
          <a:p>
            <a:endParaRPr lang="en-US" dirty="0"/>
          </a:p>
          <a:p>
            <a:endParaRPr lang="en-US" dirty="0"/>
          </a:p>
        </p:txBody>
      </p:sp>
    </p:spTree>
    <p:extLst>
      <p:ext uri="{BB962C8B-B14F-4D97-AF65-F5344CB8AC3E}">
        <p14:creationId xmlns:p14="http://schemas.microsoft.com/office/powerpoint/2010/main" val="3794123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11D19-EC1C-36B6-12BB-6565B07A60C0}"/>
              </a:ext>
            </a:extLst>
          </p:cNvPr>
          <p:cNvSpPr>
            <a:spLocks noGrp="1"/>
          </p:cNvSpPr>
          <p:nvPr>
            <p:ph type="title"/>
          </p:nvPr>
        </p:nvSpPr>
        <p:spPr>
          <a:xfrm>
            <a:off x="457200" y="274638"/>
            <a:ext cx="10896600" cy="2049462"/>
          </a:xfrm>
        </p:spPr>
        <p:txBody>
          <a:bodyPr>
            <a:normAutofit/>
          </a:bodyPr>
          <a:lstStyle/>
          <a:p>
            <a:r>
              <a:rPr lang="en-US" dirty="0">
                <a:solidFill>
                  <a:schemeClr val="accent1">
                    <a:lumMod val="75000"/>
                  </a:schemeClr>
                </a:solidFill>
              </a:rPr>
              <a:t>Help Them and Their Loved Ones</a:t>
            </a:r>
            <a:br>
              <a:rPr lang="en-US" dirty="0">
                <a:solidFill>
                  <a:schemeClr val="accent1">
                    <a:lumMod val="75000"/>
                  </a:schemeClr>
                </a:solidFill>
              </a:rPr>
            </a:br>
            <a:r>
              <a:rPr lang="en-US" dirty="0">
                <a:solidFill>
                  <a:schemeClr val="accent1">
                    <a:lumMod val="75000"/>
                  </a:schemeClr>
                </a:solidFill>
              </a:rPr>
              <a:t> “Let Go” and Move On</a:t>
            </a:r>
          </a:p>
        </p:txBody>
      </p:sp>
      <p:pic>
        <p:nvPicPr>
          <p:cNvPr id="16" name="Content Placeholder 15" descr="A stairway leading up to the sky">
            <a:extLst>
              <a:ext uri="{FF2B5EF4-FFF2-40B4-BE49-F238E27FC236}">
                <a16:creationId xmlns:a16="http://schemas.microsoft.com/office/drawing/2014/main" id="{802FF688-B521-F395-8A8E-1A368441653D}"/>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14400" y="2324100"/>
            <a:ext cx="11963400" cy="7294023"/>
          </a:xfrm>
        </p:spPr>
      </p:pic>
      <p:pic>
        <p:nvPicPr>
          <p:cNvPr id="18" name="Picture 17" descr="Angels in the clouds&#10;&#10;AI-generated content may be incorrect.">
            <a:extLst>
              <a:ext uri="{FF2B5EF4-FFF2-40B4-BE49-F238E27FC236}">
                <a16:creationId xmlns:a16="http://schemas.microsoft.com/office/drawing/2014/main" id="{78517D4E-F4D3-71BA-1C37-90084B60A498}"/>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0896600" y="704702"/>
            <a:ext cx="6477000" cy="6621463"/>
          </a:xfrm>
          <a:prstGeom prst="rect">
            <a:avLst/>
          </a:prstGeom>
        </p:spPr>
      </p:pic>
    </p:spTree>
    <p:extLst>
      <p:ext uri="{BB962C8B-B14F-4D97-AF65-F5344CB8AC3E}">
        <p14:creationId xmlns:p14="http://schemas.microsoft.com/office/powerpoint/2010/main" val="19731495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D2CF92-833F-E713-EAFC-C24B30EE0562}"/>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EA7B2056-36B2-9B2C-A719-E66FC34B4BB0}"/>
              </a:ext>
            </a:extLst>
          </p:cNvPr>
          <p:cNvGrpSpPr/>
          <p:nvPr/>
        </p:nvGrpSpPr>
        <p:grpSpPr>
          <a:xfrm>
            <a:off x="0" y="9023657"/>
            <a:ext cx="18288000" cy="1263343"/>
            <a:chOff x="0" y="0"/>
            <a:chExt cx="4816593" cy="332732"/>
          </a:xfrm>
        </p:grpSpPr>
        <p:sp>
          <p:nvSpPr>
            <p:cNvPr id="3" name="Freeform 3">
              <a:extLst>
                <a:ext uri="{FF2B5EF4-FFF2-40B4-BE49-F238E27FC236}">
                  <a16:creationId xmlns:a16="http://schemas.microsoft.com/office/drawing/2014/main" id="{45464664-1E63-922B-66CF-3476A1ADB6A6}"/>
                </a:ext>
              </a:extLst>
            </p:cNvPr>
            <p:cNvSpPr/>
            <p:nvPr/>
          </p:nvSpPr>
          <p:spPr>
            <a:xfrm>
              <a:off x="0" y="0"/>
              <a:ext cx="4816592" cy="332732"/>
            </a:xfrm>
            <a:custGeom>
              <a:avLst/>
              <a:gdLst/>
              <a:ahLst/>
              <a:cxnLst/>
              <a:rect l="l" t="t" r="r" b="b"/>
              <a:pathLst>
                <a:path w="4816592" h="332732">
                  <a:moveTo>
                    <a:pt x="0" y="0"/>
                  </a:moveTo>
                  <a:lnTo>
                    <a:pt x="4816592" y="0"/>
                  </a:lnTo>
                  <a:lnTo>
                    <a:pt x="4816592" y="332732"/>
                  </a:lnTo>
                  <a:lnTo>
                    <a:pt x="0" y="332732"/>
                  </a:lnTo>
                  <a:close/>
                </a:path>
              </a:pathLst>
            </a:custGeom>
            <a:solidFill>
              <a:srgbClr val="78CFE4"/>
            </a:solidFill>
          </p:spPr>
          <p:txBody>
            <a:bodyPr/>
            <a:lstStyle/>
            <a:p>
              <a:endParaRPr lang="en-US"/>
            </a:p>
          </p:txBody>
        </p:sp>
        <p:sp>
          <p:nvSpPr>
            <p:cNvPr id="4" name="TextBox 4">
              <a:extLst>
                <a:ext uri="{FF2B5EF4-FFF2-40B4-BE49-F238E27FC236}">
                  <a16:creationId xmlns:a16="http://schemas.microsoft.com/office/drawing/2014/main" id="{258672DB-4DED-4C11-D54A-EB804D1616AE}"/>
                </a:ext>
              </a:extLst>
            </p:cNvPr>
            <p:cNvSpPr txBox="1"/>
            <p:nvPr/>
          </p:nvSpPr>
          <p:spPr>
            <a:xfrm>
              <a:off x="0" y="9525"/>
              <a:ext cx="4816593" cy="323207"/>
            </a:xfrm>
            <a:prstGeom prst="rect">
              <a:avLst/>
            </a:prstGeom>
          </p:spPr>
          <p:txBody>
            <a:bodyPr lIns="50800" tIns="50800" rIns="50800" bIns="50800" rtlCol="0" anchor="ctr"/>
            <a:lstStyle/>
            <a:p>
              <a:pPr algn="ctr">
                <a:lnSpc>
                  <a:spcPts val="2710"/>
                </a:lnSpc>
              </a:pPr>
              <a:endParaRPr/>
            </a:p>
          </p:txBody>
        </p:sp>
      </p:grpSp>
      <p:sp>
        <p:nvSpPr>
          <p:cNvPr id="5" name="Freeform 5">
            <a:extLst>
              <a:ext uri="{FF2B5EF4-FFF2-40B4-BE49-F238E27FC236}">
                <a16:creationId xmlns:a16="http://schemas.microsoft.com/office/drawing/2014/main" id="{9FD29657-55DC-3077-76EF-73BD0BB66791}"/>
              </a:ext>
            </a:extLst>
          </p:cNvPr>
          <p:cNvSpPr/>
          <p:nvPr/>
        </p:nvSpPr>
        <p:spPr>
          <a:xfrm>
            <a:off x="306257" y="9270337"/>
            <a:ext cx="1877426" cy="769982"/>
          </a:xfrm>
          <a:custGeom>
            <a:avLst/>
            <a:gdLst/>
            <a:ahLst/>
            <a:cxnLst/>
            <a:rect l="l" t="t" r="r" b="b"/>
            <a:pathLst>
              <a:path w="1877426" h="769982">
                <a:moveTo>
                  <a:pt x="0" y="0"/>
                </a:moveTo>
                <a:lnTo>
                  <a:pt x="1877426" y="0"/>
                </a:lnTo>
                <a:lnTo>
                  <a:pt x="1877426" y="769983"/>
                </a:lnTo>
                <a:lnTo>
                  <a:pt x="0" y="769983"/>
                </a:lnTo>
                <a:lnTo>
                  <a:pt x="0" y="0"/>
                </a:lnTo>
                <a:close/>
              </a:path>
            </a:pathLst>
          </a:custGeom>
          <a:blipFill>
            <a:blip r:embed="rId2"/>
            <a:stretch>
              <a:fillRect/>
            </a:stretch>
          </a:blipFill>
        </p:spPr>
        <p:txBody>
          <a:bodyPr/>
          <a:lstStyle/>
          <a:p>
            <a:endParaRPr lang="en-US"/>
          </a:p>
        </p:txBody>
      </p:sp>
      <p:sp>
        <p:nvSpPr>
          <p:cNvPr id="6" name="TextBox 6">
            <a:extLst>
              <a:ext uri="{FF2B5EF4-FFF2-40B4-BE49-F238E27FC236}">
                <a16:creationId xmlns:a16="http://schemas.microsoft.com/office/drawing/2014/main" id="{9116EFF6-3458-C0B9-BEEA-0F2C5E67BCC2}"/>
              </a:ext>
            </a:extLst>
          </p:cNvPr>
          <p:cNvSpPr txBox="1"/>
          <p:nvPr/>
        </p:nvSpPr>
        <p:spPr>
          <a:xfrm>
            <a:off x="15990108" y="9057943"/>
            <a:ext cx="2021168" cy="951400"/>
          </a:xfrm>
          <a:prstGeom prst="rect">
            <a:avLst/>
          </a:prstGeom>
        </p:spPr>
        <p:txBody>
          <a:bodyPr lIns="0" tIns="0" rIns="0" bIns="0" rtlCol="0" anchor="t">
            <a:spAutoFit/>
          </a:bodyPr>
          <a:lstStyle/>
          <a:p>
            <a:pPr algn="l">
              <a:lnSpc>
                <a:spcPts val="7604"/>
              </a:lnSpc>
            </a:pPr>
            <a:r>
              <a:rPr lang="en-US" sz="5431">
                <a:solidFill>
                  <a:srgbClr val="4CC3E6"/>
                </a:solidFill>
                <a:latin typeface="Jakob"/>
                <a:ea typeface="Jakob"/>
                <a:cs typeface="Jakob"/>
                <a:sym typeface="Jakob"/>
              </a:rPr>
              <a:t>WAVES</a:t>
            </a:r>
          </a:p>
        </p:txBody>
      </p:sp>
      <p:sp>
        <p:nvSpPr>
          <p:cNvPr id="8" name="TextBox 8">
            <a:extLst>
              <a:ext uri="{FF2B5EF4-FFF2-40B4-BE49-F238E27FC236}">
                <a16:creationId xmlns:a16="http://schemas.microsoft.com/office/drawing/2014/main" id="{6FA96310-1C0B-4570-B182-249D6594784E}"/>
              </a:ext>
            </a:extLst>
          </p:cNvPr>
          <p:cNvSpPr txBox="1"/>
          <p:nvPr/>
        </p:nvSpPr>
        <p:spPr>
          <a:xfrm>
            <a:off x="16223437" y="9838314"/>
            <a:ext cx="1696060" cy="245105"/>
          </a:xfrm>
          <a:prstGeom prst="rect">
            <a:avLst/>
          </a:prstGeom>
        </p:spPr>
        <p:txBody>
          <a:bodyPr lIns="0" tIns="0" rIns="0" bIns="0" rtlCol="0" anchor="t">
            <a:spAutoFit/>
          </a:bodyPr>
          <a:lstStyle/>
          <a:p>
            <a:pPr algn="r">
              <a:lnSpc>
                <a:spcPts val="1937"/>
              </a:lnSpc>
            </a:pPr>
            <a:r>
              <a:rPr lang="en-US" sz="1699">
                <a:solidFill>
                  <a:srgbClr val="FFFFFF"/>
                </a:solidFill>
                <a:latin typeface="Montserrat"/>
                <a:ea typeface="Montserrat"/>
                <a:cs typeface="Montserrat"/>
                <a:sym typeface="Montserrat"/>
              </a:rPr>
              <a:t>Fall Conference</a:t>
            </a:r>
          </a:p>
        </p:txBody>
      </p:sp>
      <p:sp>
        <p:nvSpPr>
          <p:cNvPr id="7" name="Title 10">
            <a:extLst>
              <a:ext uri="{FF2B5EF4-FFF2-40B4-BE49-F238E27FC236}">
                <a16:creationId xmlns:a16="http://schemas.microsoft.com/office/drawing/2014/main" id="{1A4FCBB8-3453-0978-1119-92832D67BD30}"/>
              </a:ext>
            </a:extLst>
          </p:cNvPr>
          <p:cNvSpPr txBox="1">
            <a:spLocks/>
          </p:cNvSpPr>
          <p:nvPr/>
        </p:nvSpPr>
        <p:spPr>
          <a:xfrm>
            <a:off x="302819" y="-114299"/>
            <a:ext cx="17449800" cy="16002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b="1" dirty="0">
                <a:solidFill>
                  <a:schemeClr val="accent5">
                    <a:lumMod val="75000"/>
                  </a:schemeClr>
                </a:solidFill>
              </a:rPr>
              <a:t>Questions and answers……..</a:t>
            </a:r>
          </a:p>
        </p:txBody>
      </p:sp>
      <p:pic>
        <p:nvPicPr>
          <p:cNvPr id="9" name="Picture 8" descr="Several colorful oval signs">
            <a:extLst>
              <a:ext uri="{FF2B5EF4-FFF2-40B4-BE49-F238E27FC236}">
                <a16:creationId xmlns:a16="http://schemas.microsoft.com/office/drawing/2014/main" id="{3122B79B-C9DE-091B-5E77-DB9202A1458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133600" y="1340581"/>
            <a:ext cx="13792200" cy="7605837"/>
          </a:xfrm>
          <a:prstGeom prst="rect">
            <a:avLst/>
          </a:prstGeom>
        </p:spPr>
      </p:pic>
    </p:spTree>
    <p:extLst>
      <p:ext uri="{BB962C8B-B14F-4D97-AF65-F5344CB8AC3E}">
        <p14:creationId xmlns:p14="http://schemas.microsoft.com/office/powerpoint/2010/main" val="4101578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023657"/>
            <a:ext cx="18288000" cy="1263343"/>
            <a:chOff x="0" y="0"/>
            <a:chExt cx="4816593" cy="332732"/>
          </a:xfrm>
        </p:grpSpPr>
        <p:sp>
          <p:nvSpPr>
            <p:cNvPr id="3" name="Freeform 3"/>
            <p:cNvSpPr/>
            <p:nvPr/>
          </p:nvSpPr>
          <p:spPr>
            <a:xfrm>
              <a:off x="0" y="0"/>
              <a:ext cx="4816592" cy="332732"/>
            </a:xfrm>
            <a:custGeom>
              <a:avLst/>
              <a:gdLst/>
              <a:ahLst/>
              <a:cxnLst/>
              <a:rect l="l" t="t" r="r" b="b"/>
              <a:pathLst>
                <a:path w="4816592" h="332732">
                  <a:moveTo>
                    <a:pt x="0" y="0"/>
                  </a:moveTo>
                  <a:lnTo>
                    <a:pt x="4816592" y="0"/>
                  </a:lnTo>
                  <a:lnTo>
                    <a:pt x="4816592" y="332732"/>
                  </a:lnTo>
                  <a:lnTo>
                    <a:pt x="0" y="332732"/>
                  </a:lnTo>
                  <a:close/>
                </a:path>
              </a:pathLst>
            </a:custGeom>
            <a:solidFill>
              <a:srgbClr val="78CFE4"/>
            </a:solidFill>
          </p:spPr>
          <p:txBody>
            <a:bodyPr/>
            <a:lstStyle/>
            <a:p>
              <a:endParaRPr lang="en-US"/>
            </a:p>
          </p:txBody>
        </p:sp>
        <p:sp>
          <p:nvSpPr>
            <p:cNvPr id="4" name="TextBox 4"/>
            <p:cNvSpPr txBox="1"/>
            <p:nvPr/>
          </p:nvSpPr>
          <p:spPr>
            <a:xfrm>
              <a:off x="0" y="9525"/>
              <a:ext cx="4816593" cy="323207"/>
            </a:xfrm>
            <a:prstGeom prst="rect">
              <a:avLst/>
            </a:prstGeom>
          </p:spPr>
          <p:txBody>
            <a:bodyPr lIns="50800" tIns="50800" rIns="50800" bIns="50800" rtlCol="0" anchor="ctr"/>
            <a:lstStyle/>
            <a:p>
              <a:pPr algn="ctr">
                <a:lnSpc>
                  <a:spcPts val="2710"/>
                </a:lnSpc>
              </a:pPr>
              <a:endParaRPr/>
            </a:p>
          </p:txBody>
        </p:sp>
      </p:grpSp>
      <p:sp>
        <p:nvSpPr>
          <p:cNvPr id="5" name="Freeform 5"/>
          <p:cNvSpPr/>
          <p:nvPr/>
        </p:nvSpPr>
        <p:spPr>
          <a:xfrm>
            <a:off x="306257" y="9270337"/>
            <a:ext cx="1877426" cy="769982"/>
          </a:xfrm>
          <a:custGeom>
            <a:avLst/>
            <a:gdLst/>
            <a:ahLst/>
            <a:cxnLst/>
            <a:rect l="l" t="t" r="r" b="b"/>
            <a:pathLst>
              <a:path w="1877426" h="769982">
                <a:moveTo>
                  <a:pt x="0" y="0"/>
                </a:moveTo>
                <a:lnTo>
                  <a:pt x="1877426" y="0"/>
                </a:lnTo>
                <a:lnTo>
                  <a:pt x="1877426" y="769983"/>
                </a:lnTo>
                <a:lnTo>
                  <a:pt x="0" y="769983"/>
                </a:lnTo>
                <a:lnTo>
                  <a:pt x="0" y="0"/>
                </a:lnTo>
                <a:close/>
              </a:path>
            </a:pathLst>
          </a:custGeom>
          <a:blipFill>
            <a:blip r:embed="rId2"/>
            <a:stretch>
              <a:fillRect/>
            </a:stretch>
          </a:blipFill>
        </p:spPr>
        <p:txBody>
          <a:bodyPr/>
          <a:lstStyle/>
          <a:p>
            <a:endParaRPr lang="en-US"/>
          </a:p>
        </p:txBody>
      </p:sp>
      <p:sp>
        <p:nvSpPr>
          <p:cNvPr id="6" name="TextBox 6"/>
          <p:cNvSpPr txBox="1"/>
          <p:nvPr/>
        </p:nvSpPr>
        <p:spPr>
          <a:xfrm>
            <a:off x="15990108" y="9057943"/>
            <a:ext cx="2021168" cy="951400"/>
          </a:xfrm>
          <a:prstGeom prst="rect">
            <a:avLst/>
          </a:prstGeom>
        </p:spPr>
        <p:txBody>
          <a:bodyPr lIns="0" tIns="0" rIns="0" bIns="0" rtlCol="0" anchor="t">
            <a:spAutoFit/>
          </a:bodyPr>
          <a:lstStyle/>
          <a:p>
            <a:pPr algn="l">
              <a:lnSpc>
                <a:spcPts val="7604"/>
              </a:lnSpc>
            </a:pPr>
            <a:r>
              <a:rPr lang="en-US" sz="5431">
                <a:solidFill>
                  <a:srgbClr val="4CC3E6"/>
                </a:solidFill>
                <a:latin typeface="Jakob"/>
                <a:ea typeface="Jakob"/>
                <a:cs typeface="Jakob"/>
                <a:sym typeface="Jakob"/>
              </a:rPr>
              <a:t>WAVES</a:t>
            </a:r>
          </a:p>
        </p:txBody>
      </p:sp>
      <p:sp>
        <p:nvSpPr>
          <p:cNvPr id="8" name="TextBox 8"/>
          <p:cNvSpPr txBox="1"/>
          <p:nvPr/>
        </p:nvSpPr>
        <p:spPr>
          <a:xfrm>
            <a:off x="16223437" y="9838314"/>
            <a:ext cx="1696060" cy="245105"/>
          </a:xfrm>
          <a:prstGeom prst="rect">
            <a:avLst/>
          </a:prstGeom>
        </p:spPr>
        <p:txBody>
          <a:bodyPr lIns="0" tIns="0" rIns="0" bIns="0" rtlCol="0" anchor="t">
            <a:spAutoFit/>
          </a:bodyPr>
          <a:lstStyle/>
          <a:p>
            <a:pPr algn="r">
              <a:lnSpc>
                <a:spcPts val="1937"/>
              </a:lnSpc>
            </a:pPr>
            <a:r>
              <a:rPr lang="en-US" sz="1699">
                <a:solidFill>
                  <a:srgbClr val="FFFFFF"/>
                </a:solidFill>
                <a:latin typeface="Montserrat"/>
                <a:ea typeface="Montserrat"/>
                <a:cs typeface="Montserrat"/>
                <a:sym typeface="Montserrat"/>
              </a:rPr>
              <a:t>Fall Conference</a:t>
            </a:r>
          </a:p>
        </p:txBody>
      </p:sp>
      <p:sp>
        <p:nvSpPr>
          <p:cNvPr id="7" name="Title 7">
            <a:extLst>
              <a:ext uri="{FF2B5EF4-FFF2-40B4-BE49-F238E27FC236}">
                <a16:creationId xmlns:a16="http://schemas.microsoft.com/office/drawing/2014/main" id="{187312AC-4B7B-44F0-F83F-CE3A9B484C7E}"/>
              </a:ext>
            </a:extLst>
          </p:cNvPr>
          <p:cNvSpPr txBox="1">
            <a:spLocks/>
          </p:cNvSpPr>
          <p:nvPr/>
        </p:nvSpPr>
        <p:spPr>
          <a:xfrm>
            <a:off x="685800" y="1028700"/>
            <a:ext cx="12725400" cy="2376911"/>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7200" b="1" dirty="0">
              <a:solidFill>
                <a:schemeClr val="accent5">
                  <a:lumMod val="75000"/>
                </a:schemeClr>
              </a:solidFill>
            </a:endParaRPr>
          </a:p>
        </p:txBody>
      </p:sp>
      <p:sp>
        <p:nvSpPr>
          <p:cNvPr id="9" name="Subtitle 8">
            <a:extLst>
              <a:ext uri="{FF2B5EF4-FFF2-40B4-BE49-F238E27FC236}">
                <a16:creationId xmlns:a16="http://schemas.microsoft.com/office/drawing/2014/main" id="{96E051CD-57FE-BC9C-1962-E83AEA10A2E5}"/>
              </a:ext>
            </a:extLst>
          </p:cNvPr>
          <p:cNvSpPr txBox="1">
            <a:spLocks/>
          </p:cNvSpPr>
          <p:nvPr/>
        </p:nvSpPr>
        <p:spPr>
          <a:xfrm>
            <a:off x="3848100" y="3924300"/>
            <a:ext cx="6400800" cy="2034011"/>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4400" b="1" dirty="0">
              <a:solidFill>
                <a:schemeClr val="accent5">
                  <a:lumMod val="75000"/>
                </a:schemeClr>
              </a:solidFill>
            </a:endParaRPr>
          </a:p>
        </p:txBody>
      </p:sp>
      <p:pic>
        <p:nvPicPr>
          <p:cNvPr id="12" name="Picture 11" descr="An old rusted truck in a field">
            <a:extLst>
              <a:ext uri="{FF2B5EF4-FFF2-40B4-BE49-F238E27FC236}">
                <a16:creationId xmlns:a16="http://schemas.microsoft.com/office/drawing/2014/main" id="{FAA1EB35-EA0E-9873-1A0A-4CA155F6498B}"/>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286000" y="0"/>
            <a:ext cx="13716000" cy="8780286"/>
          </a:xfrm>
          <a:prstGeom prst="rect">
            <a:avLst/>
          </a:prstGeom>
        </p:spPr>
      </p:pic>
      <p:sp>
        <p:nvSpPr>
          <p:cNvPr id="17" name="Title 16">
            <a:extLst>
              <a:ext uri="{FF2B5EF4-FFF2-40B4-BE49-F238E27FC236}">
                <a16:creationId xmlns:a16="http://schemas.microsoft.com/office/drawing/2014/main" id="{993B5703-3F75-E0B1-E50F-4449AAD2BE82}"/>
              </a:ext>
            </a:extLst>
          </p:cNvPr>
          <p:cNvSpPr>
            <a:spLocks noGrp="1"/>
          </p:cNvSpPr>
          <p:nvPr>
            <p:ph type="title"/>
          </p:nvPr>
        </p:nvSpPr>
        <p:spPr>
          <a:xfrm>
            <a:off x="2743200" y="6201682"/>
            <a:ext cx="10896600" cy="1775928"/>
          </a:xfrm>
        </p:spPr>
        <p:txBody>
          <a:bodyPr>
            <a:noAutofit/>
          </a:bodyPr>
          <a:lstStyle/>
          <a:p>
            <a:r>
              <a:rPr lang="en-US" sz="5400" dirty="0">
                <a:solidFill>
                  <a:schemeClr val="tx2">
                    <a:lumMod val="75000"/>
                  </a:schemeClr>
                </a:solidFill>
              </a:rPr>
              <a:t>The Dementia Journey’s TOLL……….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023657"/>
            <a:ext cx="18288000" cy="1263343"/>
            <a:chOff x="0" y="0"/>
            <a:chExt cx="4816593" cy="332732"/>
          </a:xfrm>
        </p:grpSpPr>
        <p:sp>
          <p:nvSpPr>
            <p:cNvPr id="3" name="Freeform 3"/>
            <p:cNvSpPr/>
            <p:nvPr/>
          </p:nvSpPr>
          <p:spPr>
            <a:xfrm>
              <a:off x="0" y="0"/>
              <a:ext cx="4816592" cy="332732"/>
            </a:xfrm>
            <a:custGeom>
              <a:avLst/>
              <a:gdLst/>
              <a:ahLst/>
              <a:cxnLst/>
              <a:rect l="l" t="t" r="r" b="b"/>
              <a:pathLst>
                <a:path w="4816592" h="332732">
                  <a:moveTo>
                    <a:pt x="0" y="0"/>
                  </a:moveTo>
                  <a:lnTo>
                    <a:pt x="4816592" y="0"/>
                  </a:lnTo>
                  <a:lnTo>
                    <a:pt x="4816592" y="332732"/>
                  </a:lnTo>
                  <a:lnTo>
                    <a:pt x="0" y="332732"/>
                  </a:lnTo>
                  <a:close/>
                </a:path>
              </a:pathLst>
            </a:custGeom>
            <a:solidFill>
              <a:srgbClr val="276189"/>
            </a:solidFill>
          </p:spPr>
          <p:txBody>
            <a:bodyPr/>
            <a:lstStyle/>
            <a:p>
              <a:endParaRPr lang="en-US"/>
            </a:p>
          </p:txBody>
        </p:sp>
        <p:sp>
          <p:nvSpPr>
            <p:cNvPr id="4" name="TextBox 4"/>
            <p:cNvSpPr txBox="1"/>
            <p:nvPr/>
          </p:nvSpPr>
          <p:spPr>
            <a:xfrm>
              <a:off x="0" y="9525"/>
              <a:ext cx="4816593" cy="323207"/>
            </a:xfrm>
            <a:prstGeom prst="rect">
              <a:avLst/>
            </a:prstGeom>
          </p:spPr>
          <p:txBody>
            <a:bodyPr lIns="50800" tIns="50800" rIns="50800" bIns="50800" rtlCol="0" anchor="ctr"/>
            <a:lstStyle/>
            <a:p>
              <a:pPr algn="ctr">
                <a:lnSpc>
                  <a:spcPts val="2710"/>
                </a:lnSpc>
              </a:pPr>
              <a:endParaRPr/>
            </a:p>
          </p:txBody>
        </p:sp>
      </p:grpSp>
      <p:sp>
        <p:nvSpPr>
          <p:cNvPr id="5" name="Freeform 5"/>
          <p:cNvSpPr/>
          <p:nvPr/>
        </p:nvSpPr>
        <p:spPr>
          <a:xfrm>
            <a:off x="306257" y="9149426"/>
            <a:ext cx="1877426" cy="769982"/>
          </a:xfrm>
          <a:custGeom>
            <a:avLst/>
            <a:gdLst/>
            <a:ahLst/>
            <a:cxnLst/>
            <a:rect l="l" t="t" r="r" b="b"/>
            <a:pathLst>
              <a:path w="1877426" h="769982">
                <a:moveTo>
                  <a:pt x="0" y="0"/>
                </a:moveTo>
                <a:lnTo>
                  <a:pt x="1877426" y="0"/>
                </a:lnTo>
                <a:lnTo>
                  <a:pt x="1877426" y="769982"/>
                </a:lnTo>
                <a:lnTo>
                  <a:pt x="0" y="769982"/>
                </a:lnTo>
                <a:lnTo>
                  <a:pt x="0" y="0"/>
                </a:lnTo>
                <a:close/>
              </a:path>
            </a:pathLst>
          </a:custGeom>
          <a:blipFill>
            <a:blip r:embed="rId2"/>
            <a:stretch>
              <a:fillRect/>
            </a:stretch>
          </a:blipFill>
        </p:spPr>
        <p:txBody>
          <a:bodyPr/>
          <a:lstStyle/>
          <a:p>
            <a:endParaRPr lang="en-US"/>
          </a:p>
        </p:txBody>
      </p:sp>
      <p:sp>
        <p:nvSpPr>
          <p:cNvPr id="6" name="TextBox 6"/>
          <p:cNvSpPr txBox="1"/>
          <p:nvPr/>
        </p:nvSpPr>
        <p:spPr>
          <a:xfrm>
            <a:off x="15990108" y="9057943"/>
            <a:ext cx="2021168" cy="951400"/>
          </a:xfrm>
          <a:prstGeom prst="rect">
            <a:avLst/>
          </a:prstGeom>
        </p:spPr>
        <p:txBody>
          <a:bodyPr lIns="0" tIns="0" rIns="0" bIns="0" rtlCol="0" anchor="t">
            <a:spAutoFit/>
          </a:bodyPr>
          <a:lstStyle/>
          <a:p>
            <a:pPr algn="l">
              <a:lnSpc>
                <a:spcPts val="7604"/>
              </a:lnSpc>
            </a:pPr>
            <a:r>
              <a:rPr lang="en-US" sz="5431" dirty="0">
                <a:solidFill>
                  <a:srgbClr val="4CC3E6"/>
                </a:solidFill>
                <a:latin typeface="Jakob"/>
                <a:ea typeface="Jakob"/>
                <a:cs typeface="Jakob"/>
                <a:sym typeface="Jakob"/>
              </a:rPr>
              <a:t>WAVES</a:t>
            </a:r>
          </a:p>
        </p:txBody>
      </p:sp>
      <p:sp>
        <p:nvSpPr>
          <p:cNvPr id="8" name="TextBox 8"/>
          <p:cNvSpPr txBox="1"/>
          <p:nvPr/>
        </p:nvSpPr>
        <p:spPr>
          <a:xfrm>
            <a:off x="16223437" y="9838314"/>
            <a:ext cx="1696060" cy="245105"/>
          </a:xfrm>
          <a:prstGeom prst="rect">
            <a:avLst/>
          </a:prstGeom>
        </p:spPr>
        <p:txBody>
          <a:bodyPr lIns="0" tIns="0" rIns="0" bIns="0" rtlCol="0" anchor="t">
            <a:spAutoFit/>
          </a:bodyPr>
          <a:lstStyle/>
          <a:p>
            <a:pPr algn="r">
              <a:lnSpc>
                <a:spcPts val="1937"/>
              </a:lnSpc>
            </a:pPr>
            <a:r>
              <a:rPr lang="en-US" sz="1699">
                <a:solidFill>
                  <a:srgbClr val="FFFFFF"/>
                </a:solidFill>
                <a:latin typeface="Montserrat"/>
                <a:ea typeface="Montserrat"/>
                <a:cs typeface="Montserrat"/>
                <a:sym typeface="Montserrat"/>
              </a:rPr>
              <a:t>Fall Conference</a:t>
            </a:r>
          </a:p>
        </p:txBody>
      </p:sp>
      <p:sp>
        <p:nvSpPr>
          <p:cNvPr id="11" name="TextBox 9">
            <a:extLst>
              <a:ext uri="{FF2B5EF4-FFF2-40B4-BE49-F238E27FC236}">
                <a16:creationId xmlns:a16="http://schemas.microsoft.com/office/drawing/2014/main" id="{FA756C0F-2D0C-7EC9-614D-3DDB98F3587F}"/>
              </a:ext>
            </a:extLst>
          </p:cNvPr>
          <p:cNvSpPr txBox="1"/>
          <p:nvPr/>
        </p:nvSpPr>
        <p:spPr>
          <a:xfrm>
            <a:off x="921760" y="780824"/>
            <a:ext cx="16223239" cy="2254784"/>
          </a:xfrm>
          <a:prstGeom prst="rect">
            <a:avLst/>
          </a:prstGeom>
        </p:spPr>
        <p:txBody>
          <a:bodyPr wrap="square" lIns="0" tIns="0" rIns="0" bIns="0" rtlCol="0" anchor="t">
            <a:spAutoFit/>
          </a:bodyPr>
          <a:lstStyle/>
          <a:p>
            <a:pPr>
              <a:lnSpc>
                <a:spcPts val="9244"/>
              </a:lnSpc>
              <a:spcBef>
                <a:spcPct val="0"/>
              </a:spcBef>
            </a:pPr>
            <a:r>
              <a:rPr lang="en-US" sz="6000" dirty="0">
                <a:solidFill>
                  <a:schemeClr val="accent5">
                    <a:lumMod val="75000"/>
                  </a:schemeClr>
                </a:solidFill>
                <a:latin typeface="Montserrat Bold"/>
              </a:rPr>
              <a:t>The Advanced Dementia Walk….</a:t>
            </a:r>
          </a:p>
          <a:p>
            <a:pPr>
              <a:lnSpc>
                <a:spcPts val="9244"/>
              </a:lnSpc>
              <a:spcBef>
                <a:spcPct val="0"/>
              </a:spcBef>
            </a:pPr>
            <a:r>
              <a:rPr lang="en-US" sz="6000" dirty="0">
                <a:solidFill>
                  <a:schemeClr val="accent5">
                    <a:lumMod val="75000"/>
                  </a:schemeClr>
                </a:solidFill>
                <a:latin typeface="Montserrat Bold"/>
              </a:rPr>
              <a:t>What does it look like, REALLY???</a:t>
            </a:r>
          </a:p>
        </p:txBody>
      </p:sp>
      <p:pic>
        <p:nvPicPr>
          <p:cNvPr id="13" name="Picture 12" descr="Path winding through a grassy field">
            <a:extLst>
              <a:ext uri="{FF2B5EF4-FFF2-40B4-BE49-F238E27FC236}">
                <a16:creationId xmlns:a16="http://schemas.microsoft.com/office/drawing/2014/main" id="{7DAD5B89-CCC7-B2F8-DA5F-E23C83DAC3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925" y="3314700"/>
            <a:ext cx="14107830" cy="55626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4458241" cy="4458241"/>
          </a:xfrm>
          <a:custGeom>
            <a:avLst/>
            <a:gdLst/>
            <a:ahLst/>
            <a:cxnLst/>
            <a:rect l="l" t="t" r="r" b="b"/>
            <a:pathLst>
              <a:path w="4458241" h="4458241">
                <a:moveTo>
                  <a:pt x="0" y="0"/>
                </a:moveTo>
                <a:lnTo>
                  <a:pt x="4458241" y="0"/>
                </a:lnTo>
                <a:lnTo>
                  <a:pt x="4458241" y="4458241"/>
                </a:lnTo>
                <a:lnTo>
                  <a:pt x="0" y="445824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16060882" y="9004705"/>
            <a:ext cx="2021168" cy="951400"/>
          </a:xfrm>
          <a:prstGeom prst="rect">
            <a:avLst/>
          </a:prstGeom>
        </p:spPr>
        <p:txBody>
          <a:bodyPr lIns="0" tIns="0" rIns="0" bIns="0" rtlCol="0" anchor="t">
            <a:spAutoFit/>
          </a:bodyPr>
          <a:lstStyle/>
          <a:p>
            <a:pPr algn="l">
              <a:lnSpc>
                <a:spcPts val="7604"/>
              </a:lnSpc>
            </a:pPr>
            <a:r>
              <a:rPr lang="en-US" sz="5431">
                <a:solidFill>
                  <a:srgbClr val="4CC3E6"/>
                </a:solidFill>
                <a:latin typeface="Jakob"/>
                <a:ea typeface="Jakob"/>
                <a:cs typeface="Jakob"/>
                <a:sym typeface="Jakob"/>
              </a:rPr>
              <a:t>WAVES</a:t>
            </a:r>
          </a:p>
        </p:txBody>
      </p:sp>
      <p:sp>
        <p:nvSpPr>
          <p:cNvPr id="4" name="TextBox 4"/>
          <p:cNvSpPr txBox="1"/>
          <p:nvPr/>
        </p:nvSpPr>
        <p:spPr>
          <a:xfrm>
            <a:off x="16223437" y="9838314"/>
            <a:ext cx="1696060" cy="245105"/>
          </a:xfrm>
          <a:prstGeom prst="rect">
            <a:avLst/>
          </a:prstGeom>
        </p:spPr>
        <p:txBody>
          <a:bodyPr lIns="0" tIns="0" rIns="0" bIns="0" rtlCol="0" anchor="t">
            <a:spAutoFit/>
          </a:bodyPr>
          <a:lstStyle/>
          <a:p>
            <a:pPr algn="r">
              <a:lnSpc>
                <a:spcPts val="1937"/>
              </a:lnSpc>
            </a:pPr>
            <a:r>
              <a:rPr lang="en-US" sz="1699">
                <a:solidFill>
                  <a:srgbClr val="276189"/>
                </a:solidFill>
                <a:latin typeface="Montserrat"/>
                <a:ea typeface="Montserrat"/>
                <a:cs typeface="Montserrat"/>
                <a:sym typeface="Montserrat"/>
              </a:rPr>
              <a:t>Fall Conference</a:t>
            </a:r>
          </a:p>
        </p:txBody>
      </p:sp>
      <p:sp>
        <p:nvSpPr>
          <p:cNvPr id="5" name="Title 10">
            <a:extLst>
              <a:ext uri="{FF2B5EF4-FFF2-40B4-BE49-F238E27FC236}">
                <a16:creationId xmlns:a16="http://schemas.microsoft.com/office/drawing/2014/main" id="{7FF3D0FB-6818-40B7-20BA-97F0834D3648}"/>
              </a:ext>
            </a:extLst>
          </p:cNvPr>
          <p:cNvSpPr txBox="1">
            <a:spLocks/>
          </p:cNvSpPr>
          <p:nvPr/>
        </p:nvSpPr>
        <p:spPr>
          <a:xfrm>
            <a:off x="457200" y="274638"/>
            <a:ext cx="174498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u="sng"/>
              <a:t>What are the </a:t>
            </a:r>
            <a:r>
              <a:rPr lang="en-US" b="1" u="sng"/>
              <a:t>CRITICAL FOCUS </a:t>
            </a:r>
            <a:r>
              <a:rPr lang="en-US" u="sng"/>
              <a:t>areas of Advanced Dementia care?</a:t>
            </a:r>
            <a:endParaRPr lang="en-US" u="sng" dirty="0"/>
          </a:p>
        </p:txBody>
      </p:sp>
      <p:sp>
        <p:nvSpPr>
          <p:cNvPr id="6" name="Content Placeholder 17">
            <a:extLst>
              <a:ext uri="{FF2B5EF4-FFF2-40B4-BE49-F238E27FC236}">
                <a16:creationId xmlns:a16="http://schemas.microsoft.com/office/drawing/2014/main" id="{3BAD7174-E324-479F-AAAB-8D8733F7F5C7}"/>
              </a:ext>
            </a:extLst>
          </p:cNvPr>
          <p:cNvSpPr txBox="1">
            <a:spLocks/>
          </p:cNvSpPr>
          <p:nvPr/>
        </p:nvSpPr>
        <p:spPr>
          <a:xfrm>
            <a:off x="457200" y="1417637"/>
            <a:ext cx="17449800" cy="7696001"/>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4400"/>
              <a:t>Becoming more </a:t>
            </a:r>
            <a:r>
              <a:rPr lang="en-US" sz="4400" b="1"/>
              <a:t>FRAIL</a:t>
            </a:r>
          </a:p>
          <a:p>
            <a:r>
              <a:rPr lang="en-US" sz="4400"/>
              <a:t>Decreasing </a:t>
            </a:r>
            <a:r>
              <a:rPr lang="en-US" sz="4400" b="1"/>
              <a:t>MOBILITY </a:t>
            </a:r>
            <a:r>
              <a:rPr lang="en-US" sz="4400"/>
              <a:t>and more frequent </a:t>
            </a:r>
            <a:r>
              <a:rPr lang="en-US" sz="4400" b="1"/>
              <a:t>FALLS</a:t>
            </a:r>
          </a:p>
          <a:p>
            <a:r>
              <a:rPr lang="en-US" sz="4400"/>
              <a:t>Nutrition and Hydration- problems </a:t>
            </a:r>
            <a:r>
              <a:rPr lang="en-US" sz="4400" b="1"/>
              <a:t>SWALLOWING,</a:t>
            </a:r>
            <a:r>
              <a:rPr lang="en-US" sz="4400"/>
              <a:t> loss of </a:t>
            </a:r>
            <a:r>
              <a:rPr lang="en-US" sz="4400" b="1"/>
              <a:t>TASTE, TEXTURE </a:t>
            </a:r>
            <a:r>
              <a:rPr lang="en-US" sz="4400"/>
              <a:t>issues</a:t>
            </a:r>
          </a:p>
          <a:p>
            <a:r>
              <a:rPr lang="en-US" sz="4400"/>
              <a:t>Recognition of </a:t>
            </a:r>
            <a:r>
              <a:rPr lang="en-US" sz="4400" b="1"/>
              <a:t>PAIN</a:t>
            </a:r>
            <a:r>
              <a:rPr lang="en-US" sz="4400"/>
              <a:t> symptomology</a:t>
            </a:r>
          </a:p>
          <a:p>
            <a:r>
              <a:rPr lang="en-US" sz="4400"/>
              <a:t>Increasing “hands on” care needs- </a:t>
            </a:r>
            <a:r>
              <a:rPr lang="en-US" sz="4400" b="1"/>
              <a:t>ALL</a:t>
            </a:r>
            <a:r>
              <a:rPr lang="en-US" sz="4400"/>
              <a:t> aspects</a:t>
            </a:r>
          </a:p>
          <a:p>
            <a:r>
              <a:rPr lang="en-US" sz="4400"/>
              <a:t>Growing need for a sense of </a:t>
            </a:r>
            <a:r>
              <a:rPr lang="en-US" sz="4400" b="1"/>
              <a:t>CONNECTEDNESS, BELONGING, and LOVE</a:t>
            </a:r>
          </a:p>
          <a:p>
            <a:r>
              <a:rPr lang="en-US" sz="4400"/>
              <a:t>Spiritual nurturing and assistance with a </a:t>
            </a:r>
            <a:r>
              <a:rPr lang="en-US" sz="4400" b="1"/>
              <a:t>PEACEFUL</a:t>
            </a:r>
            <a:r>
              <a:rPr lang="en-US" sz="4400"/>
              <a:t> and </a:t>
            </a:r>
            <a:r>
              <a:rPr lang="en-US" sz="4400" b="1"/>
              <a:t>COMFORTABLE</a:t>
            </a:r>
            <a:r>
              <a:rPr lang="en-US" sz="4400"/>
              <a:t> transition from this life to the next</a:t>
            </a:r>
          </a:p>
          <a:p>
            <a:r>
              <a:rPr lang="en-US" sz="4400"/>
              <a:t>Resolving </a:t>
            </a:r>
            <a:r>
              <a:rPr lang="en-US" sz="4400" b="1"/>
              <a:t>“UNFINISHED” </a:t>
            </a:r>
            <a:r>
              <a:rPr lang="en-US" sz="4400"/>
              <a:t>Business</a:t>
            </a:r>
            <a:endParaRPr lang="en-US" sz="4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0608517" cy="10608517"/>
          </a:xfrm>
          <a:custGeom>
            <a:avLst/>
            <a:gdLst/>
            <a:ahLst/>
            <a:cxnLst/>
            <a:rect l="l" t="t" r="r" b="b"/>
            <a:pathLst>
              <a:path w="10608517" h="10608517">
                <a:moveTo>
                  <a:pt x="0" y="0"/>
                </a:moveTo>
                <a:lnTo>
                  <a:pt x="10608517" y="0"/>
                </a:lnTo>
                <a:lnTo>
                  <a:pt x="10608517" y="10608517"/>
                </a:lnTo>
                <a:lnTo>
                  <a:pt x="0" y="10608517"/>
                </a:lnTo>
                <a:lnTo>
                  <a:pt x="0" y="0"/>
                </a:lnTo>
                <a:close/>
              </a:path>
            </a:pathLst>
          </a:custGeom>
          <a:blipFill>
            <a:blip r:embed="rId2">
              <a:alphaModFix amt="43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16060882" y="9004705"/>
            <a:ext cx="2021168" cy="951400"/>
          </a:xfrm>
          <a:prstGeom prst="rect">
            <a:avLst/>
          </a:prstGeom>
        </p:spPr>
        <p:txBody>
          <a:bodyPr lIns="0" tIns="0" rIns="0" bIns="0" rtlCol="0" anchor="t">
            <a:spAutoFit/>
          </a:bodyPr>
          <a:lstStyle/>
          <a:p>
            <a:pPr algn="l">
              <a:lnSpc>
                <a:spcPts val="7604"/>
              </a:lnSpc>
            </a:pPr>
            <a:r>
              <a:rPr lang="en-US" sz="5431">
                <a:solidFill>
                  <a:srgbClr val="4CC3E6"/>
                </a:solidFill>
                <a:latin typeface="Jakob"/>
                <a:ea typeface="Jakob"/>
                <a:cs typeface="Jakob"/>
                <a:sym typeface="Jakob"/>
              </a:rPr>
              <a:t>WAVES</a:t>
            </a:r>
          </a:p>
        </p:txBody>
      </p:sp>
      <p:sp>
        <p:nvSpPr>
          <p:cNvPr id="4" name="TextBox 4"/>
          <p:cNvSpPr txBox="1"/>
          <p:nvPr/>
        </p:nvSpPr>
        <p:spPr>
          <a:xfrm>
            <a:off x="16223437" y="9838314"/>
            <a:ext cx="1696060" cy="245105"/>
          </a:xfrm>
          <a:prstGeom prst="rect">
            <a:avLst/>
          </a:prstGeom>
        </p:spPr>
        <p:txBody>
          <a:bodyPr lIns="0" tIns="0" rIns="0" bIns="0" rtlCol="0" anchor="t">
            <a:spAutoFit/>
          </a:bodyPr>
          <a:lstStyle/>
          <a:p>
            <a:pPr algn="r">
              <a:lnSpc>
                <a:spcPts val="1937"/>
              </a:lnSpc>
            </a:pPr>
            <a:r>
              <a:rPr lang="en-US" sz="1699">
                <a:solidFill>
                  <a:srgbClr val="276189"/>
                </a:solidFill>
                <a:latin typeface="Montserrat"/>
                <a:ea typeface="Montserrat"/>
                <a:cs typeface="Montserrat"/>
                <a:sym typeface="Montserrat"/>
              </a:rPr>
              <a:t>Fall Conference</a:t>
            </a:r>
          </a:p>
        </p:txBody>
      </p:sp>
      <p:sp>
        <p:nvSpPr>
          <p:cNvPr id="5" name="Title 10">
            <a:extLst>
              <a:ext uri="{FF2B5EF4-FFF2-40B4-BE49-F238E27FC236}">
                <a16:creationId xmlns:a16="http://schemas.microsoft.com/office/drawing/2014/main" id="{DCD836D4-EE39-7A75-7D60-EC81B77DEF30}"/>
              </a:ext>
            </a:extLst>
          </p:cNvPr>
          <p:cNvSpPr txBox="1">
            <a:spLocks/>
          </p:cNvSpPr>
          <p:nvPr/>
        </p:nvSpPr>
        <p:spPr>
          <a:xfrm>
            <a:off x="488623" y="800100"/>
            <a:ext cx="17449800" cy="1056090"/>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t>NORMAL </a:t>
            </a:r>
            <a:r>
              <a:rPr lang="en-US" sz="3600" dirty="0"/>
              <a:t>Characteristics of Individuals with Advanced Dementia….</a:t>
            </a:r>
            <a:br>
              <a:rPr lang="en-US" sz="2400" dirty="0"/>
            </a:br>
            <a:r>
              <a:rPr lang="en-US" sz="3600" b="1" dirty="0"/>
              <a:t>WHO do you see?</a:t>
            </a:r>
          </a:p>
        </p:txBody>
      </p:sp>
      <p:pic>
        <p:nvPicPr>
          <p:cNvPr id="6" name="Content Placeholder 12" descr="An old person holding a cane&#10;&#10;Description automatically generated">
            <a:extLst>
              <a:ext uri="{FF2B5EF4-FFF2-40B4-BE49-F238E27FC236}">
                <a16:creationId xmlns:a16="http://schemas.microsoft.com/office/drawing/2014/main" id="{5E1A7934-0B67-571F-01AB-412E078B8B27}"/>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59910" y="2487408"/>
            <a:ext cx="4584869" cy="5943401"/>
          </a:xfrm>
          <a:prstGeom prst="rect">
            <a:avLst/>
          </a:prstGeom>
        </p:spPr>
      </p:pic>
      <p:pic>
        <p:nvPicPr>
          <p:cNvPr id="7" name="Picture 6" descr="A person with his hand on his forehead&#10;&#10;Description automatically generated">
            <a:extLst>
              <a:ext uri="{FF2B5EF4-FFF2-40B4-BE49-F238E27FC236}">
                <a16:creationId xmlns:a16="http://schemas.microsoft.com/office/drawing/2014/main" id="{91C4D724-E2B0-3E20-CF62-8EFD3AF05B0A}"/>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5318652" y="2862195"/>
            <a:ext cx="5146925" cy="4784326"/>
          </a:xfrm>
          <a:prstGeom prst="rect">
            <a:avLst/>
          </a:prstGeom>
        </p:spPr>
      </p:pic>
      <p:pic>
        <p:nvPicPr>
          <p:cNvPr id="8" name="Picture 7" descr="A person holding an old person in a wheelchair">
            <a:extLst>
              <a:ext uri="{FF2B5EF4-FFF2-40B4-BE49-F238E27FC236}">
                <a16:creationId xmlns:a16="http://schemas.microsoft.com/office/drawing/2014/main" id="{CAFF59D2-6905-40A2-8DC2-D575A3EE43D9}"/>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10851823" y="2862194"/>
            <a:ext cx="7086600" cy="558440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F5B4E-A2BD-EF4A-A0EF-FC6C1EAC239C}"/>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B69B5DF-7A08-F57E-5C1A-6C7F8E26D6A3}"/>
              </a:ext>
            </a:extLst>
          </p:cNvPr>
          <p:cNvGrpSpPr/>
          <p:nvPr/>
        </p:nvGrpSpPr>
        <p:grpSpPr>
          <a:xfrm>
            <a:off x="0" y="9023657"/>
            <a:ext cx="18288000" cy="1263343"/>
            <a:chOff x="0" y="0"/>
            <a:chExt cx="4816593" cy="332732"/>
          </a:xfrm>
        </p:grpSpPr>
        <p:sp>
          <p:nvSpPr>
            <p:cNvPr id="3" name="Freeform 3">
              <a:extLst>
                <a:ext uri="{FF2B5EF4-FFF2-40B4-BE49-F238E27FC236}">
                  <a16:creationId xmlns:a16="http://schemas.microsoft.com/office/drawing/2014/main" id="{508A65D8-F501-2952-2AB5-A40FB47C1A9F}"/>
                </a:ext>
              </a:extLst>
            </p:cNvPr>
            <p:cNvSpPr/>
            <p:nvPr/>
          </p:nvSpPr>
          <p:spPr>
            <a:xfrm>
              <a:off x="0" y="0"/>
              <a:ext cx="4816592" cy="332732"/>
            </a:xfrm>
            <a:custGeom>
              <a:avLst/>
              <a:gdLst/>
              <a:ahLst/>
              <a:cxnLst/>
              <a:rect l="l" t="t" r="r" b="b"/>
              <a:pathLst>
                <a:path w="4816592" h="332732">
                  <a:moveTo>
                    <a:pt x="0" y="0"/>
                  </a:moveTo>
                  <a:lnTo>
                    <a:pt x="4816592" y="0"/>
                  </a:lnTo>
                  <a:lnTo>
                    <a:pt x="4816592" y="332732"/>
                  </a:lnTo>
                  <a:lnTo>
                    <a:pt x="0" y="332732"/>
                  </a:lnTo>
                  <a:close/>
                </a:path>
              </a:pathLst>
            </a:custGeom>
            <a:solidFill>
              <a:srgbClr val="276189"/>
            </a:solidFill>
          </p:spPr>
          <p:txBody>
            <a:bodyPr/>
            <a:lstStyle/>
            <a:p>
              <a:endParaRPr lang="en-US"/>
            </a:p>
          </p:txBody>
        </p:sp>
        <p:sp>
          <p:nvSpPr>
            <p:cNvPr id="4" name="TextBox 4">
              <a:extLst>
                <a:ext uri="{FF2B5EF4-FFF2-40B4-BE49-F238E27FC236}">
                  <a16:creationId xmlns:a16="http://schemas.microsoft.com/office/drawing/2014/main" id="{A739A9CC-23BC-AD81-180A-E5D98534FE5E}"/>
                </a:ext>
              </a:extLst>
            </p:cNvPr>
            <p:cNvSpPr txBox="1"/>
            <p:nvPr/>
          </p:nvSpPr>
          <p:spPr>
            <a:xfrm>
              <a:off x="0" y="9525"/>
              <a:ext cx="4816593" cy="323207"/>
            </a:xfrm>
            <a:prstGeom prst="rect">
              <a:avLst/>
            </a:prstGeom>
          </p:spPr>
          <p:txBody>
            <a:bodyPr lIns="50800" tIns="50800" rIns="50800" bIns="50800" rtlCol="0" anchor="ctr"/>
            <a:lstStyle/>
            <a:p>
              <a:pPr algn="ctr">
                <a:lnSpc>
                  <a:spcPts val="2710"/>
                </a:lnSpc>
              </a:pPr>
              <a:endParaRPr/>
            </a:p>
          </p:txBody>
        </p:sp>
      </p:grpSp>
      <p:sp>
        <p:nvSpPr>
          <p:cNvPr id="5" name="Freeform 5">
            <a:extLst>
              <a:ext uri="{FF2B5EF4-FFF2-40B4-BE49-F238E27FC236}">
                <a16:creationId xmlns:a16="http://schemas.microsoft.com/office/drawing/2014/main" id="{A6CE682F-6979-0CD5-EED8-720BC2E72BBD}"/>
              </a:ext>
            </a:extLst>
          </p:cNvPr>
          <p:cNvSpPr/>
          <p:nvPr/>
        </p:nvSpPr>
        <p:spPr>
          <a:xfrm>
            <a:off x="306257" y="9149426"/>
            <a:ext cx="1877426" cy="769982"/>
          </a:xfrm>
          <a:custGeom>
            <a:avLst/>
            <a:gdLst/>
            <a:ahLst/>
            <a:cxnLst/>
            <a:rect l="l" t="t" r="r" b="b"/>
            <a:pathLst>
              <a:path w="1877426" h="769982">
                <a:moveTo>
                  <a:pt x="0" y="0"/>
                </a:moveTo>
                <a:lnTo>
                  <a:pt x="1877426" y="0"/>
                </a:lnTo>
                <a:lnTo>
                  <a:pt x="1877426" y="769982"/>
                </a:lnTo>
                <a:lnTo>
                  <a:pt x="0" y="769982"/>
                </a:lnTo>
                <a:lnTo>
                  <a:pt x="0" y="0"/>
                </a:lnTo>
                <a:close/>
              </a:path>
            </a:pathLst>
          </a:custGeom>
          <a:blipFill>
            <a:blip r:embed="rId2"/>
            <a:stretch>
              <a:fillRect/>
            </a:stretch>
          </a:blipFill>
        </p:spPr>
        <p:txBody>
          <a:bodyPr/>
          <a:lstStyle/>
          <a:p>
            <a:endParaRPr lang="en-US"/>
          </a:p>
        </p:txBody>
      </p:sp>
      <p:sp>
        <p:nvSpPr>
          <p:cNvPr id="6" name="TextBox 6">
            <a:extLst>
              <a:ext uri="{FF2B5EF4-FFF2-40B4-BE49-F238E27FC236}">
                <a16:creationId xmlns:a16="http://schemas.microsoft.com/office/drawing/2014/main" id="{2EB43F5A-2C65-452F-2D6F-DDB0CEB7471A}"/>
              </a:ext>
            </a:extLst>
          </p:cNvPr>
          <p:cNvSpPr txBox="1"/>
          <p:nvPr/>
        </p:nvSpPr>
        <p:spPr>
          <a:xfrm>
            <a:off x="15990108" y="9057943"/>
            <a:ext cx="2021168" cy="951400"/>
          </a:xfrm>
          <a:prstGeom prst="rect">
            <a:avLst/>
          </a:prstGeom>
        </p:spPr>
        <p:txBody>
          <a:bodyPr lIns="0" tIns="0" rIns="0" bIns="0" rtlCol="0" anchor="t">
            <a:spAutoFit/>
          </a:bodyPr>
          <a:lstStyle/>
          <a:p>
            <a:pPr algn="l">
              <a:lnSpc>
                <a:spcPts val="7604"/>
              </a:lnSpc>
            </a:pPr>
            <a:r>
              <a:rPr lang="en-US" sz="5431" dirty="0">
                <a:solidFill>
                  <a:srgbClr val="4CC3E6"/>
                </a:solidFill>
                <a:latin typeface="Jakob"/>
                <a:ea typeface="Jakob"/>
                <a:cs typeface="Jakob"/>
                <a:sym typeface="Jakob"/>
              </a:rPr>
              <a:t>WAVES</a:t>
            </a:r>
          </a:p>
        </p:txBody>
      </p:sp>
      <p:sp>
        <p:nvSpPr>
          <p:cNvPr id="8" name="TextBox 8">
            <a:extLst>
              <a:ext uri="{FF2B5EF4-FFF2-40B4-BE49-F238E27FC236}">
                <a16:creationId xmlns:a16="http://schemas.microsoft.com/office/drawing/2014/main" id="{53A823EA-A9A0-DF7C-11D3-70E3CC6233E0}"/>
              </a:ext>
            </a:extLst>
          </p:cNvPr>
          <p:cNvSpPr txBox="1"/>
          <p:nvPr/>
        </p:nvSpPr>
        <p:spPr>
          <a:xfrm>
            <a:off x="16223437" y="9838314"/>
            <a:ext cx="1696060" cy="245105"/>
          </a:xfrm>
          <a:prstGeom prst="rect">
            <a:avLst/>
          </a:prstGeom>
        </p:spPr>
        <p:txBody>
          <a:bodyPr lIns="0" tIns="0" rIns="0" bIns="0" rtlCol="0" anchor="t">
            <a:spAutoFit/>
          </a:bodyPr>
          <a:lstStyle/>
          <a:p>
            <a:pPr algn="r">
              <a:lnSpc>
                <a:spcPts val="1937"/>
              </a:lnSpc>
            </a:pPr>
            <a:r>
              <a:rPr lang="en-US" sz="1699">
                <a:solidFill>
                  <a:srgbClr val="FFFFFF"/>
                </a:solidFill>
                <a:latin typeface="Montserrat"/>
                <a:ea typeface="Montserrat"/>
                <a:cs typeface="Montserrat"/>
                <a:sym typeface="Montserrat"/>
              </a:rPr>
              <a:t>Fall Conference</a:t>
            </a:r>
          </a:p>
        </p:txBody>
      </p:sp>
      <p:sp>
        <p:nvSpPr>
          <p:cNvPr id="7" name="Title 10">
            <a:extLst>
              <a:ext uri="{FF2B5EF4-FFF2-40B4-BE49-F238E27FC236}">
                <a16:creationId xmlns:a16="http://schemas.microsoft.com/office/drawing/2014/main" id="{703E0FD0-163F-BA5C-3727-23AC5F6FA290}"/>
              </a:ext>
            </a:extLst>
          </p:cNvPr>
          <p:cNvSpPr txBox="1">
            <a:spLocks/>
          </p:cNvSpPr>
          <p:nvPr/>
        </p:nvSpPr>
        <p:spPr>
          <a:xfrm>
            <a:off x="457200" y="274638"/>
            <a:ext cx="174498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u="sng"/>
              <a:t>What are the </a:t>
            </a:r>
            <a:r>
              <a:rPr lang="en-US" b="1" u="sng"/>
              <a:t>TRUE</a:t>
            </a:r>
            <a:r>
              <a:rPr lang="en-US" u="sng"/>
              <a:t> characteristics of those with Advanced Dementia?</a:t>
            </a:r>
            <a:endParaRPr lang="en-US" u="sng" dirty="0"/>
          </a:p>
        </p:txBody>
      </p:sp>
      <p:sp>
        <p:nvSpPr>
          <p:cNvPr id="9" name="Content Placeholder 17">
            <a:extLst>
              <a:ext uri="{FF2B5EF4-FFF2-40B4-BE49-F238E27FC236}">
                <a16:creationId xmlns:a16="http://schemas.microsoft.com/office/drawing/2014/main" id="{11C83E60-4CFB-AD9A-59A1-4BFA43ECCAD2}"/>
              </a:ext>
            </a:extLst>
          </p:cNvPr>
          <p:cNvSpPr txBox="1">
            <a:spLocks/>
          </p:cNvSpPr>
          <p:nvPr/>
        </p:nvSpPr>
        <p:spPr>
          <a:xfrm>
            <a:off x="457200" y="1417637"/>
            <a:ext cx="17449800" cy="7696001"/>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4400"/>
              <a:t>Resistant to care- depending on </a:t>
            </a:r>
            <a:r>
              <a:rPr lang="en-US" sz="4400" b="1"/>
              <a:t>approach</a:t>
            </a:r>
            <a:r>
              <a:rPr lang="en-US" sz="4400"/>
              <a:t> and the </a:t>
            </a:r>
            <a:r>
              <a:rPr lang="en-US" sz="4400" b="1"/>
              <a:t>trust </a:t>
            </a:r>
            <a:r>
              <a:rPr lang="en-US" sz="4400"/>
              <a:t>and familiarity with caregiver</a:t>
            </a:r>
          </a:p>
          <a:p>
            <a:r>
              <a:rPr lang="en-US" sz="4400"/>
              <a:t>Looks “</a:t>
            </a:r>
            <a:r>
              <a:rPr lang="en-US" sz="4400" b="1"/>
              <a:t>unkept</a:t>
            </a:r>
            <a:r>
              <a:rPr lang="en-US" sz="4400"/>
              <a:t>”…..removes unnecessary “</a:t>
            </a:r>
            <a:r>
              <a:rPr lang="en-US" sz="4400" b="1"/>
              <a:t>trappings</a:t>
            </a:r>
            <a:r>
              <a:rPr lang="en-US" sz="4400"/>
              <a:t>”</a:t>
            </a:r>
          </a:p>
          <a:p>
            <a:r>
              <a:rPr lang="en-US" sz="4400"/>
              <a:t>Cannot follow or retain instructions- </a:t>
            </a:r>
            <a:r>
              <a:rPr lang="en-US" sz="4400" b="1"/>
              <a:t>LESS is MORE</a:t>
            </a:r>
          </a:p>
          <a:p>
            <a:r>
              <a:rPr lang="en-US" sz="4400" b="1"/>
              <a:t>Peripheral losses, visual clifting</a:t>
            </a:r>
          </a:p>
          <a:p>
            <a:r>
              <a:rPr lang="en-US" sz="4400"/>
              <a:t>Emotions tend to be </a:t>
            </a:r>
            <a:r>
              <a:rPr lang="en-US" sz="4400" b="1"/>
              <a:t>irrational- </a:t>
            </a:r>
            <a:r>
              <a:rPr lang="en-US" sz="4400"/>
              <a:t>afraid of </a:t>
            </a:r>
            <a:r>
              <a:rPr lang="en-US" sz="4400" b="1"/>
              <a:t>ANYTHING </a:t>
            </a:r>
            <a:r>
              <a:rPr lang="en-US" sz="4400"/>
              <a:t>I don’t understand</a:t>
            </a:r>
          </a:p>
          <a:p>
            <a:r>
              <a:rPr lang="en-US" sz="4400"/>
              <a:t>Functional age- </a:t>
            </a:r>
            <a:r>
              <a:rPr lang="en-US" sz="4400" b="1"/>
              <a:t>infant-3yo</a:t>
            </a:r>
            <a:r>
              <a:rPr lang="en-US" sz="4400"/>
              <a:t> (processing, cognitive interpretation and reaction)</a:t>
            </a:r>
          </a:p>
          <a:p>
            <a:r>
              <a:rPr lang="en-US" sz="4400"/>
              <a:t>Likes having a </a:t>
            </a:r>
            <a:r>
              <a:rPr lang="en-US" sz="4400" b="1"/>
              <a:t>“BUDDY”- </a:t>
            </a:r>
            <a:r>
              <a:rPr lang="en-US" sz="4400"/>
              <a:t>Needs to be kept </a:t>
            </a:r>
            <a:r>
              <a:rPr lang="en-US" sz="4400" b="1"/>
              <a:t>BUSY</a:t>
            </a:r>
          </a:p>
          <a:p>
            <a:r>
              <a:rPr lang="en-US" sz="4400"/>
              <a:t>MY</a:t>
            </a:r>
            <a:r>
              <a:rPr lang="en-US" sz="4400" b="1"/>
              <a:t> </a:t>
            </a:r>
            <a:r>
              <a:rPr lang="en-US" sz="4400"/>
              <a:t>REACTIONS-based on my perceptions, based on what </a:t>
            </a:r>
            <a:r>
              <a:rPr lang="en-US" sz="4400" b="1"/>
              <a:t>I BELIEVE</a:t>
            </a:r>
            <a:endParaRPr lang="en-US" sz="4400" b="1" dirty="0"/>
          </a:p>
        </p:txBody>
      </p:sp>
    </p:spTree>
    <p:extLst>
      <p:ext uri="{BB962C8B-B14F-4D97-AF65-F5344CB8AC3E}">
        <p14:creationId xmlns:p14="http://schemas.microsoft.com/office/powerpoint/2010/main" val="3650998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C49EF-C9D6-9BFE-F339-F8E119D09CD6}"/>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58C9744-FFF0-1154-2A83-E0DB00FE87E4}"/>
              </a:ext>
            </a:extLst>
          </p:cNvPr>
          <p:cNvGrpSpPr/>
          <p:nvPr/>
        </p:nvGrpSpPr>
        <p:grpSpPr>
          <a:xfrm>
            <a:off x="0" y="9023657"/>
            <a:ext cx="18288000" cy="1263343"/>
            <a:chOff x="0" y="0"/>
            <a:chExt cx="4816593" cy="332732"/>
          </a:xfrm>
        </p:grpSpPr>
        <p:sp>
          <p:nvSpPr>
            <p:cNvPr id="3" name="Freeform 3">
              <a:extLst>
                <a:ext uri="{FF2B5EF4-FFF2-40B4-BE49-F238E27FC236}">
                  <a16:creationId xmlns:a16="http://schemas.microsoft.com/office/drawing/2014/main" id="{2EEFD523-F055-3D87-40BA-768847B77DEF}"/>
                </a:ext>
              </a:extLst>
            </p:cNvPr>
            <p:cNvSpPr/>
            <p:nvPr/>
          </p:nvSpPr>
          <p:spPr>
            <a:xfrm>
              <a:off x="0" y="0"/>
              <a:ext cx="4816592" cy="332732"/>
            </a:xfrm>
            <a:custGeom>
              <a:avLst/>
              <a:gdLst/>
              <a:ahLst/>
              <a:cxnLst/>
              <a:rect l="l" t="t" r="r" b="b"/>
              <a:pathLst>
                <a:path w="4816592" h="332732">
                  <a:moveTo>
                    <a:pt x="0" y="0"/>
                  </a:moveTo>
                  <a:lnTo>
                    <a:pt x="4816592" y="0"/>
                  </a:lnTo>
                  <a:lnTo>
                    <a:pt x="4816592" y="332732"/>
                  </a:lnTo>
                  <a:lnTo>
                    <a:pt x="0" y="332732"/>
                  </a:lnTo>
                  <a:close/>
                </a:path>
              </a:pathLst>
            </a:custGeom>
            <a:solidFill>
              <a:srgbClr val="78CFE4"/>
            </a:solidFill>
          </p:spPr>
          <p:txBody>
            <a:bodyPr/>
            <a:lstStyle/>
            <a:p>
              <a:endParaRPr lang="en-US"/>
            </a:p>
          </p:txBody>
        </p:sp>
        <p:sp>
          <p:nvSpPr>
            <p:cNvPr id="4" name="TextBox 4">
              <a:extLst>
                <a:ext uri="{FF2B5EF4-FFF2-40B4-BE49-F238E27FC236}">
                  <a16:creationId xmlns:a16="http://schemas.microsoft.com/office/drawing/2014/main" id="{A6B80C52-4DB8-E308-8251-DDB71A75F608}"/>
                </a:ext>
              </a:extLst>
            </p:cNvPr>
            <p:cNvSpPr txBox="1"/>
            <p:nvPr/>
          </p:nvSpPr>
          <p:spPr>
            <a:xfrm>
              <a:off x="0" y="9525"/>
              <a:ext cx="4816593" cy="323207"/>
            </a:xfrm>
            <a:prstGeom prst="rect">
              <a:avLst/>
            </a:prstGeom>
          </p:spPr>
          <p:txBody>
            <a:bodyPr lIns="50800" tIns="50800" rIns="50800" bIns="50800" rtlCol="0" anchor="ctr"/>
            <a:lstStyle/>
            <a:p>
              <a:pPr algn="ctr">
                <a:lnSpc>
                  <a:spcPts val="2710"/>
                </a:lnSpc>
              </a:pPr>
              <a:endParaRPr/>
            </a:p>
          </p:txBody>
        </p:sp>
      </p:grpSp>
      <p:sp>
        <p:nvSpPr>
          <p:cNvPr id="5" name="Freeform 5">
            <a:extLst>
              <a:ext uri="{FF2B5EF4-FFF2-40B4-BE49-F238E27FC236}">
                <a16:creationId xmlns:a16="http://schemas.microsoft.com/office/drawing/2014/main" id="{B297CE14-DC2A-8E21-FC2A-779634EAF251}"/>
              </a:ext>
            </a:extLst>
          </p:cNvPr>
          <p:cNvSpPr/>
          <p:nvPr/>
        </p:nvSpPr>
        <p:spPr>
          <a:xfrm>
            <a:off x="306257" y="9270337"/>
            <a:ext cx="1877426" cy="769982"/>
          </a:xfrm>
          <a:custGeom>
            <a:avLst/>
            <a:gdLst/>
            <a:ahLst/>
            <a:cxnLst/>
            <a:rect l="l" t="t" r="r" b="b"/>
            <a:pathLst>
              <a:path w="1877426" h="769982">
                <a:moveTo>
                  <a:pt x="0" y="0"/>
                </a:moveTo>
                <a:lnTo>
                  <a:pt x="1877426" y="0"/>
                </a:lnTo>
                <a:lnTo>
                  <a:pt x="1877426" y="769983"/>
                </a:lnTo>
                <a:lnTo>
                  <a:pt x="0" y="769983"/>
                </a:lnTo>
                <a:lnTo>
                  <a:pt x="0" y="0"/>
                </a:lnTo>
                <a:close/>
              </a:path>
            </a:pathLst>
          </a:custGeom>
          <a:blipFill>
            <a:blip r:embed="rId2"/>
            <a:stretch>
              <a:fillRect/>
            </a:stretch>
          </a:blipFill>
        </p:spPr>
        <p:txBody>
          <a:bodyPr/>
          <a:lstStyle/>
          <a:p>
            <a:endParaRPr lang="en-US"/>
          </a:p>
        </p:txBody>
      </p:sp>
      <p:sp>
        <p:nvSpPr>
          <p:cNvPr id="6" name="TextBox 6">
            <a:extLst>
              <a:ext uri="{FF2B5EF4-FFF2-40B4-BE49-F238E27FC236}">
                <a16:creationId xmlns:a16="http://schemas.microsoft.com/office/drawing/2014/main" id="{6593FB8E-1858-2F84-7E89-5956F85AAE5E}"/>
              </a:ext>
            </a:extLst>
          </p:cNvPr>
          <p:cNvSpPr txBox="1"/>
          <p:nvPr/>
        </p:nvSpPr>
        <p:spPr>
          <a:xfrm>
            <a:off x="15990108" y="9057943"/>
            <a:ext cx="2021168" cy="951400"/>
          </a:xfrm>
          <a:prstGeom prst="rect">
            <a:avLst/>
          </a:prstGeom>
        </p:spPr>
        <p:txBody>
          <a:bodyPr lIns="0" tIns="0" rIns="0" bIns="0" rtlCol="0" anchor="t">
            <a:spAutoFit/>
          </a:bodyPr>
          <a:lstStyle/>
          <a:p>
            <a:pPr algn="l">
              <a:lnSpc>
                <a:spcPts val="7604"/>
              </a:lnSpc>
            </a:pPr>
            <a:r>
              <a:rPr lang="en-US" sz="5431">
                <a:solidFill>
                  <a:srgbClr val="4CC3E6"/>
                </a:solidFill>
                <a:latin typeface="Jakob"/>
                <a:ea typeface="Jakob"/>
                <a:cs typeface="Jakob"/>
                <a:sym typeface="Jakob"/>
              </a:rPr>
              <a:t>WAVES</a:t>
            </a:r>
          </a:p>
        </p:txBody>
      </p:sp>
      <p:sp>
        <p:nvSpPr>
          <p:cNvPr id="8" name="TextBox 8">
            <a:extLst>
              <a:ext uri="{FF2B5EF4-FFF2-40B4-BE49-F238E27FC236}">
                <a16:creationId xmlns:a16="http://schemas.microsoft.com/office/drawing/2014/main" id="{D756FD67-0035-E031-1FE5-95D8FB084383}"/>
              </a:ext>
            </a:extLst>
          </p:cNvPr>
          <p:cNvSpPr txBox="1"/>
          <p:nvPr/>
        </p:nvSpPr>
        <p:spPr>
          <a:xfrm>
            <a:off x="16223437" y="9838314"/>
            <a:ext cx="1696060" cy="245105"/>
          </a:xfrm>
          <a:prstGeom prst="rect">
            <a:avLst/>
          </a:prstGeom>
        </p:spPr>
        <p:txBody>
          <a:bodyPr lIns="0" tIns="0" rIns="0" bIns="0" rtlCol="0" anchor="t">
            <a:spAutoFit/>
          </a:bodyPr>
          <a:lstStyle/>
          <a:p>
            <a:pPr algn="r">
              <a:lnSpc>
                <a:spcPts val="1937"/>
              </a:lnSpc>
            </a:pPr>
            <a:r>
              <a:rPr lang="en-US" sz="1699">
                <a:solidFill>
                  <a:srgbClr val="FFFFFF"/>
                </a:solidFill>
                <a:latin typeface="Montserrat"/>
                <a:ea typeface="Montserrat"/>
                <a:cs typeface="Montserrat"/>
                <a:sym typeface="Montserrat"/>
              </a:rPr>
              <a:t>Fall Conference</a:t>
            </a:r>
          </a:p>
        </p:txBody>
      </p:sp>
      <p:sp>
        <p:nvSpPr>
          <p:cNvPr id="11" name="Title 10">
            <a:extLst>
              <a:ext uri="{FF2B5EF4-FFF2-40B4-BE49-F238E27FC236}">
                <a16:creationId xmlns:a16="http://schemas.microsoft.com/office/drawing/2014/main" id="{E72F80B9-501E-102A-BB73-54C744BF878C}"/>
              </a:ext>
            </a:extLst>
          </p:cNvPr>
          <p:cNvSpPr txBox="1">
            <a:spLocks/>
          </p:cNvSpPr>
          <p:nvPr/>
        </p:nvSpPr>
        <p:spPr>
          <a:xfrm>
            <a:off x="457200" y="274638"/>
            <a:ext cx="174498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u="sng"/>
              <a:t>Characteristics continued…….</a:t>
            </a:r>
            <a:endParaRPr lang="en-US" u="sng" dirty="0"/>
          </a:p>
        </p:txBody>
      </p:sp>
      <p:sp>
        <p:nvSpPr>
          <p:cNvPr id="12" name="Content Placeholder 17">
            <a:extLst>
              <a:ext uri="{FF2B5EF4-FFF2-40B4-BE49-F238E27FC236}">
                <a16:creationId xmlns:a16="http://schemas.microsoft.com/office/drawing/2014/main" id="{2F8CF146-18D7-B605-1F05-199AA1F6E67E}"/>
              </a:ext>
            </a:extLst>
          </p:cNvPr>
          <p:cNvSpPr txBox="1">
            <a:spLocks/>
          </p:cNvSpPr>
          <p:nvPr/>
        </p:nvSpPr>
        <p:spPr>
          <a:xfrm>
            <a:off x="457200" y="1417637"/>
            <a:ext cx="17449800" cy="7696001"/>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4400"/>
              <a:t>Senses and sensitivity are </a:t>
            </a:r>
            <a:r>
              <a:rPr lang="en-US" sz="4400" b="1"/>
              <a:t>HEIGHTENED SIGNIFICANTLY- hypersensitivity of the skin, startle reflex, pincher reflex</a:t>
            </a:r>
          </a:p>
          <a:p>
            <a:r>
              <a:rPr lang="en-US" sz="4400"/>
              <a:t>Overstimulation response-Reacts negatively to any </a:t>
            </a:r>
            <a:r>
              <a:rPr lang="en-US" sz="4400" b="1"/>
              <a:t>“noxious” stimuli or touch</a:t>
            </a:r>
          </a:p>
          <a:p>
            <a:r>
              <a:rPr lang="en-US" sz="4400" b="1"/>
              <a:t>Hyperorality</a:t>
            </a:r>
            <a:r>
              <a:rPr lang="en-US" sz="4400"/>
              <a:t>-everything goes in their mouth- </a:t>
            </a:r>
            <a:r>
              <a:rPr lang="en-US" sz="4400" b="1"/>
              <a:t>EVERYTHING is sensory oriented and experienced</a:t>
            </a:r>
          </a:p>
          <a:p>
            <a:r>
              <a:rPr lang="en-US" sz="4400"/>
              <a:t>Fluctuates between </a:t>
            </a:r>
            <a:r>
              <a:rPr lang="en-US" sz="4400" b="1"/>
              <a:t>hyperactivity and lethargy- </a:t>
            </a:r>
            <a:r>
              <a:rPr lang="en-US" sz="4400"/>
              <a:t>progressively sleeping more</a:t>
            </a:r>
          </a:p>
          <a:p>
            <a:r>
              <a:rPr lang="en-US" sz="4400"/>
              <a:t>Cannot initiate any </a:t>
            </a:r>
            <a:r>
              <a:rPr lang="en-US" sz="4400" b="1"/>
              <a:t>meaningful </a:t>
            </a:r>
            <a:r>
              <a:rPr lang="en-US" sz="4400"/>
              <a:t>action independently</a:t>
            </a:r>
          </a:p>
          <a:p>
            <a:pPr marL="0" indent="0">
              <a:buFont typeface="Arial" pitchFamily="34" charset="0"/>
              <a:buNone/>
            </a:pPr>
            <a:endParaRPr lang="en-US" sz="4400" b="1" dirty="0"/>
          </a:p>
        </p:txBody>
      </p:sp>
    </p:spTree>
    <p:extLst>
      <p:ext uri="{BB962C8B-B14F-4D97-AF65-F5344CB8AC3E}">
        <p14:creationId xmlns:p14="http://schemas.microsoft.com/office/powerpoint/2010/main" val="2593320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AB2254-A777-CB95-5B4B-AE94F5C11D9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5B9965A-7101-4DFA-72F6-9A9EAFA2B955}"/>
              </a:ext>
            </a:extLst>
          </p:cNvPr>
          <p:cNvSpPr/>
          <p:nvPr/>
        </p:nvSpPr>
        <p:spPr>
          <a:xfrm>
            <a:off x="0" y="0"/>
            <a:ext cx="4458241" cy="4458241"/>
          </a:xfrm>
          <a:custGeom>
            <a:avLst/>
            <a:gdLst/>
            <a:ahLst/>
            <a:cxnLst/>
            <a:rect l="l" t="t" r="r" b="b"/>
            <a:pathLst>
              <a:path w="4458241" h="4458241">
                <a:moveTo>
                  <a:pt x="0" y="0"/>
                </a:moveTo>
                <a:lnTo>
                  <a:pt x="4458241" y="0"/>
                </a:lnTo>
                <a:lnTo>
                  <a:pt x="4458241" y="4458241"/>
                </a:lnTo>
                <a:lnTo>
                  <a:pt x="0" y="445824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a:extLst>
              <a:ext uri="{FF2B5EF4-FFF2-40B4-BE49-F238E27FC236}">
                <a16:creationId xmlns:a16="http://schemas.microsoft.com/office/drawing/2014/main" id="{9C284DFA-93F0-238A-4E67-9726FF09B1EC}"/>
              </a:ext>
            </a:extLst>
          </p:cNvPr>
          <p:cNvSpPr txBox="1"/>
          <p:nvPr/>
        </p:nvSpPr>
        <p:spPr>
          <a:xfrm>
            <a:off x="16060882" y="9004705"/>
            <a:ext cx="2021168" cy="951400"/>
          </a:xfrm>
          <a:prstGeom prst="rect">
            <a:avLst/>
          </a:prstGeom>
        </p:spPr>
        <p:txBody>
          <a:bodyPr lIns="0" tIns="0" rIns="0" bIns="0" rtlCol="0" anchor="t">
            <a:spAutoFit/>
          </a:bodyPr>
          <a:lstStyle/>
          <a:p>
            <a:pPr algn="l">
              <a:lnSpc>
                <a:spcPts val="7604"/>
              </a:lnSpc>
            </a:pPr>
            <a:r>
              <a:rPr lang="en-US" sz="5431">
                <a:solidFill>
                  <a:srgbClr val="4CC3E6"/>
                </a:solidFill>
                <a:latin typeface="Jakob"/>
                <a:ea typeface="Jakob"/>
                <a:cs typeface="Jakob"/>
                <a:sym typeface="Jakob"/>
              </a:rPr>
              <a:t>WAVES</a:t>
            </a:r>
          </a:p>
        </p:txBody>
      </p:sp>
      <p:sp>
        <p:nvSpPr>
          <p:cNvPr id="4" name="TextBox 4">
            <a:extLst>
              <a:ext uri="{FF2B5EF4-FFF2-40B4-BE49-F238E27FC236}">
                <a16:creationId xmlns:a16="http://schemas.microsoft.com/office/drawing/2014/main" id="{6F210BF6-C689-E07E-64DB-7E29BFD838B7}"/>
              </a:ext>
            </a:extLst>
          </p:cNvPr>
          <p:cNvSpPr txBox="1"/>
          <p:nvPr/>
        </p:nvSpPr>
        <p:spPr>
          <a:xfrm>
            <a:off x="16223437" y="9838314"/>
            <a:ext cx="1696060" cy="245105"/>
          </a:xfrm>
          <a:prstGeom prst="rect">
            <a:avLst/>
          </a:prstGeom>
        </p:spPr>
        <p:txBody>
          <a:bodyPr lIns="0" tIns="0" rIns="0" bIns="0" rtlCol="0" anchor="t">
            <a:spAutoFit/>
          </a:bodyPr>
          <a:lstStyle/>
          <a:p>
            <a:pPr algn="r">
              <a:lnSpc>
                <a:spcPts val="1937"/>
              </a:lnSpc>
            </a:pPr>
            <a:r>
              <a:rPr lang="en-US" sz="1699">
                <a:solidFill>
                  <a:srgbClr val="276189"/>
                </a:solidFill>
                <a:latin typeface="Montserrat"/>
                <a:ea typeface="Montserrat"/>
                <a:cs typeface="Montserrat"/>
                <a:sym typeface="Montserrat"/>
              </a:rPr>
              <a:t>Fall Conference</a:t>
            </a:r>
          </a:p>
        </p:txBody>
      </p:sp>
      <p:sp>
        <p:nvSpPr>
          <p:cNvPr id="7" name="Title 10">
            <a:extLst>
              <a:ext uri="{FF2B5EF4-FFF2-40B4-BE49-F238E27FC236}">
                <a16:creationId xmlns:a16="http://schemas.microsoft.com/office/drawing/2014/main" id="{0B8A076D-5FBD-E15E-FD09-AD15CC11DCD5}"/>
              </a:ext>
            </a:extLst>
          </p:cNvPr>
          <p:cNvSpPr txBox="1">
            <a:spLocks/>
          </p:cNvSpPr>
          <p:nvPr/>
        </p:nvSpPr>
        <p:spPr>
          <a:xfrm>
            <a:off x="457200" y="274638"/>
            <a:ext cx="17449800" cy="1143000"/>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u="sng"/>
              <a:t>Therapeutic Programming Possibilities</a:t>
            </a:r>
            <a:r>
              <a:rPr lang="en-US"/>
              <a:t>….I can still </a:t>
            </a:r>
            <a:r>
              <a:rPr lang="en-US" b="1"/>
              <a:t>BENEFIT</a:t>
            </a:r>
            <a:br>
              <a:rPr lang="en-US" b="1"/>
            </a:br>
            <a:r>
              <a:rPr lang="en-US"/>
              <a:t>But looks </a:t>
            </a:r>
            <a:r>
              <a:rPr lang="en-US" b="1"/>
              <a:t>Completely Different </a:t>
            </a:r>
            <a:r>
              <a:rPr lang="en-US"/>
              <a:t>now</a:t>
            </a:r>
            <a:endParaRPr lang="en-US" dirty="0"/>
          </a:p>
        </p:txBody>
      </p:sp>
      <p:sp>
        <p:nvSpPr>
          <p:cNvPr id="8" name="Content Placeholder 17">
            <a:extLst>
              <a:ext uri="{FF2B5EF4-FFF2-40B4-BE49-F238E27FC236}">
                <a16:creationId xmlns:a16="http://schemas.microsoft.com/office/drawing/2014/main" id="{C0856A01-B5E3-C559-A7A3-B11EFF1510BD}"/>
              </a:ext>
            </a:extLst>
          </p:cNvPr>
          <p:cNvSpPr txBox="1">
            <a:spLocks/>
          </p:cNvSpPr>
          <p:nvPr/>
        </p:nvSpPr>
        <p:spPr>
          <a:xfrm>
            <a:off x="457200" y="1417637"/>
            <a:ext cx="17449800" cy="7696001"/>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4400"/>
              <a:t>They need to </a:t>
            </a:r>
            <a:r>
              <a:rPr lang="en-US" sz="4400" b="1"/>
              <a:t>touch, feel, hear, see, and taste </a:t>
            </a:r>
            <a:r>
              <a:rPr lang="en-US" sz="4400"/>
              <a:t>everything</a:t>
            </a:r>
          </a:p>
          <a:p>
            <a:r>
              <a:rPr lang="en-US" sz="4400" b="1"/>
              <a:t>Infant to Toddler </a:t>
            </a:r>
            <a:r>
              <a:rPr lang="en-US" sz="4400"/>
              <a:t>level of function- what does that mean?</a:t>
            </a:r>
          </a:p>
          <a:p>
            <a:r>
              <a:rPr lang="en-US" sz="4400" b="1"/>
              <a:t>Engagement </a:t>
            </a:r>
            <a:r>
              <a:rPr lang="en-US" sz="4400"/>
              <a:t>happens with every interaction</a:t>
            </a:r>
          </a:p>
          <a:p>
            <a:r>
              <a:rPr lang="en-US" sz="4400"/>
              <a:t>Short bursts, and </a:t>
            </a:r>
            <a:r>
              <a:rPr lang="en-US" sz="4400" b="1"/>
              <a:t>1:1 or 1:2 </a:t>
            </a:r>
          </a:p>
          <a:p>
            <a:r>
              <a:rPr lang="en-US" sz="4400"/>
              <a:t>Interactions are focused on </a:t>
            </a:r>
            <a:r>
              <a:rPr lang="en-US" sz="4400" b="1"/>
              <a:t>communicating your love and their value….</a:t>
            </a:r>
          </a:p>
          <a:p>
            <a:pPr marL="0" indent="0">
              <a:buFont typeface="Arial" pitchFamily="34" charset="0"/>
              <a:buNone/>
            </a:pPr>
            <a:r>
              <a:rPr lang="en-US" sz="4400"/>
              <a:t>Caring</a:t>
            </a:r>
            <a:r>
              <a:rPr lang="en-US" sz="4400" b="1"/>
              <a:t> ABOUT </a:t>
            </a:r>
            <a:r>
              <a:rPr lang="en-US" sz="4400"/>
              <a:t>not just caring </a:t>
            </a:r>
            <a:r>
              <a:rPr lang="en-US" sz="4400" b="1"/>
              <a:t>FOR</a:t>
            </a:r>
          </a:p>
          <a:p>
            <a:r>
              <a:rPr lang="en-US" sz="4400" b="1" u="sng"/>
              <a:t>Touch therapy</a:t>
            </a:r>
            <a:r>
              <a:rPr lang="en-US" sz="4400" b="1"/>
              <a:t>-</a:t>
            </a:r>
            <a:r>
              <a:rPr lang="en-US" sz="4400"/>
              <a:t>ADLs, hand and foot massages, back rubs, hand holding, hugs, mother to child stroke, nail care, stuffed animals, life like babies</a:t>
            </a:r>
          </a:p>
          <a:p>
            <a:r>
              <a:rPr lang="en-US" sz="4400" b="1" u="sng"/>
              <a:t>Music therapy</a:t>
            </a:r>
            <a:r>
              <a:rPr lang="en-US" sz="4400"/>
              <a:t>-listening that’s</a:t>
            </a:r>
            <a:r>
              <a:rPr lang="en-US" sz="4400" b="1"/>
              <a:t> meaningful for the person, </a:t>
            </a:r>
            <a:r>
              <a:rPr lang="en-US" sz="4400"/>
              <a:t>singing, rhythm mimicking,</a:t>
            </a:r>
            <a:r>
              <a:rPr lang="en-US" sz="4400" b="1"/>
              <a:t> last area </a:t>
            </a:r>
            <a:r>
              <a:rPr lang="en-US" sz="4400"/>
              <a:t>of the brain to deteriorate </a:t>
            </a:r>
            <a:endParaRPr lang="en-US" sz="4400" dirty="0"/>
          </a:p>
        </p:txBody>
      </p:sp>
    </p:spTree>
    <p:extLst>
      <p:ext uri="{BB962C8B-B14F-4D97-AF65-F5344CB8AC3E}">
        <p14:creationId xmlns:p14="http://schemas.microsoft.com/office/powerpoint/2010/main" val="3897096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943FC5-4178-03EF-864A-96CFCC7157C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0D0D8E8-B1AA-3DAB-EAE7-1943392CEF35}"/>
              </a:ext>
            </a:extLst>
          </p:cNvPr>
          <p:cNvSpPr/>
          <p:nvPr/>
        </p:nvSpPr>
        <p:spPr>
          <a:xfrm>
            <a:off x="0" y="0"/>
            <a:ext cx="10608517" cy="10608517"/>
          </a:xfrm>
          <a:custGeom>
            <a:avLst/>
            <a:gdLst/>
            <a:ahLst/>
            <a:cxnLst/>
            <a:rect l="l" t="t" r="r" b="b"/>
            <a:pathLst>
              <a:path w="10608517" h="10608517">
                <a:moveTo>
                  <a:pt x="0" y="0"/>
                </a:moveTo>
                <a:lnTo>
                  <a:pt x="10608517" y="0"/>
                </a:lnTo>
                <a:lnTo>
                  <a:pt x="10608517" y="10608517"/>
                </a:lnTo>
                <a:lnTo>
                  <a:pt x="0" y="10608517"/>
                </a:lnTo>
                <a:lnTo>
                  <a:pt x="0" y="0"/>
                </a:lnTo>
                <a:close/>
              </a:path>
            </a:pathLst>
          </a:custGeom>
          <a:blipFill>
            <a:blip r:embed="rId2">
              <a:alphaModFix amt="43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a:extLst>
              <a:ext uri="{FF2B5EF4-FFF2-40B4-BE49-F238E27FC236}">
                <a16:creationId xmlns:a16="http://schemas.microsoft.com/office/drawing/2014/main" id="{EDBAFA87-6426-A868-87FC-254194ADAB36}"/>
              </a:ext>
            </a:extLst>
          </p:cNvPr>
          <p:cNvSpPr txBox="1"/>
          <p:nvPr/>
        </p:nvSpPr>
        <p:spPr>
          <a:xfrm>
            <a:off x="16060882" y="9004705"/>
            <a:ext cx="2021168" cy="951400"/>
          </a:xfrm>
          <a:prstGeom prst="rect">
            <a:avLst/>
          </a:prstGeom>
        </p:spPr>
        <p:txBody>
          <a:bodyPr lIns="0" tIns="0" rIns="0" bIns="0" rtlCol="0" anchor="t">
            <a:spAutoFit/>
          </a:bodyPr>
          <a:lstStyle/>
          <a:p>
            <a:pPr algn="l">
              <a:lnSpc>
                <a:spcPts val="7604"/>
              </a:lnSpc>
            </a:pPr>
            <a:r>
              <a:rPr lang="en-US" sz="5431">
                <a:solidFill>
                  <a:srgbClr val="4CC3E6"/>
                </a:solidFill>
                <a:latin typeface="Jakob"/>
                <a:ea typeface="Jakob"/>
                <a:cs typeface="Jakob"/>
                <a:sym typeface="Jakob"/>
              </a:rPr>
              <a:t>WAVES</a:t>
            </a:r>
          </a:p>
        </p:txBody>
      </p:sp>
      <p:sp>
        <p:nvSpPr>
          <p:cNvPr id="4" name="TextBox 4">
            <a:extLst>
              <a:ext uri="{FF2B5EF4-FFF2-40B4-BE49-F238E27FC236}">
                <a16:creationId xmlns:a16="http://schemas.microsoft.com/office/drawing/2014/main" id="{D05F7E87-DAE8-9018-485C-E17C77076AF0}"/>
              </a:ext>
            </a:extLst>
          </p:cNvPr>
          <p:cNvSpPr txBox="1"/>
          <p:nvPr/>
        </p:nvSpPr>
        <p:spPr>
          <a:xfrm>
            <a:off x="16223437" y="9838314"/>
            <a:ext cx="1696060" cy="245105"/>
          </a:xfrm>
          <a:prstGeom prst="rect">
            <a:avLst/>
          </a:prstGeom>
        </p:spPr>
        <p:txBody>
          <a:bodyPr lIns="0" tIns="0" rIns="0" bIns="0" rtlCol="0" anchor="t">
            <a:spAutoFit/>
          </a:bodyPr>
          <a:lstStyle/>
          <a:p>
            <a:pPr algn="r">
              <a:lnSpc>
                <a:spcPts val="1937"/>
              </a:lnSpc>
            </a:pPr>
            <a:r>
              <a:rPr lang="en-US" sz="1699">
                <a:solidFill>
                  <a:srgbClr val="276189"/>
                </a:solidFill>
                <a:latin typeface="Montserrat"/>
                <a:ea typeface="Montserrat"/>
                <a:cs typeface="Montserrat"/>
                <a:sym typeface="Montserrat"/>
              </a:rPr>
              <a:t>Fall Conference</a:t>
            </a:r>
          </a:p>
        </p:txBody>
      </p:sp>
      <p:sp>
        <p:nvSpPr>
          <p:cNvPr id="9" name="Title 10">
            <a:extLst>
              <a:ext uri="{FF2B5EF4-FFF2-40B4-BE49-F238E27FC236}">
                <a16:creationId xmlns:a16="http://schemas.microsoft.com/office/drawing/2014/main" id="{D4DC319F-7E52-8ED0-0B0B-359387D1DB13}"/>
              </a:ext>
            </a:extLst>
          </p:cNvPr>
          <p:cNvSpPr txBox="1">
            <a:spLocks/>
          </p:cNvSpPr>
          <p:nvPr/>
        </p:nvSpPr>
        <p:spPr>
          <a:xfrm>
            <a:off x="457200" y="274638"/>
            <a:ext cx="17449800" cy="754062"/>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u="sng"/>
              <a:t>Programming continued…..</a:t>
            </a:r>
            <a:endParaRPr lang="en-US" u="sng" dirty="0"/>
          </a:p>
        </p:txBody>
      </p:sp>
      <p:sp>
        <p:nvSpPr>
          <p:cNvPr id="10" name="Content Placeholder 17">
            <a:extLst>
              <a:ext uri="{FF2B5EF4-FFF2-40B4-BE49-F238E27FC236}">
                <a16:creationId xmlns:a16="http://schemas.microsoft.com/office/drawing/2014/main" id="{5363080C-20ED-3351-C947-180944085613}"/>
              </a:ext>
            </a:extLst>
          </p:cNvPr>
          <p:cNvSpPr txBox="1">
            <a:spLocks/>
          </p:cNvSpPr>
          <p:nvPr/>
        </p:nvSpPr>
        <p:spPr>
          <a:xfrm>
            <a:off x="457200" y="1173361"/>
            <a:ext cx="17449800" cy="7940277"/>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4400" b="1" u="sng"/>
              <a:t>Reminiscence</a:t>
            </a:r>
            <a:r>
              <a:rPr lang="en-US" sz="4400" b="1"/>
              <a:t>-Not necessarily two-way conversation </a:t>
            </a:r>
            <a:r>
              <a:rPr lang="en-US" sz="4400"/>
              <a:t>or discussion as much as </a:t>
            </a:r>
            <a:r>
              <a:rPr lang="en-US" sz="4400" b="1"/>
              <a:t>YOU </a:t>
            </a:r>
            <a:r>
              <a:rPr lang="en-US" sz="4400"/>
              <a:t>do the storytelling </a:t>
            </a:r>
            <a:r>
              <a:rPr lang="en-US" sz="4400" b="1"/>
              <a:t>of their life, </a:t>
            </a:r>
            <a:r>
              <a:rPr lang="en-US" sz="4400"/>
              <a:t>reading familiar books, letters, lyrics, picture books of familiar things (baby animals, online baby photos that are </a:t>
            </a:r>
            <a:r>
              <a:rPr lang="en-US" sz="4400" b="1"/>
              <a:t>FUN</a:t>
            </a:r>
            <a:r>
              <a:rPr lang="en-US" sz="4400"/>
              <a:t>) , walks to places they can </a:t>
            </a:r>
            <a:r>
              <a:rPr lang="en-US" sz="4400" b="1"/>
              <a:t>see and touch</a:t>
            </a:r>
          </a:p>
          <a:p>
            <a:r>
              <a:rPr lang="en-US" sz="4400" b="1" u="sng"/>
              <a:t>Stacking and sorting</a:t>
            </a:r>
            <a:r>
              <a:rPr lang="en-US" sz="4400" b="1"/>
              <a:t>- like things that are repetitive</a:t>
            </a:r>
          </a:p>
          <a:p>
            <a:r>
              <a:rPr lang="en-US" sz="4400" b="1" u="sng"/>
              <a:t>Reciting</a:t>
            </a:r>
            <a:r>
              <a:rPr lang="en-US" sz="4400" b="1"/>
              <a:t> things from childhood- </a:t>
            </a:r>
            <a:r>
              <a:rPr lang="en-US" sz="4400"/>
              <a:t>Sunday school songs, prayers, rosary, nursery rhymes, simple poems or limericks</a:t>
            </a:r>
          </a:p>
          <a:p>
            <a:r>
              <a:rPr lang="en-US" sz="4400" b="1" u="sng"/>
              <a:t>Baking tasting- </a:t>
            </a:r>
            <a:r>
              <a:rPr lang="en-US" sz="4400"/>
              <a:t>focus on </a:t>
            </a:r>
            <a:r>
              <a:rPr lang="en-US" sz="4400" b="1"/>
              <a:t>smells and tastes </a:t>
            </a:r>
            <a:r>
              <a:rPr lang="en-US" sz="4400"/>
              <a:t>versus the task </a:t>
            </a:r>
          </a:p>
          <a:p>
            <a:r>
              <a:rPr lang="en-US" sz="4400" b="1" u="sng"/>
              <a:t>Physical activity </a:t>
            </a:r>
            <a:r>
              <a:rPr lang="en-US" sz="4400"/>
              <a:t>that is very </a:t>
            </a:r>
            <a:r>
              <a:rPr lang="en-US" sz="4400" b="1"/>
              <a:t>TACTILE and SIMPLE- </a:t>
            </a:r>
            <a:r>
              <a:rPr lang="en-US" sz="4400"/>
              <a:t>Beach ball volley or kickball, bean bag toss, parachute ball, dancing or free movement to music</a:t>
            </a:r>
            <a:endParaRPr lang="en-US" sz="4400" dirty="0"/>
          </a:p>
        </p:txBody>
      </p:sp>
    </p:spTree>
    <p:extLst>
      <p:ext uri="{BB962C8B-B14F-4D97-AF65-F5344CB8AC3E}">
        <p14:creationId xmlns:p14="http://schemas.microsoft.com/office/powerpoint/2010/main" val="14898410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93</TotalTime>
  <Words>1139</Words>
  <Application>Microsoft Office PowerPoint</Application>
  <PresentationFormat>Custom</PresentationFormat>
  <Paragraphs>130</Paragraphs>
  <Slides>17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Calibri</vt:lpstr>
      <vt:lpstr>Arial</vt:lpstr>
      <vt:lpstr>Montserrat Heavy</vt:lpstr>
      <vt:lpstr>Jakob</vt:lpstr>
      <vt:lpstr>Montserrat Semi-Bold</vt:lpstr>
      <vt:lpstr>Aptos</vt:lpstr>
      <vt:lpstr>Montserrat</vt:lpstr>
      <vt:lpstr>Montserrat Bold</vt:lpstr>
      <vt:lpstr>Office Theme</vt:lpstr>
      <vt:lpstr>PowerPoint Presentation</vt:lpstr>
      <vt:lpstr>The Dementia Journey’s TOLL……….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Typical Lifespan After Diagnosis</vt:lpstr>
      <vt:lpstr>PowerPoint Presentation</vt:lpstr>
      <vt:lpstr>PowerPoint Presentation</vt:lpstr>
      <vt:lpstr>PowerPoint Presentation</vt:lpstr>
      <vt:lpstr>Things you to do…..(continued)</vt:lpstr>
      <vt:lpstr>Help Them and Their Loved Ones  “Let Go” and Move 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Template Photos</dc:title>
  <dc:creator>Melanie Jackson</dc:creator>
  <cp:lastModifiedBy>Debbie Carriveau</cp:lastModifiedBy>
  <cp:revision>6</cp:revision>
  <dcterms:created xsi:type="dcterms:W3CDTF">2006-08-16T00:00:00Z</dcterms:created>
  <dcterms:modified xsi:type="dcterms:W3CDTF">2025-08-29T14:19:21Z</dcterms:modified>
  <dc:identifier>DAGsxocnpX8</dc:identifier>
</cp:coreProperties>
</file>