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modernComment_100_3EBD1362.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sldIdLst>
    <p:sldId id="256" r:id="rId5"/>
    <p:sldId id="265" r:id="rId6"/>
    <p:sldId id="257" r:id="rId7"/>
    <p:sldId id="366" r:id="rId8"/>
    <p:sldId id="361" r:id="rId9"/>
    <p:sldId id="284" r:id="rId10"/>
    <p:sldId id="283" r:id="rId11"/>
    <p:sldId id="319" r:id="rId12"/>
    <p:sldId id="317" r:id="rId13"/>
    <p:sldId id="318" r:id="rId14"/>
    <p:sldId id="316" r:id="rId15"/>
    <p:sldId id="315"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6" r:id="rId31"/>
    <p:sldId id="286" r:id="rId32"/>
    <p:sldId id="334" r:id="rId33"/>
    <p:sldId id="354" r:id="rId34"/>
    <p:sldId id="335" r:id="rId35"/>
    <p:sldId id="355" r:id="rId36"/>
    <p:sldId id="356" r:id="rId37"/>
    <p:sldId id="357" r:id="rId38"/>
    <p:sldId id="358" r:id="rId39"/>
    <p:sldId id="359" r:id="rId40"/>
    <p:sldId id="360" r:id="rId41"/>
    <p:sldId id="259" r:id="rId42"/>
    <p:sldId id="260" r:id="rId43"/>
    <p:sldId id="261" r:id="rId44"/>
    <p:sldId id="365" r:id="rId45"/>
    <p:sldId id="36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D0149C-4781-8918-44FE-6039101474C8}" name="Heffner, Kim" initials="KH" userId="S::KHeffner@health.in.gov::2efb1cd1-0f2f-4892-bbde-1b6696ec21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p:normalViewPr>
  <p:slideViewPr>
    <p:cSldViewPr snapToGrid="0" snapToObjects="1" showGuides="1">
      <p:cViewPr varScale="1">
        <p:scale>
          <a:sx n="63" d="100"/>
          <a:sy n="63"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Segoe UI" panose="020B0502040204020203" pitchFamily="34" charset="0"/>
                <a:ea typeface="+mn-ea"/>
                <a:cs typeface="Segoe UI" panose="020B0502040204020203" pitchFamily="34" charset="0"/>
              </a:defRPr>
            </a:pPr>
            <a:r>
              <a:rPr lang="en-US"/>
              <a:t>G Tag Comparison 2024/2025</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bar"/>
        <c:grouping val="clustered"/>
        <c:varyColors val="0"/>
        <c:ser>
          <c:idx val="0"/>
          <c:order val="0"/>
          <c:tx>
            <c:strRef>
              <c:f>Sheet1!$B$1</c:f>
              <c:strCache>
                <c:ptCount val="1"/>
                <c:pt idx="0">
                  <c:v>2024</c:v>
                </c:pt>
              </c:strCache>
            </c:strRef>
          </c:tx>
          <c:spPr>
            <a:solidFill>
              <a:schemeClr val="accent5"/>
            </a:solidFill>
            <a:ln>
              <a:noFill/>
            </a:ln>
            <a:effectLst/>
          </c:spPr>
          <c:invertIfNegative val="0"/>
          <c:dLbls>
            <c:spPr>
              <a:solidFill>
                <a:srgbClr val="FFFFFF"/>
              </a:solidFill>
              <a:ln>
                <a:solidFill>
                  <a:srgbClr val="243E8E">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5"/>
                <c:pt idx="0">
                  <c:v>F 689</c:v>
                </c:pt>
                <c:pt idx="1">
                  <c:v>F 686</c:v>
                </c:pt>
                <c:pt idx="2">
                  <c:v>F 684</c:v>
                </c:pt>
                <c:pt idx="3">
                  <c:v>F600</c:v>
                </c:pt>
                <c:pt idx="4">
                  <c:v>Total </c:v>
                </c:pt>
              </c:strCache>
            </c:strRef>
          </c:cat>
          <c:val>
            <c:numRef>
              <c:f>Sheet1!$B$2:$B$6</c:f>
              <c:numCache>
                <c:formatCode>General</c:formatCode>
                <c:ptCount val="5"/>
                <c:pt idx="0">
                  <c:v>18</c:v>
                </c:pt>
                <c:pt idx="1">
                  <c:v>8</c:v>
                </c:pt>
                <c:pt idx="2">
                  <c:v>8</c:v>
                </c:pt>
                <c:pt idx="3">
                  <c:v>6</c:v>
                </c:pt>
                <c:pt idx="4">
                  <c:v>64</c:v>
                </c:pt>
              </c:numCache>
            </c:numRef>
          </c:val>
          <c:extLst>
            <c:ext xmlns:c16="http://schemas.microsoft.com/office/drawing/2014/chart" uri="{C3380CC4-5D6E-409C-BE32-E72D297353CC}">
              <c16:uniqueId val="{00000000-5615-490A-9E90-5B2D0EB7C088}"/>
            </c:ext>
          </c:extLst>
        </c:ser>
        <c:ser>
          <c:idx val="1"/>
          <c:order val="1"/>
          <c:tx>
            <c:strRef>
              <c:f>Sheet1!$C$1</c:f>
              <c:strCache>
                <c:ptCount val="1"/>
                <c:pt idx="0">
                  <c:v>2025</c:v>
                </c:pt>
              </c:strCache>
            </c:strRef>
          </c:tx>
          <c:spPr>
            <a:solidFill>
              <a:schemeClr val="accent6"/>
            </a:solidFill>
            <a:ln>
              <a:noFill/>
            </a:ln>
            <a:effectLst/>
          </c:spPr>
          <c:invertIfNegative val="0"/>
          <c:dLbls>
            <c:spPr>
              <a:solidFill>
                <a:srgbClr val="FFFFFF"/>
              </a:solidFill>
              <a:ln>
                <a:solidFill>
                  <a:srgbClr val="243E8E">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5"/>
                <c:pt idx="0">
                  <c:v>F 689</c:v>
                </c:pt>
                <c:pt idx="1">
                  <c:v>F 686</c:v>
                </c:pt>
                <c:pt idx="2">
                  <c:v>F 684</c:v>
                </c:pt>
                <c:pt idx="3">
                  <c:v>F600</c:v>
                </c:pt>
                <c:pt idx="4">
                  <c:v>Total </c:v>
                </c:pt>
              </c:strCache>
            </c:strRef>
          </c:cat>
          <c:val>
            <c:numRef>
              <c:f>Sheet1!$C$2:$C$6</c:f>
              <c:numCache>
                <c:formatCode>General</c:formatCode>
                <c:ptCount val="5"/>
                <c:pt idx="0">
                  <c:v>28</c:v>
                </c:pt>
                <c:pt idx="1">
                  <c:v>8</c:v>
                </c:pt>
                <c:pt idx="2">
                  <c:v>7</c:v>
                </c:pt>
                <c:pt idx="3">
                  <c:v>3</c:v>
                </c:pt>
                <c:pt idx="4">
                  <c:v>57</c:v>
                </c:pt>
              </c:numCache>
            </c:numRef>
          </c:val>
          <c:extLst>
            <c:ext xmlns:c16="http://schemas.microsoft.com/office/drawing/2014/chart" uri="{C3380CC4-5D6E-409C-BE32-E72D297353CC}">
              <c16:uniqueId val="{00000001-5615-490A-9E90-5B2D0EB7C088}"/>
            </c:ext>
          </c:extLst>
        </c:ser>
        <c:ser>
          <c:idx val="2"/>
          <c:order val="2"/>
          <c:tx>
            <c:strRef>
              <c:f>Sheet1!$D$1</c:f>
              <c:strCache>
                <c:ptCount val="1"/>
                <c:pt idx="0">
                  <c:v>Column1</c:v>
                </c:pt>
              </c:strCache>
            </c:strRef>
          </c:tx>
          <c:spPr>
            <a:solidFill>
              <a:schemeClr val="accent3"/>
            </a:solidFill>
            <a:ln>
              <a:noFill/>
            </a:ln>
            <a:effectLst/>
          </c:spPr>
          <c:invertIfNegative val="0"/>
          <c:cat>
            <c:strRef>
              <c:f>Sheet1!$A$2:$A$6</c:f>
              <c:strCache>
                <c:ptCount val="5"/>
                <c:pt idx="0">
                  <c:v>F 689</c:v>
                </c:pt>
                <c:pt idx="1">
                  <c:v>F 686</c:v>
                </c:pt>
                <c:pt idx="2">
                  <c:v>F 684</c:v>
                </c:pt>
                <c:pt idx="3">
                  <c:v>F600</c:v>
                </c:pt>
                <c:pt idx="4">
                  <c:v>Total </c:v>
                </c:pt>
              </c:strCache>
            </c:strRef>
          </c:cat>
          <c:val>
            <c:numRef>
              <c:f>Sheet1!$D$2:$D$6</c:f>
              <c:numCache>
                <c:formatCode>General</c:formatCode>
                <c:ptCount val="5"/>
              </c:numCache>
            </c:numRef>
          </c:val>
          <c:extLst>
            <c:ext xmlns:c16="http://schemas.microsoft.com/office/drawing/2014/chart" uri="{C3380CC4-5D6E-409C-BE32-E72D297353CC}">
              <c16:uniqueId val="{00000002-5615-490A-9E90-5B2D0EB7C088}"/>
            </c:ext>
          </c:extLst>
        </c:ser>
        <c:dLbls>
          <c:showLegendKey val="0"/>
          <c:showVal val="0"/>
          <c:showCatName val="0"/>
          <c:showSerName val="0"/>
          <c:showPercent val="0"/>
          <c:showBubbleSize val="0"/>
        </c:dLbls>
        <c:gapWidth val="182"/>
        <c:axId val="1218962064"/>
        <c:axId val="1218964944"/>
      </c:barChart>
      <c:catAx>
        <c:axId val="1218962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218964944"/>
        <c:crosses val="autoZero"/>
        <c:auto val="1"/>
        <c:lblAlgn val="ctr"/>
        <c:lblOffset val="100"/>
        <c:noMultiLvlLbl val="0"/>
      </c:catAx>
      <c:valAx>
        <c:axId val="1218964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21896206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Segoe UI" panose="020B0502040204020203" pitchFamily="34" charset="0"/>
                <a:ea typeface="+mn-ea"/>
                <a:cs typeface="Segoe UI" panose="020B0502040204020203" pitchFamily="34" charset="0"/>
              </a:defRPr>
            </a:pPr>
            <a:r>
              <a:rPr lang="en-US"/>
              <a:t>IJ Tag Comparison 2024/2025</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bar"/>
        <c:grouping val="clustered"/>
        <c:varyColors val="0"/>
        <c:ser>
          <c:idx val="0"/>
          <c:order val="0"/>
          <c:tx>
            <c:strRef>
              <c:f>Sheet1!$B$1</c:f>
              <c:strCache>
                <c:ptCount val="1"/>
                <c:pt idx="0">
                  <c:v>2024</c:v>
                </c:pt>
              </c:strCache>
            </c:strRef>
          </c:tx>
          <c:spPr>
            <a:solidFill>
              <a:schemeClr val="accent5"/>
            </a:solidFill>
            <a:ln>
              <a:noFill/>
            </a:ln>
            <a:effectLst/>
          </c:spPr>
          <c:invertIfNegative val="0"/>
          <c:dLbls>
            <c:spPr>
              <a:solidFill>
                <a:srgbClr val="FFFFFF"/>
              </a:solidFill>
              <a:ln>
                <a:solidFill>
                  <a:srgbClr val="243E8E">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Sheet1!$A$2:$A$5</c:f>
              <c:strCache>
                <c:ptCount val="4"/>
                <c:pt idx="0">
                  <c:v>F 689</c:v>
                </c:pt>
                <c:pt idx="1">
                  <c:v>F 686</c:v>
                </c:pt>
                <c:pt idx="2">
                  <c:v>F 600</c:v>
                </c:pt>
                <c:pt idx="3">
                  <c:v>Total </c:v>
                </c:pt>
              </c:strCache>
            </c:strRef>
          </c:cat>
          <c:val>
            <c:numRef>
              <c:f>Sheet1!$B$2:$B$5</c:f>
              <c:numCache>
                <c:formatCode>General</c:formatCode>
                <c:ptCount val="4"/>
                <c:pt idx="0">
                  <c:v>10</c:v>
                </c:pt>
                <c:pt idx="1">
                  <c:v>1</c:v>
                </c:pt>
                <c:pt idx="2">
                  <c:v>1</c:v>
                </c:pt>
                <c:pt idx="3">
                  <c:v>23</c:v>
                </c:pt>
              </c:numCache>
            </c:numRef>
          </c:val>
          <c:extLst>
            <c:ext xmlns:c16="http://schemas.microsoft.com/office/drawing/2014/chart" uri="{C3380CC4-5D6E-409C-BE32-E72D297353CC}">
              <c16:uniqueId val="{00000000-4B76-48DA-94F0-56C4786E56A4}"/>
            </c:ext>
          </c:extLst>
        </c:ser>
        <c:ser>
          <c:idx val="1"/>
          <c:order val="1"/>
          <c:tx>
            <c:strRef>
              <c:f>Sheet1!$C$1</c:f>
              <c:strCache>
                <c:ptCount val="1"/>
                <c:pt idx="0">
                  <c:v>2025</c:v>
                </c:pt>
              </c:strCache>
            </c:strRef>
          </c:tx>
          <c:spPr>
            <a:solidFill>
              <a:schemeClr val="accent6"/>
            </a:solidFill>
            <a:ln>
              <a:noFill/>
            </a:ln>
            <a:effectLst/>
          </c:spPr>
          <c:invertIfNegative val="0"/>
          <c:dLbls>
            <c:spPr>
              <a:solidFill>
                <a:srgbClr val="FFFFFF"/>
              </a:solidFill>
              <a:ln>
                <a:solidFill>
                  <a:srgbClr val="243E8E">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Sheet1!$A$2:$A$5</c:f>
              <c:strCache>
                <c:ptCount val="4"/>
                <c:pt idx="0">
                  <c:v>F 689</c:v>
                </c:pt>
                <c:pt idx="1">
                  <c:v>F 686</c:v>
                </c:pt>
                <c:pt idx="2">
                  <c:v>F 600</c:v>
                </c:pt>
                <c:pt idx="3">
                  <c:v>Total </c:v>
                </c:pt>
              </c:strCache>
            </c:strRef>
          </c:cat>
          <c:val>
            <c:numRef>
              <c:f>Sheet1!$C$2:$C$5</c:f>
              <c:numCache>
                <c:formatCode>General</c:formatCode>
                <c:ptCount val="4"/>
                <c:pt idx="0">
                  <c:v>10</c:v>
                </c:pt>
                <c:pt idx="1">
                  <c:v>2</c:v>
                </c:pt>
                <c:pt idx="2">
                  <c:v>2</c:v>
                </c:pt>
                <c:pt idx="3">
                  <c:v>16</c:v>
                </c:pt>
              </c:numCache>
            </c:numRef>
          </c:val>
          <c:extLst>
            <c:ext xmlns:c16="http://schemas.microsoft.com/office/drawing/2014/chart" uri="{C3380CC4-5D6E-409C-BE32-E72D297353CC}">
              <c16:uniqueId val="{00000001-4B76-48DA-94F0-56C4786E56A4}"/>
            </c:ext>
          </c:extLst>
        </c:ser>
        <c:ser>
          <c:idx val="2"/>
          <c:order val="2"/>
          <c:tx>
            <c:strRef>
              <c:f>Sheet1!$D$1</c:f>
              <c:strCache>
                <c:ptCount val="1"/>
                <c:pt idx="0">
                  <c:v>Column1</c:v>
                </c:pt>
              </c:strCache>
            </c:strRef>
          </c:tx>
          <c:spPr>
            <a:solidFill>
              <a:schemeClr val="accent3"/>
            </a:solidFill>
            <a:ln>
              <a:noFill/>
            </a:ln>
            <a:effectLst/>
          </c:spPr>
          <c:invertIfNegative val="0"/>
          <c:cat>
            <c:strRef>
              <c:f>Sheet1!$A$2:$A$5</c:f>
              <c:strCache>
                <c:ptCount val="4"/>
                <c:pt idx="0">
                  <c:v>F 689</c:v>
                </c:pt>
                <c:pt idx="1">
                  <c:v>F 686</c:v>
                </c:pt>
                <c:pt idx="2">
                  <c:v>F 600</c:v>
                </c:pt>
                <c:pt idx="3">
                  <c:v>Total </c:v>
                </c:pt>
              </c:strCache>
            </c:strRef>
          </c:cat>
          <c:val>
            <c:numRef>
              <c:f>Sheet1!$D$2:$D$5</c:f>
              <c:numCache>
                <c:formatCode>General</c:formatCode>
                <c:ptCount val="4"/>
              </c:numCache>
            </c:numRef>
          </c:val>
          <c:extLst>
            <c:ext xmlns:c16="http://schemas.microsoft.com/office/drawing/2014/chart" uri="{C3380CC4-5D6E-409C-BE32-E72D297353CC}">
              <c16:uniqueId val="{00000002-4B76-48DA-94F0-56C4786E56A4}"/>
            </c:ext>
          </c:extLst>
        </c:ser>
        <c:dLbls>
          <c:showLegendKey val="0"/>
          <c:showVal val="0"/>
          <c:showCatName val="0"/>
          <c:showSerName val="0"/>
          <c:showPercent val="0"/>
          <c:showBubbleSize val="0"/>
        </c:dLbls>
        <c:gapWidth val="182"/>
        <c:axId val="1292169616"/>
        <c:axId val="1292164336"/>
      </c:barChart>
      <c:catAx>
        <c:axId val="1292169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292164336"/>
        <c:crosses val="autoZero"/>
        <c:auto val="1"/>
        <c:lblAlgn val="ctr"/>
        <c:lblOffset val="100"/>
        <c:noMultiLvlLbl val="0"/>
      </c:catAx>
      <c:valAx>
        <c:axId val="1292164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29216961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42687806262893E-2"/>
          <c:y val="6.5095582514439268E-2"/>
          <c:w val="0.73847377326717878"/>
          <c:h val="0.86756415971200285"/>
        </c:manualLayout>
      </c:layout>
      <c:doughnutChart>
        <c:varyColors val="1"/>
        <c:ser>
          <c:idx val="0"/>
          <c:order val="0"/>
          <c:tx>
            <c:strRef>
              <c:f>Sheet1!$B$1</c:f>
              <c:strCache>
                <c:ptCount val="1"/>
                <c:pt idx="0">
                  <c:v>2024</c:v>
                </c:pt>
              </c:strCache>
            </c:strRef>
          </c:tx>
          <c:spPr>
            <a:ln w="57150">
              <a:solidFill>
                <a:schemeClr val="tx1"/>
              </a:solidFill>
            </a:ln>
          </c:spPr>
          <c:dPt>
            <c:idx val="0"/>
            <c:bubble3D val="0"/>
            <c:spPr>
              <a:solidFill>
                <a:schemeClr val="accent1"/>
              </a:solidFill>
              <a:ln w="57150">
                <a:solidFill>
                  <a:schemeClr val="tx1"/>
                </a:solidFill>
              </a:ln>
              <a:effectLst/>
            </c:spPr>
            <c:extLst>
              <c:ext xmlns:c16="http://schemas.microsoft.com/office/drawing/2014/chart" uri="{C3380CC4-5D6E-409C-BE32-E72D297353CC}">
                <c16:uniqueId val="{00000001-D38E-544A-9745-2E269C6DCE62}"/>
              </c:ext>
            </c:extLst>
          </c:dPt>
          <c:dPt>
            <c:idx val="1"/>
            <c:bubble3D val="0"/>
            <c:spPr>
              <a:solidFill>
                <a:schemeClr val="accent2"/>
              </a:solidFill>
              <a:ln w="57150">
                <a:solidFill>
                  <a:schemeClr val="tx1"/>
                </a:solidFill>
              </a:ln>
              <a:effectLst/>
            </c:spPr>
            <c:extLst>
              <c:ext xmlns:c16="http://schemas.microsoft.com/office/drawing/2014/chart" uri="{C3380CC4-5D6E-409C-BE32-E72D297353CC}">
                <c16:uniqueId val="{00000003-D38E-544A-9745-2E269C6DCE62}"/>
              </c:ext>
            </c:extLst>
          </c:dPt>
          <c:dPt>
            <c:idx val="2"/>
            <c:bubble3D val="0"/>
            <c:spPr>
              <a:solidFill>
                <a:schemeClr val="accent3"/>
              </a:solidFill>
              <a:ln w="57150">
                <a:solidFill>
                  <a:schemeClr val="tx1"/>
                </a:solidFill>
              </a:ln>
              <a:effectLst/>
            </c:spPr>
            <c:extLst>
              <c:ext xmlns:c16="http://schemas.microsoft.com/office/drawing/2014/chart" uri="{C3380CC4-5D6E-409C-BE32-E72D297353CC}">
                <c16:uniqueId val="{00000005-D38E-544A-9745-2E269C6DCE62}"/>
              </c:ext>
            </c:extLst>
          </c:dPt>
          <c:dPt>
            <c:idx val="3"/>
            <c:bubble3D val="0"/>
            <c:spPr>
              <a:solidFill>
                <a:schemeClr val="accent4"/>
              </a:solidFill>
              <a:ln w="57150">
                <a:solidFill>
                  <a:schemeClr val="tx1"/>
                </a:solidFill>
              </a:ln>
              <a:effectLst/>
            </c:spPr>
            <c:extLst>
              <c:ext xmlns:c16="http://schemas.microsoft.com/office/drawing/2014/chart" uri="{C3380CC4-5D6E-409C-BE32-E72D297353CC}">
                <c16:uniqueId val="{00000007-D38E-544A-9745-2E269C6DCE62}"/>
              </c:ext>
            </c:extLst>
          </c:dPt>
          <c:dPt>
            <c:idx val="4"/>
            <c:bubble3D val="0"/>
            <c:spPr>
              <a:solidFill>
                <a:schemeClr val="accent5"/>
              </a:solidFill>
              <a:ln w="57150">
                <a:solidFill>
                  <a:schemeClr val="tx1"/>
                </a:solidFill>
              </a:ln>
              <a:effectLst/>
            </c:spPr>
            <c:extLst>
              <c:ext xmlns:c16="http://schemas.microsoft.com/office/drawing/2014/chart" uri="{C3380CC4-5D6E-409C-BE32-E72D297353CC}">
                <c16:uniqueId val="{00000009-FE97-4785-BC53-6CD45FBEE60C}"/>
              </c:ext>
            </c:extLst>
          </c:dPt>
          <c:dPt>
            <c:idx val="5"/>
            <c:bubble3D val="0"/>
            <c:spPr>
              <a:solidFill>
                <a:schemeClr val="accent5">
                  <a:lumMod val="50000"/>
                </a:schemeClr>
              </a:solidFill>
              <a:ln w="57150">
                <a:solidFill>
                  <a:schemeClr val="tx1"/>
                </a:solidFill>
              </a:ln>
              <a:effectLst/>
            </c:spPr>
            <c:extLst>
              <c:ext xmlns:c16="http://schemas.microsoft.com/office/drawing/2014/chart" uri="{C3380CC4-5D6E-409C-BE32-E72D297353CC}">
                <c16:uniqueId val="{00000009-B96C-4423-8D4D-4AF42B812FBB}"/>
              </c:ext>
            </c:extLst>
          </c:dPt>
          <c:dPt>
            <c:idx val="6"/>
            <c:bubble3D val="0"/>
            <c:spPr>
              <a:solidFill>
                <a:schemeClr val="accent1">
                  <a:lumMod val="60000"/>
                </a:schemeClr>
              </a:solidFill>
              <a:ln w="57150">
                <a:solidFill>
                  <a:schemeClr val="tx1"/>
                </a:solidFill>
              </a:ln>
              <a:effectLst/>
            </c:spPr>
            <c:extLst>
              <c:ext xmlns:c16="http://schemas.microsoft.com/office/drawing/2014/chart" uri="{C3380CC4-5D6E-409C-BE32-E72D297353CC}">
                <c16:uniqueId val="{0000000D-FE97-4785-BC53-6CD45FBEE60C}"/>
              </c:ext>
            </c:extLst>
          </c:dPt>
          <c:dPt>
            <c:idx val="7"/>
            <c:bubble3D val="0"/>
            <c:spPr>
              <a:solidFill>
                <a:schemeClr val="accent2">
                  <a:lumMod val="60000"/>
                </a:schemeClr>
              </a:solidFill>
              <a:ln w="57150">
                <a:solidFill>
                  <a:schemeClr val="tx1"/>
                </a:solidFill>
              </a:ln>
              <a:effectLst/>
            </c:spPr>
            <c:extLst>
              <c:ext xmlns:c16="http://schemas.microsoft.com/office/drawing/2014/chart" uri="{C3380CC4-5D6E-409C-BE32-E72D297353CC}">
                <c16:uniqueId val="{0000000F-FE97-4785-BC53-6CD45FBEE60C}"/>
              </c:ext>
            </c:extLst>
          </c:dPt>
          <c:dPt>
            <c:idx val="8"/>
            <c:bubble3D val="0"/>
            <c:spPr>
              <a:solidFill>
                <a:schemeClr val="accent3">
                  <a:lumMod val="60000"/>
                </a:schemeClr>
              </a:solidFill>
              <a:ln w="57150">
                <a:solidFill>
                  <a:schemeClr val="tx1"/>
                </a:solidFill>
              </a:ln>
              <a:effectLst/>
            </c:spPr>
            <c:extLst>
              <c:ext xmlns:c16="http://schemas.microsoft.com/office/drawing/2014/chart" uri="{C3380CC4-5D6E-409C-BE32-E72D297353CC}">
                <c16:uniqueId val="{00000011-FE97-4785-BC53-6CD45FBEE60C}"/>
              </c:ext>
            </c:extLst>
          </c:dPt>
          <c:dPt>
            <c:idx val="9"/>
            <c:bubble3D val="0"/>
            <c:spPr>
              <a:solidFill>
                <a:schemeClr val="accent4">
                  <a:lumMod val="60000"/>
                </a:schemeClr>
              </a:solidFill>
              <a:ln w="57150">
                <a:solidFill>
                  <a:schemeClr val="tx1"/>
                </a:solidFill>
              </a:ln>
              <a:effectLst/>
            </c:spPr>
            <c:extLst>
              <c:ext xmlns:c16="http://schemas.microsoft.com/office/drawing/2014/chart" uri="{C3380CC4-5D6E-409C-BE32-E72D297353CC}">
                <c16:uniqueId val="{00000013-FE97-4785-BC53-6CD45FBEE60C}"/>
              </c:ext>
            </c:extLst>
          </c:dPt>
          <c:dLbls>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 F 656</c:v>
                </c:pt>
                <c:pt idx="1">
                  <c:v>F 677</c:v>
                </c:pt>
                <c:pt idx="2">
                  <c:v>F 684</c:v>
                </c:pt>
                <c:pt idx="3">
                  <c:v>F 689</c:v>
                </c:pt>
                <c:pt idx="4">
                  <c:v>F 695</c:v>
                </c:pt>
                <c:pt idx="5">
                  <c:v>F 755</c:v>
                </c:pt>
                <c:pt idx="6">
                  <c:v>F 761</c:v>
                </c:pt>
                <c:pt idx="7">
                  <c:v>F 812</c:v>
                </c:pt>
                <c:pt idx="8">
                  <c:v>F 842</c:v>
                </c:pt>
                <c:pt idx="9">
                  <c:v>F 880</c:v>
                </c:pt>
              </c:strCache>
            </c:strRef>
          </c:cat>
          <c:val>
            <c:numRef>
              <c:f>Sheet1!$B$2:$B$11</c:f>
              <c:numCache>
                <c:formatCode>General</c:formatCode>
                <c:ptCount val="10"/>
                <c:pt idx="0">
                  <c:v>87</c:v>
                </c:pt>
                <c:pt idx="1">
                  <c:v>115</c:v>
                </c:pt>
                <c:pt idx="2">
                  <c:v>197</c:v>
                </c:pt>
                <c:pt idx="3">
                  <c:v>164</c:v>
                </c:pt>
                <c:pt idx="4">
                  <c:v>114</c:v>
                </c:pt>
                <c:pt idx="5">
                  <c:v>74</c:v>
                </c:pt>
                <c:pt idx="6">
                  <c:v>146</c:v>
                </c:pt>
                <c:pt idx="7">
                  <c:v>141</c:v>
                </c:pt>
                <c:pt idx="8">
                  <c:v>64</c:v>
                </c:pt>
                <c:pt idx="9">
                  <c:v>164</c:v>
                </c:pt>
              </c:numCache>
            </c:numRef>
          </c:val>
          <c:extLst>
            <c:ext xmlns:c16="http://schemas.microsoft.com/office/drawing/2014/chart" uri="{C3380CC4-5D6E-409C-BE32-E72D297353CC}">
              <c16:uniqueId val="{00000008-D38E-544A-9745-2E269C6DCE62}"/>
            </c:ext>
          </c:extLst>
        </c:ser>
        <c:ser>
          <c:idx val="1"/>
          <c:order val="1"/>
          <c:tx>
            <c:strRef>
              <c:f>Sheet1!$C$1</c:f>
              <c:strCache>
                <c:ptCount val="1"/>
                <c:pt idx="0">
                  <c:v>2025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B-B96C-4423-8D4D-4AF42B812FB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B96C-4423-8D4D-4AF42B812FB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D-B96C-4423-8D4D-4AF42B812FB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E-B96C-4423-8D4D-4AF42B812FB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F-B96C-4423-8D4D-4AF42B812FBB}"/>
              </c:ext>
            </c:extLst>
          </c:dPt>
          <c:dPt>
            <c:idx val="5"/>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A-B96C-4423-8D4D-4AF42B812FB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0-B96C-4423-8D4D-4AF42B812FB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11-B96C-4423-8D4D-4AF42B812FB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2-B96C-4423-8D4D-4AF42B812FB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96C-4423-8D4D-4AF42B812FBB}"/>
              </c:ext>
            </c:extLst>
          </c:dPt>
          <c:dLbls>
            <c:dLbl>
              <c:idx val="0"/>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downArrowCallout">
                      <a:avLst/>
                    </a:prstGeom>
                    <a:noFill/>
                    <a:ln>
                      <a:noFill/>
                    </a:ln>
                  </c15:spPr>
                </c:ext>
                <c:ext xmlns:c16="http://schemas.microsoft.com/office/drawing/2014/chart" uri="{C3380CC4-5D6E-409C-BE32-E72D297353CC}">
                  <c16:uniqueId val="{0000000B-B96C-4423-8D4D-4AF42B812FBB}"/>
                </c:ext>
              </c:extLst>
            </c:dLbl>
            <c:dLbl>
              <c:idx val="1"/>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downArrowCallout">
                      <a:avLst/>
                    </a:prstGeom>
                    <a:noFill/>
                    <a:ln>
                      <a:noFill/>
                    </a:ln>
                  </c15:spPr>
                </c:ext>
                <c:ext xmlns:c16="http://schemas.microsoft.com/office/drawing/2014/chart" uri="{C3380CC4-5D6E-409C-BE32-E72D297353CC}">
                  <c16:uniqueId val="{0000000C-B96C-4423-8D4D-4AF42B812FBB}"/>
                </c:ext>
              </c:extLst>
            </c:dLbl>
            <c:dLbl>
              <c:idx val="2"/>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upArrowCallout">
                      <a:avLst/>
                    </a:prstGeom>
                    <a:noFill/>
                    <a:ln>
                      <a:noFill/>
                    </a:ln>
                  </c15:spPr>
                </c:ext>
                <c:ext xmlns:c16="http://schemas.microsoft.com/office/drawing/2014/chart" uri="{C3380CC4-5D6E-409C-BE32-E72D297353CC}">
                  <c16:uniqueId val="{0000000D-B96C-4423-8D4D-4AF42B812FBB}"/>
                </c:ext>
              </c:extLst>
            </c:dLbl>
            <c:dLbl>
              <c:idx val="3"/>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upArrowCallout">
                      <a:avLst/>
                    </a:prstGeom>
                    <a:noFill/>
                    <a:ln>
                      <a:noFill/>
                    </a:ln>
                  </c15:spPr>
                </c:ext>
                <c:ext xmlns:c16="http://schemas.microsoft.com/office/drawing/2014/chart" uri="{C3380CC4-5D6E-409C-BE32-E72D297353CC}">
                  <c16:uniqueId val="{0000000E-B96C-4423-8D4D-4AF42B812FBB}"/>
                </c:ext>
              </c:extLst>
            </c:dLbl>
            <c:dLbl>
              <c:idx val="4"/>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downArrowCallout">
                      <a:avLst/>
                    </a:prstGeom>
                    <a:noFill/>
                    <a:ln>
                      <a:noFill/>
                    </a:ln>
                  </c15:spPr>
                </c:ext>
                <c:ext xmlns:c16="http://schemas.microsoft.com/office/drawing/2014/chart" uri="{C3380CC4-5D6E-409C-BE32-E72D297353CC}">
                  <c16:uniqueId val="{0000000F-B96C-4423-8D4D-4AF42B812FBB}"/>
                </c:ext>
              </c:extLst>
            </c:dLbl>
            <c:dLbl>
              <c:idx val="5"/>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upArrowCallout">
                      <a:avLst/>
                    </a:prstGeom>
                    <a:noFill/>
                    <a:ln>
                      <a:noFill/>
                    </a:ln>
                  </c15:spPr>
                </c:ext>
                <c:ext xmlns:c16="http://schemas.microsoft.com/office/drawing/2014/chart" uri="{C3380CC4-5D6E-409C-BE32-E72D297353CC}">
                  <c16:uniqueId val="{0000000A-B96C-4423-8D4D-4AF42B812FBB}"/>
                </c:ext>
              </c:extLst>
            </c:dLbl>
            <c:dLbl>
              <c:idx val="6"/>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upArrowCallout">
                      <a:avLst/>
                    </a:prstGeom>
                    <a:noFill/>
                    <a:ln>
                      <a:noFill/>
                    </a:ln>
                  </c15:spPr>
                </c:ext>
                <c:ext xmlns:c16="http://schemas.microsoft.com/office/drawing/2014/chart" uri="{C3380CC4-5D6E-409C-BE32-E72D297353CC}">
                  <c16:uniqueId val="{00000010-B96C-4423-8D4D-4AF42B812FBB}"/>
                </c:ext>
              </c:extLst>
            </c:dLbl>
            <c:dLbl>
              <c:idx val="7"/>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upArrowCallout">
                      <a:avLst/>
                    </a:prstGeom>
                    <a:noFill/>
                    <a:ln>
                      <a:noFill/>
                    </a:ln>
                  </c15:spPr>
                </c:ext>
                <c:ext xmlns:c16="http://schemas.microsoft.com/office/drawing/2014/chart" uri="{C3380CC4-5D6E-409C-BE32-E72D297353CC}">
                  <c16:uniqueId val="{00000011-B96C-4423-8D4D-4AF42B812FBB}"/>
                </c:ext>
              </c:extLst>
            </c:dLbl>
            <c:dLbl>
              <c:idx val="8"/>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upArrowCallout">
                      <a:avLst/>
                    </a:prstGeom>
                    <a:noFill/>
                    <a:ln>
                      <a:noFill/>
                    </a:ln>
                  </c15:spPr>
                </c:ext>
                <c:ext xmlns:c16="http://schemas.microsoft.com/office/drawing/2014/chart" uri="{C3380CC4-5D6E-409C-BE32-E72D297353CC}">
                  <c16:uniqueId val="{00000012-B96C-4423-8D4D-4AF42B812FBB}"/>
                </c:ext>
              </c:extLst>
            </c:dLbl>
            <c:dLbl>
              <c:idx val="9"/>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upArrowCallout">
                      <a:avLst/>
                    </a:prstGeom>
                    <a:noFill/>
                    <a:ln>
                      <a:noFill/>
                    </a:ln>
                  </c15:spPr>
                </c:ext>
                <c:ext xmlns:c16="http://schemas.microsoft.com/office/drawing/2014/chart" uri="{C3380CC4-5D6E-409C-BE32-E72D297353CC}">
                  <c16:uniqueId val="{00000013-B96C-4423-8D4D-4AF42B812FBB}"/>
                </c:ext>
              </c:extLst>
            </c:dLbl>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 F 656</c:v>
                </c:pt>
                <c:pt idx="1">
                  <c:v>F 677</c:v>
                </c:pt>
                <c:pt idx="2">
                  <c:v>F 684</c:v>
                </c:pt>
                <c:pt idx="3">
                  <c:v>F 689</c:v>
                </c:pt>
                <c:pt idx="4">
                  <c:v>F 695</c:v>
                </c:pt>
                <c:pt idx="5">
                  <c:v>F 755</c:v>
                </c:pt>
                <c:pt idx="6">
                  <c:v>F 761</c:v>
                </c:pt>
                <c:pt idx="7">
                  <c:v>F 812</c:v>
                </c:pt>
                <c:pt idx="8">
                  <c:v>F 842</c:v>
                </c:pt>
                <c:pt idx="9">
                  <c:v>F 880</c:v>
                </c:pt>
              </c:strCache>
            </c:strRef>
          </c:cat>
          <c:val>
            <c:numRef>
              <c:f>Sheet1!$C$2:$C$11</c:f>
              <c:numCache>
                <c:formatCode>General</c:formatCode>
                <c:ptCount val="10"/>
                <c:pt idx="0">
                  <c:v>86</c:v>
                </c:pt>
                <c:pt idx="1">
                  <c:v>98</c:v>
                </c:pt>
                <c:pt idx="2">
                  <c:v>226</c:v>
                </c:pt>
                <c:pt idx="3">
                  <c:v>169</c:v>
                </c:pt>
                <c:pt idx="4">
                  <c:v>103</c:v>
                </c:pt>
                <c:pt idx="5">
                  <c:v>118</c:v>
                </c:pt>
                <c:pt idx="6">
                  <c:v>152</c:v>
                </c:pt>
                <c:pt idx="7">
                  <c:v>163</c:v>
                </c:pt>
                <c:pt idx="8">
                  <c:v>88</c:v>
                </c:pt>
                <c:pt idx="9">
                  <c:v>228</c:v>
                </c:pt>
              </c:numCache>
            </c:numRef>
          </c:val>
          <c:extLst>
            <c:ext xmlns:c16="http://schemas.microsoft.com/office/drawing/2014/chart" uri="{C3380CC4-5D6E-409C-BE32-E72D297353CC}">
              <c16:uniqueId val="{00000008-B96C-4423-8D4D-4AF42B812FBB}"/>
            </c:ext>
          </c:extLst>
        </c:ser>
        <c:dLbls>
          <c:showLegendKey val="0"/>
          <c:showVal val="0"/>
          <c:showCatName val="0"/>
          <c:showSerName val="0"/>
          <c:showPercent val="0"/>
          <c:showBubbleSize val="0"/>
          <c:showLeaderLines val="1"/>
        </c:dLbls>
        <c:firstSliceAng val="0"/>
        <c:holeSize val="47"/>
      </c:doughnutChart>
      <c:spPr>
        <a:noFill/>
        <a:ln>
          <a:noFill/>
        </a:ln>
        <a:effectLst/>
      </c:spPr>
    </c:plotArea>
    <c:legend>
      <c:legendPos val="r"/>
      <c:layout>
        <c:manualLayout>
          <c:xMode val="edge"/>
          <c:yMode val="edge"/>
          <c:x val="0.75676891908600941"/>
          <c:y val="0.13301268138262265"/>
          <c:w val="0.13518576747216951"/>
          <c:h val="0.7238998513709585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0_3EBD1362.xml><?xml version="1.0" encoding="utf-8"?>
<p188:cmLst xmlns:a="http://schemas.openxmlformats.org/drawingml/2006/main" xmlns:r="http://schemas.openxmlformats.org/officeDocument/2006/relationships" xmlns:p188="http://schemas.microsoft.com/office/powerpoint/2018/8/main">
  <p188:cm id="{B1301DC3-064F-4EBE-9768-4388E6184F5F}" authorId="{A8D0149C-4781-8918-44FE-6039101474C8}" created="2025-09-03T18:07:56.458">
    <ac:deMkLst xmlns:ac="http://schemas.microsoft.com/office/drawing/2013/main/command">
      <pc:docMk xmlns:pc="http://schemas.microsoft.com/office/powerpoint/2013/main/command"/>
      <pc:sldMk xmlns:pc="http://schemas.microsoft.com/office/powerpoint/2013/main/command" cId="1052578658" sldId="256"/>
      <ac:spMk id="5" creationId="{F3D18034-FEB2-954E-BC28-CD213C3DB54F}"/>
    </ac:deMkLst>
    <p188:txBody>
      <a:bodyPr/>
      <a:lstStyle/>
      <a:p>
        <a:r>
          <a:rPr lang="en-US"/>
          <a:t>Please add titles.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64CAC-115D-A14F-A8BE-F4784513B3FD}" type="datetimeFigureOut">
              <a:rPr lang="en-US" smtClean="0"/>
              <a:t>09/04/2025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31CD6-7082-7749-BD99-0B0117ADFFDC}" type="slidenum">
              <a:rPr lang="en-US" smtClean="0"/>
              <a:t>‹#›</a:t>
            </a:fld>
            <a:endParaRPr lang="en-US"/>
          </a:p>
        </p:txBody>
      </p:sp>
    </p:spTree>
    <p:extLst>
      <p:ext uri="{BB962C8B-B14F-4D97-AF65-F5344CB8AC3E}">
        <p14:creationId xmlns:p14="http://schemas.microsoft.com/office/powerpoint/2010/main" val="183764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954699"/>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2665031"/>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3" name="Subtitle 2">
            <a:extLst>
              <a:ext uri="{FF2B5EF4-FFF2-40B4-BE49-F238E27FC236}">
                <a16:creationId xmlns:a16="http://schemas.microsoft.com/office/drawing/2014/main" id="{4B200433-34AA-0A4E-A5F1-B2294311BF01}"/>
              </a:ext>
            </a:extLst>
          </p:cNvPr>
          <p:cNvSpPr>
            <a:spLocks noGrp="1"/>
          </p:cNvSpPr>
          <p:nvPr>
            <p:ph type="subTitle" idx="1" hasCustomPrompt="1"/>
          </p:nvPr>
        </p:nvSpPr>
        <p:spPr>
          <a:xfrm>
            <a:off x="5430279" y="3762946"/>
            <a:ext cx="6141962" cy="424732"/>
          </a:xfrm>
        </p:spPr>
        <p:txBody>
          <a:bodyPr>
            <a:spAutoFit/>
          </a:bodyPr>
          <a:lstStyle>
            <a:lvl1pPr marL="0" indent="0" algn="l">
              <a:buNone/>
              <a:defRPr sz="2400" b="0" i="0" cap="all" baseline="0">
                <a:solidFill>
                  <a:schemeClr val="bg1"/>
                </a:solidFill>
                <a:latin typeface="Raleway Light" panose="020B04030301010600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Tree>
    <p:extLst>
      <p:ext uri="{BB962C8B-B14F-4D97-AF65-F5344CB8AC3E}">
        <p14:creationId xmlns:p14="http://schemas.microsoft.com/office/powerpoint/2010/main" val="286917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306861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2419828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fld id="{2C1798A1-548B-2F4F-A949-0B360C421755}" type="slidenum">
              <a:rPr lang="en-US" smtClean="0"/>
              <a:pPr/>
              <a:t>‹#›</a:t>
            </a:fld>
            <a:endParaRPr lang="en-US" dirty="0"/>
          </a:p>
        </p:txBody>
      </p:sp>
    </p:spTree>
    <p:extLst>
      <p:ext uri="{BB962C8B-B14F-4D97-AF65-F5344CB8AC3E}">
        <p14:creationId xmlns:p14="http://schemas.microsoft.com/office/powerpoint/2010/main" val="176465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71696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2196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111181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38468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1747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04681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6" name="Title 1">
            <a:extLst>
              <a:ext uri="{FF2B5EF4-FFF2-40B4-BE49-F238E27FC236}">
                <a16:creationId xmlns:a16="http://schemas.microsoft.com/office/drawing/2014/main" id="{4A2F23AF-29AF-8640-B220-43B09330146A}"/>
              </a:ext>
            </a:extLst>
          </p:cNvPr>
          <p:cNvSpPr txBox="1">
            <a:spLocks/>
          </p:cNvSpPr>
          <p:nvPr userDrawn="1"/>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
        <p:nvSpPr>
          <p:cNvPr id="8" name="Title 1">
            <a:extLst>
              <a:ext uri="{FF2B5EF4-FFF2-40B4-BE49-F238E27FC236}">
                <a16:creationId xmlns:a16="http://schemas.microsoft.com/office/drawing/2014/main" id="{C11829DD-7D6C-444D-94FC-6B5C66F9D27A}"/>
              </a:ext>
            </a:extLst>
          </p:cNvPr>
          <p:cNvSpPr txBox="1">
            <a:spLocks/>
          </p:cNvSpPr>
          <p:nvPr userDrawn="1"/>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Tree>
    <p:extLst>
      <p:ext uri="{BB962C8B-B14F-4D97-AF65-F5344CB8AC3E}">
        <p14:creationId xmlns:p14="http://schemas.microsoft.com/office/powerpoint/2010/main" val="222511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93402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fld id="{2C1798A1-548B-2F4F-A949-0B360C421755}" type="slidenum">
              <a:rPr lang="en-US" smtClean="0"/>
              <a:pPr/>
              <a:t>‹#›</a:t>
            </a:fld>
            <a:endParaRPr lang="en-US" dirty="0"/>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userDrawn="1"/>
        </p:nvPicPr>
        <p:blipFill>
          <a:blip r:embed="rId14"/>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userDrawn="1"/>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67761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50" r:id="rId4"/>
    <p:sldLayoutId id="2147483660" r:id="rId5"/>
    <p:sldLayoutId id="2147483661" r:id="rId6"/>
    <p:sldLayoutId id="2147483652" r:id="rId7"/>
    <p:sldLayoutId id="2147483662" r:id="rId8"/>
    <p:sldLayoutId id="2147483654" r:id="rId9"/>
    <p:sldLayoutId id="2147483663" r:id="rId10"/>
    <p:sldLayoutId id="2147483665" r:id="rId11"/>
    <p:sldLayoutId id="2147483666" r:id="rId12"/>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00_3EBD136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innovationdevelopment.org/bill-hortz/business-model-innovation-riding-waves-change" TargetMode="External"/><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in-ombudsman-pff.peerplace.com/"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etsy.com/listing/697403802/keep-my-eyes-above-the-waves-wave-decal"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hova.com/portal/registration/yXMSSHCF9VpdkdHCW6U2/"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mailto:talley@health.in.gov" TargetMode="External"/><Relationship Id="rId2" Type="http://schemas.openxmlformats.org/officeDocument/2006/relationships/hyperlink" Target="mailto:SuWilliams@health.in.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loud.subscription.in.gov/signup?depid=546006748&amp;prefCode=INSDH_20"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a:xfrm>
            <a:off x="5430279" y="5391194"/>
            <a:ext cx="3322638" cy="424732"/>
          </a:xfrm>
        </p:spPr>
        <p:txBody>
          <a:bodyPr/>
          <a:lstStyle/>
          <a:p>
            <a:r>
              <a:rPr lang="en-US" dirty="0"/>
              <a:t>09/08/2025</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430279" y="597281"/>
            <a:ext cx="5799353" cy="1899751"/>
          </a:xfrm>
        </p:spPr>
        <p:txBody>
          <a:bodyPr/>
          <a:lstStyle/>
          <a:p>
            <a:r>
              <a:rPr lang="en-US" dirty="0"/>
              <a:t>Riding the</a:t>
            </a:r>
            <a:br>
              <a:rPr lang="en-US" dirty="0"/>
            </a:br>
            <a:r>
              <a:rPr lang="en-US" dirty="0"/>
              <a:t>Waves of Change</a:t>
            </a:r>
            <a:br>
              <a:rPr lang="en-US" sz="4400" dirty="0"/>
            </a:br>
            <a:br>
              <a:rPr lang="en-US" sz="1050" dirty="0"/>
            </a:br>
            <a:r>
              <a:rPr lang="en-US" sz="2400" i="1" dirty="0"/>
              <a:t>Leading age Indiana</a:t>
            </a:r>
            <a:br>
              <a:rPr lang="en-US" sz="2400" i="1" dirty="0"/>
            </a:br>
            <a:r>
              <a:rPr lang="en-US" sz="2400" i="1" dirty="0"/>
              <a:t>fall conference</a:t>
            </a:r>
            <a:endParaRPr lang="en-US" sz="2800" i="1" dirty="0"/>
          </a:p>
        </p:txBody>
      </p:sp>
      <p:sp>
        <p:nvSpPr>
          <p:cNvPr id="5" name="Subtitle 4">
            <a:extLst>
              <a:ext uri="{FF2B5EF4-FFF2-40B4-BE49-F238E27FC236}">
                <a16:creationId xmlns:a16="http://schemas.microsoft.com/office/drawing/2014/main" id="{F3D18034-FEB2-954E-BC28-CD213C3DB54F}"/>
              </a:ext>
            </a:extLst>
          </p:cNvPr>
          <p:cNvSpPr>
            <a:spLocks noGrp="1"/>
          </p:cNvSpPr>
          <p:nvPr>
            <p:ph type="subTitle" idx="1"/>
          </p:nvPr>
        </p:nvSpPr>
        <p:spPr>
          <a:xfrm>
            <a:off x="5430278" y="2947943"/>
            <a:ext cx="6330797" cy="2416046"/>
          </a:xfrm>
        </p:spPr>
        <p:txBody>
          <a:bodyPr/>
          <a:lstStyle/>
          <a:p>
            <a:r>
              <a:rPr lang="en-US" sz="2800" b="1" dirty="0">
                <a:latin typeface="Segoe UI" panose="020B0502040204020203" pitchFamily="34" charset="0"/>
                <a:cs typeface="Segoe UI" panose="020B0502040204020203" pitchFamily="34" charset="0"/>
              </a:rPr>
              <a:t>Suzanne </a:t>
            </a:r>
            <a:r>
              <a:rPr lang="en-US" sz="2800" b="1" dirty="0" err="1">
                <a:latin typeface="Segoe UI" panose="020B0502040204020203" pitchFamily="34" charset="0"/>
                <a:cs typeface="Segoe UI" panose="020B0502040204020203" pitchFamily="34" charset="0"/>
              </a:rPr>
              <a:t>WilliamS</a:t>
            </a:r>
            <a:endParaRPr lang="en-US" sz="2800" b="1" dirty="0">
              <a:latin typeface="Segoe UI" panose="020B0502040204020203" pitchFamily="34" charset="0"/>
              <a:cs typeface="Segoe UI" panose="020B0502040204020203" pitchFamily="34" charset="0"/>
            </a:endParaRPr>
          </a:p>
          <a:p>
            <a:r>
              <a:rPr lang="en-US" sz="2800" dirty="0">
                <a:latin typeface="Segoe UI" panose="020B0502040204020203" pitchFamily="34" charset="0"/>
                <a:cs typeface="Segoe UI" panose="020B0502040204020203" pitchFamily="34" charset="0"/>
              </a:rPr>
              <a:t>Director, long-term care</a:t>
            </a:r>
          </a:p>
          <a:p>
            <a:r>
              <a:rPr lang="en-US" sz="2800" b="1" dirty="0">
                <a:latin typeface="Segoe UI" panose="020B0502040204020203" pitchFamily="34" charset="0"/>
                <a:cs typeface="Segoe UI" panose="020B0502040204020203" pitchFamily="34" charset="0"/>
              </a:rPr>
              <a:t>Tammy Alley</a:t>
            </a:r>
          </a:p>
          <a:p>
            <a:r>
              <a:rPr lang="en-US" sz="2800" dirty="0">
                <a:latin typeface="Segoe UI" panose="020B0502040204020203" pitchFamily="34" charset="0"/>
                <a:cs typeface="Segoe UI" panose="020B0502040204020203" pitchFamily="34" charset="0"/>
              </a:rPr>
              <a:t>Deputy Director, Long-term care</a:t>
            </a:r>
          </a:p>
        </p:txBody>
      </p:sp>
    </p:spTree>
    <p:extLst>
      <p:ext uri="{BB962C8B-B14F-4D97-AF65-F5344CB8AC3E}">
        <p14:creationId xmlns:p14="http://schemas.microsoft.com/office/powerpoint/2010/main" val="1052578658"/>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1546A-6C64-A696-6138-8D8AFE3AF497}"/>
              </a:ext>
            </a:extLst>
          </p:cNvPr>
          <p:cNvSpPr>
            <a:spLocks noGrp="1"/>
          </p:cNvSpPr>
          <p:nvPr>
            <p:ph type="title"/>
          </p:nvPr>
        </p:nvSpPr>
        <p:spPr>
          <a:xfrm>
            <a:off x="436879" y="365126"/>
            <a:ext cx="11230401" cy="756565"/>
          </a:xfrm>
        </p:spPr>
        <p:txBody>
          <a:bodyPr>
            <a:noAutofit/>
          </a:bodyPr>
          <a:lstStyle/>
          <a:p>
            <a:r>
              <a:rPr lang="en-US" dirty="0"/>
              <a:t>F 627 Transfer Discharge Requirements Cont.</a:t>
            </a:r>
          </a:p>
        </p:txBody>
      </p:sp>
      <p:sp>
        <p:nvSpPr>
          <p:cNvPr id="3" name="Content Placeholder 2">
            <a:extLst>
              <a:ext uri="{FF2B5EF4-FFF2-40B4-BE49-F238E27FC236}">
                <a16:creationId xmlns:a16="http://schemas.microsoft.com/office/drawing/2014/main" id="{20277FDB-58D6-2942-0719-2B52830EDE9D}"/>
              </a:ext>
            </a:extLst>
          </p:cNvPr>
          <p:cNvSpPr>
            <a:spLocks noGrp="1"/>
          </p:cNvSpPr>
          <p:nvPr>
            <p:ph idx="1"/>
          </p:nvPr>
        </p:nvSpPr>
        <p:spPr>
          <a:xfrm>
            <a:off x="436880" y="1463039"/>
            <a:ext cx="10916920" cy="4287765"/>
          </a:xfrm>
        </p:spPr>
        <p:txBody>
          <a:bodyPr>
            <a:noAutofit/>
          </a:bodyPr>
          <a:lstStyle/>
          <a:p>
            <a:pPr marL="457200" indent="-457200">
              <a:lnSpc>
                <a:spcPct val="100000"/>
              </a:lnSpc>
              <a:buFont typeface="Arial" panose="020B0604020202020204" pitchFamily="34" charset="0"/>
              <a:buChar char="•"/>
            </a:pPr>
            <a:r>
              <a:rPr lang="en-US" b="0" u="none" strike="noStrike" baseline="0" dirty="0">
                <a:latin typeface="Segoe UI" panose="020B0502040204020203" pitchFamily="34" charset="0"/>
                <a:cs typeface="Segoe UI" panose="020B0502040204020203" pitchFamily="34" charset="0"/>
              </a:rPr>
              <a:t>Discharge based on the endangerment of the safety or health of individuals in the facility, but there is no documentation in the resident’s medical record that supports this discharge</a:t>
            </a:r>
          </a:p>
          <a:p>
            <a:pPr marL="457200" indent="-457200">
              <a:lnSpc>
                <a:spcPct val="100000"/>
              </a:lnSpc>
              <a:buFont typeface="Arial" panose="020B0604020202020204" pitchFamily="34" charset="0"/>
              <a:buChar char="•"/>
            </a:pPr>
            <a:r>
              <a:rPr lang="en-US" b="0" u="none" strike="noStrike" baseline="0" dirty="0">
                <a:latin typeface="Segoe UI" panose="020B0502040204020203" pitchFamily="34" charset="0"/>
                <a:cs typeface="Segoe UI" panose="020B0502040204020203" pitchFamily="34" charset="0"/>
              </a:rPr>
              <a:t>Discharge based on failure to pay, however there is no evidence that the facility offered the resident to pay privately or apply for Medical Assistance or that the resident refused to pay or have paid under Medicare or Medicaid</a:t>
            </a:r>
          </a:p>
          <a:p>
            <a:pPr marL="457200" indent="-457200">
              <a:lnSpc>
                <a:spcPct val="100000"/>
              </a:lnSpc>
              <a:buFont typeface="Arial" panose="020B0604020202020204" pitchFamily="34" charset="0"/>
              <a:buChar char="•"/>
            </a:pPr>
            <a:r>
              <a:rPr lang="en-US" b="0" u="none" strike="noStrike" baseline="0" dirty="0">
                <a:latin typeface="Segoe UI" panose="020B0502040204020203" pitchFamily="34" charset="0"/>
                <a:cs typeface="Segoe UI" panose="020B0502040204020203" pitchFamily="34" charset="0"/>
              </a:rPr>
              <a:t>Discharge occurring even though the resident appealed the discharge, the appeal is pending, and there is no documentation to support the failure to discharge would endanger the health and safety of individuals in the facility</a:t>
            </a:r>
          </a:p>
          <a:p>
            <a:pPr marL="457200" indent="-457200">
              <a:lnSpc>
                <a:spcPct val="100000"/>
              </a:lnSpc>
              <a:buFont typeface="Arial" panose="020B0604020202020204" pitchFamily="34" charset="0"/>
              <a:buChar char="•"/>
            </a:pPr>
            <a:r>
              <a:rPr lang="en-US" b="0" u="none" strike="noStrike" baseline="0" dirty="0">
                <a:latin typeface="Segoe UI" panose="020B0502040204020203" pitchFamily="34" charset="0"/>
                <a:cs typeface="Segoe UI" panose="020B0502040204020203" pitchFamily="34" charset="0"/>
              </a:rPr>
              <a:t>When evidence in the medical record shows that a resident was not permitted to return following hospitalization or therapeutic leave, and there is no valid basis for discharge</a:t>
            </a:r>
          </a:p>
          <a:p>
            <a:pPr marL="457200" indent="-457200">
              <a:lnSpc>
                <a:spcPct val="100000"/>
              </a:lnSpc>
              <a:buFont typeface="Arial" panose="020B0604020202020204" pitchFamily="34" charset="0"/>
              <a:buChar char="•"/>
            </a:pPr>
            <a:r>
              <a:rPr lang="en-US" b="0" u="none" strike="noStrike" baseline="0" dirty="0">
                <a:latin typeface="Segoe UI" panose="020B0502040204020203" pitchFamily="34" charset="0"/>
                <a:cs typeface="Segoe UI" panose="020B0502040204020203" pitchFamily="34" charset="0"/>
              </a:rPr>
              <a:t>There is no evidence that the facility considered the caregiver’s availability, capacity, and/or capability to perform needed care to the resident following discharge</a:t>
            </a:r>
          </a:p>
          <a:p>
            <a:pPr marL="457200" indent="-457200">
              <a:lnSpc>
                <a:spcPct val="100000"/>
              </a:lnSpc>
              <a:buFont typeface="Arial" panose="020B0604020202020204" pitchFamily="34" charset="0"/>
              <a:buChar char="•"/>
            </a:pPr>
            <a:r>
              <a:rPr lang="en-US" b="0" u="none" strike="noStrike" baseline="0" dirty="0">
                <a:latin typeface="Segoe UI" panose="020B0502040204020203" pitchFamily="34" charset="0"/>
                <a:cs typeface="Segoe UI" panose="020B0502040204020203" pitchFamily="34" charset="0"/>
              </a:rPr>
              <a:t>The post-discharge plan of care did not address resident limitations in ability to care for themself</a:t>
            </a:r>
          </a:p>
        </p:txBody>
      </p:sp>
      <p:sp>
        <p:nvSpPr>
          <p:cNvPr id="4" name="Slide Number Placeholder 3">
            <a:extLst>
              <a:ext uri="{FF2B5EF4-FFF2-40B4-BE49-F238E27FC236}">
                <a16:creationId xmlns:a16="http://schemas.microsoft.com/office/drawing/2014/main" id="{7400BF35-C9CB-8C8D-D9EE-7B07CF919962}"/>
              </a:ext>
            </a:extLst>
          </p:cNvPr>
          <p:cNvSpPr>
            <a:spLocks noGrp="1"/>
          </p:cNvSpPr>
          <p:nvPr>
            <p:ph type="sldNum" sz="quarter" idx="12"/>
          </p:nvPr>
        </p:nvSpPr>
        <p:spPr/>
        <p:txBody>
          <a:bodyPr/>
          <a:lstStyle/>
          <a:p>
            <a:fld id="{2C1798A1-548B-2F4F-A949-0B360C421755}" type="slidenum">
              <a:rPr lang="en-US" smtClean="0"/>
              <a:t>10</a:t>
            </a:fld>
            <a:endParaRPr lang="en-US"/>
          </a:p>
        </p:txBody>
      </p:sp>
    </p:spTree>
    <p:extLst>
      <p:ext uri="{BB962C8B-B14F-4D97-AF65-F5344CB8AC3E}">
        <p14:creationId xmlns:p14="http://schemas.microsoft.com/office/powerpoint/2010/main" val="424440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53A0-2074-8F0F-58FA-414098923EE6}"/>
              </a:ext>
            </a:extLst>
          </p:cNvPr>
          <p:cNvSpPr>
            <a:spLocks noGrp="1"/>
          </p:cNvSpPr>
          <p:nvPr>
            <p:ph type="title"/>
          </p:nvPr>
        </p:nvSpPr>
        <p:spPr>
          <a:xfrm>
            <a:off x="436880" y="121186"/>
            <a:ext cx="10916920" cy="1000505"/>
          </a:xfrm>
        </p:spPr>
        <p:txBody>
          <a:bodyPr>
            <a:noAutofit/>
          </a:bodyPr>
          <a:lstStyle/>
          <a:p>
            <a:r>
              <a:rPr lang="en-US" sz="2800"/>
              <a:t>F 627 Discharge when Needs Cannot be Met or Safety or Health of Individuals is Endangered </a:t>
            </a:r>
          </a:p>
        </p:txBody>
      </p:sp>
      <p:sp>
        <p:nvSpPr>
          <p:cNvPr id="3" name="Content Placeholder 2">
            <a:extLst>
              <a:ext uri="{FF2B5EF4-FFF2-40B4-BE49-F238E27FC236}">
                <a16:creationId xmlns:a16="http://schemas.microsoft.com/office/drawing/2014/main" id="{9761B23F-87B5-02F4-0C64-6D4AB3762213}"/>
              </a:ext>
            </a:extLst>
          </p:cNvPr>
          <p:cNvSpPr>
            <a:spLocks noGrp="1"/>
          </p:cNvSpPr>
          <p:nvPr>
            <p:ph idx="1"/>
          </p:nvPr>
        </p:nvSpPr>
        <p:spPr>
          <a:xfrm>
            <a:off x="436880" y="1498910"/>
            <a:ext cx="10916920" cy="4152236"/>
          </a:xfrm>
        </p:spPr>
        <p:txBody>
          <a:bodyPr>
            <a:normAutofit fontScale="85000" lnSpcReduction="10000"/>
          </a:bodyPr>
          <a:lstStyle/>
          <a:p>
            <a:pPr>
              <a:lnSpc>
                <a:spcPct val="120000"/>
              </a:lnSpc>
            </a:pPr>
            <a:r>
              <a:rPr lang="en-US" sz="2400" b="1" u="none" strike="noStrike" baseline="0" dirty="0">
                <a:latin typeface="Segoe UI" panose="020B0502040204020203" pitchFamily="34" charset="0"/>
                <a:cs typeface="Segoe UI" panose="020B0502040204020203" pitchFamily="34" charset="0"/>
              </a:rPr>
              <a:t>§483.15(c)(1)(</a:t>
            </a:r>
            <a:r>
              <a:rPr lang="en-US" sz="2400" b="1" u="none" strike="noStrike" baseline="0" dirty="0" err="1">
                <a:latin typeface="Segoe UI" panose="020B0502040204020203" pitchFamily="34" charset="0"/>
                <a:cs typeface="Segoe UI" panose="020B0502040204020203" pitchFamily="34" charset="0"/>
              </a:rPr>
              <a:t>i</a:t>
            </a:r>
            <a:r>
              <a:rPr lang="en-US" sz="2400" b="1" u="none" strike="noStrike" baseline="0" dirty="0">
                <a:latin typeface="Segoe UI" panose="020B0502040204020203" pitchFamily="34" charset="0"/>
                <a:cs typeface="Segoe UI" panose="020B0502040204020203" pitchFamily="34" charset="0"/>
              </a:rPr>
              <a:t>)(A), (C) or (D) </a:t>
            </a:r>
            <a:endParaRPr lang="en-US" sz="2400" b="0" u="none" strike="noStrike" baseline="0" dirty="0">
              <a:latin typeface="Segoe UI" panose="020B0502040204020203" pitchFamily="34" charset="0"/>
              <a:cs typeface="Segoe UI" panose="020B0502040204020203" pitchFamily="34" charset="0"/>
            </a:endParaRPr>
          </a:p>
          <a:p>
            <a:pPr>
              <a:lnSpc>
                <a:spcPct val="120000"/>
              </a:lnSpc>
            </a:pPr>
            <a:r>
              <a:rPr lang="en-US" sz="2400" b="0" i="0" u="none" strike="noStrike" baseline="0" dirty="0">
                <a:latin typeface="Segoe UI" panose="020B0502040204020203" pitchFamily="34" charset="0"/>
                <a:cs typeface="Segoe UI" panose="020B0502040204020203" pitchFamily="34" charset="0"/>
              </a:rPr>
              <a:t>Facilities are required to determine their capacity and capability to care for the residents they admit. Therefore, facilities should not admit residents whose needs cannot be met based on the Facility Assessment requirements at §483.70(e) (see also F 838, Facility Assessment).</a:t>
            </a:r>
          </a:p>
          <a:p>
            <a:pPr>
              <a:lnSpc>
                <a:spcPct val="120000"/>
              </a:lnSpc>
            </a:pPr>
            <a:endParaRPr lang="en-US" sz="2400" dirty="0">
              <a:latin typeface="Segoe UI" panose="020B0502040204020203" pitchFamily="34" charset="0"/>
              <a:cs typeface="Segoe UI" panose="020B0502040204020203" pitchFamily="34" charset="0"/>
            </a:endParaRPr>
          </a:p>
          <a:p>
            <a:pPr>
              <a:lnSpc>
                <a:spcPct val="120000"/>
              </a:lnSpc>
            </a:pPr>
            <a:r>
              <a:rPr lang="en-US" sz="2400" dirty="0">
                <a:latin typeface="Segoe UI" panose="020B0502040204020203" pitchFamily="34" charset="0"/>
                <a:cs typeface="Segoe UI" panose="020B0502040204020203" pitchFamily="34" charset="0"/>
              </a:rPr>
              <a:t>T</a:t>
            </a:r>
            <a:r>
              <a:rPr lang="en-US" sz="2400" b="0" strike="noStrike" baseline="0" dirty="0">
                <a:latin typeface="Segoe UI" panose="020B0502040204020203" pitchFamily="34" charset="0"/>
                <a:cs typeface="Segoe UI" panose="020B0502040204020203" pitchFamily="34" charset="0"/>
              </a:rPr>
              <a:t>he facility must fully evaluate the resident and not base the discharge on the resident’s status at the time of transfer to an acute care facility. Without an assessment of the resident’s status and needs at the time of proposed return to the facility, there can be no determination of (A), the resident’s needs cannot be met, or (C) and (D), that the safety or health of individuals would be endangered. </a:t>
            </a:r>
          </a:p>
          <a:p>
            <a:pPr>
              <a:lnSpc>
                <a:spcPct val="120000"/>
              </a:lnSpc>
            </a:pPr>
            <a:endParaRPr lang="en-US"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14508DB6-AC91-06B5-7255-3F02700BC07F}"/>
              </a:ext>
            </a:extLst>
          </p:cNvPr>
          <p:cNvSpPr>
            <a:spLocks noGrp="1"/>
          </p:cNvSpPr>
          <p:nvPr>
            <p:ph type="sldNum" sz="quarter" idx="12"/>
          </p:nvPr>
        </p:nvSpPr>
        <p:spPr/>
        <p:txBody>
          <a:bodyPr/>
          <a:lstStyle/>
          <a:p>
            <a:fld id="{2C1798A1-548B-2F4F-A949-0B360C421755}" type="slidenum">
              <a:rPr lang="en-US" smtClean="0"/>
              <a:t>11</a:t>
            </a:fld>
            <a:endParaRPr lang="en-US"/>
          </a:p>
        </p:txBody>
      </p:sp>
    </p:spTree>
    <p:extLst>
      <p:ext uri="{BB962C8B-B14F-4D97-AF65-F5344CB8AC3E}">
        <p14:creationId xmlns:p14="http://schemas.microsoft.com/office/powerpoint/2010/main" val="71445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D230-1EBB-D537-E2EF-D08427A7985C}"/>
              </a:ext>
            </a:extLst>
          </p:cNvPr>
          <p:cNvSpPr>
            <a:spLocks noGrp="1"/>
          </p:cNvSpPr>
          <p:nvPr>
            <p:ph type="title"/>
          </p:nvPr>
        </p:nvSpPr>
        <p:spPr/>
        <p:txBody>
          <a:bodyPr/>
          <a:lstStyle/>
          <a:p>
            <a:r>
              <a:rPr lang="en-US" dirty="0"/>
              <a:t>F 627  Needs</a:t>
            </a:r>
          </a:p>
        </p:txBody>
      </p:sp>
      <p:sp>
        <p:nvSpPr>
          <p:cNvPr id="3" name="Content Placeholder 2">
            <a:extLst>
              <a:ext uri="{FF2B5EF4-FFF2-40B4-BE49-F238E27FC236}">
                <a16:creationId xmlns:a16="http://schemas.microsoft.com/office/drawing/2014/main" id="{70C373CB-DB20-C750-1871-A536EFFDF4D8}"/>
              </a:ext>
            </a:extLst>
          </p:cNvPr>
          <p:cNvSpPr>
            <a:spLocks noGrp="1"/>
          </p:cNvSpPr>
          <p:nvPr>
            <p:ph idx="1"/>
          </p:nvPr>
        </p:nvSpPr>
        <p:spPr/>
        <p:txBody>
          <a:bodyPr>
            <a:noAutofit/>
          </a:bodyPr>
          <a:lstStyle/>
          <a:p>
            <a:pPr marL="342900" marR="1800" indent="-342900">
              <a:lnSpc>
                <a:spcPct val="100000"/>
              </a:lnSpc>
              <a:buFont typeface="Arial" panose="020B0604020202020204" pitchFamily="34" charset="0"/>
              <a:buChar char="•"/>
            </a:pPr>
            <a:r>
              <a:rPr lang="en-US" b="0" i="0" u="none" strike="noStrike" baseline="0" dirty="0">
                <a:latin typeface="Segoe UI" panose="020B0502040204020203" pitchFamily="34" charset="0"/>
                <a:cs typeface="Segoe UI" panose="020B0502040204020203" pitchFamily="34" charset="0"/>
              </a:rPr>
              <a:t>In situations where a resident’s choice to refuse care or treatment poses a risk to the resident’s or others’ health or safety, the comprehensive care plan must identify the care or service being declined, the risk the declination poses to the resident, and efforts by the interdisciplinary team to educate the resident and the representative, as appropriate</a:t>
            </a:r>
          </a:p>
          <a:p>
            <a:pPr marL="342900" marR="1800" indent="-342900">
              <a:lnSpc>
                <a:spcPct val="100000"/>
              </a:lnSpc>
              <a:buFont typeface="Arial" panose="020B0604020202020204" pitchFamily="34" charset="0"/>
              <a:buChar char="•"/>
            </a:pPr>
            <a:r>
              <a:rPr lang="en-US" b="0" i="0" u="none" strike="noStrike" baseline="0" dirty="0">
                <a:latin typeface="Segoe UI" panose="020B0502040204020203" pitchFamily="34" charset="0"/>
                <a:cs typeface="Segoe UI" panose="020B0502040204020203" pitchFamily="34" charset="0"/>
              </a:rPr>
              <a:t>(F 656, Comprehensive Care Plans) The facility must be able to demonstrate the resident or, if applicable, resident representative, received information regarding the risks of refusal of treatment (F 552 and F 578) and that staff conducted the appropriate assessment to determine if care plan revisions would allow the facility to meet the resident needs or protect the health and safety of others;</a:t>
            </a:r>
            <a:r>
              <a:rPr lang="en-US" dirty="0">
                <a:latin typeface="Segoe UI" panose="020B0502040204020203" pitchFamily="34" charset="0"/>
                <a:cs typeface="Segoe UI" panose="020B0502040204020203" pitchFamily="34" charset="0"/>
              </a:rPr>
              <a:t> </a:t>
            </a:r>
            <a:r>
              <a:rPr lang="en-US" b="0" i="0" u="none" strike="noStrike" baseline="0" dirty="0">
                <a:latin typeface="Segoe UI" panose="020B0502040204020203" pitchFamily="34" charset="0"/>
                <a:cs typeface="Segoe UI" panose="020B0502040204020203" pitchFamily="34" charset="0"/>
              </a:rPr>
              <a:t>and see (§483.20 Resident Assessment and 483.35 Nursing Services)</a:t>
            </a:r>
          </a:p>
          <a:p>
            <a:pPr marL="342900" marR="1800" indent="-342900">
              <a:lnSpc>
                <a:spcPct val="100000"/>
              </a:lnSpc>
              <a:buFont typeface="Arial" panose="020B0604020202020204" pitchFamily="34" charset="0"/>
              <a:buChar char="•"/>
            </a:pPr>
            <a:r>
              <a:rPr lang="en-US" dirty="0">
                <a:latin typeface="Segoe UI" panose="020B0502040204020203" pitchFamily="34" charset="0"/>
                <a:cs typeface="Segoe UI" panose="020B0502040204020203" pitchFamily="34" charset="0"/>
              </a:rPr>
              <a:t>If the facility is unable to resolve situations where a resident’s refusal of care poses a risk to the resident’s or others’ health or safety, the facility administration, nursing and medical directors may wish to convene an ethics meeting, including legal consultation, to determine whether the facility can meet the resident’s needs or if the resident should be transferred or discharged</a:t>
            </a:r>
          </a:p>
        </p:txBody>
      </p:sp>
      <p:sp>
        <p:nvSpPr>
          <p:cNvPr id="4" name="Slide Number Placeholder 3">
            <a:extLst>
              <a:ext uri="{FF2B5EF4-FFF2-40B4-BE49-F238E27FC236}">
                <a16:creationId xmlns:a16="http://schemas.microsoft.com/office/drawing/2014/main" id="{FBA9C020-0FAD-0EB3-6286-68EB1EE021FF}"/>
              </a:ext>
            </a:extLst>
          </p:cNvPr>
          <p:cNvSpPr>
            <a:spLocks noGrp="1"/>
          </p:cNvSpPr>
          <p:nvPr>
            <p:ph type="sldNum" sz="quarter" idx="12"/>
          </p:nvPr>
        </p:nvSpPr>
        <p:spPr/>
        <p:txBody>
          <a:bodyPr/>
          <a:lstStyle/>
          <a:p>
            <a:fld id="{2C1798A1-548B-2F4F-A949-0B360C421755}" type="slidenum">
              <a:rPr lang="en-US" smtClean="0"/>
              <a:t>12</a:t>
            </a:fld>
            <a:endParaRPr lang="en-US"/>
          </a:p>
        </p:txBody>
      </p:sp>
    </p:spTree>
    <p:extLst>
      <p:ext uri="{BB962C8B-B14F-4D97-AF65-F5344CB8AC3E}">
        <p14:creationId xmlns:p14="http://schemas.microsoft.com/office/powerpoint/2010/main" val="153172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AC752-D887-7786-BFA5-E55EDF2E8054}"/>
              </a:ext>
            </a:extLst>
          </p:cNvPr>
          <p:cNvSpPr>
            <a:spLocks noGrp="1"/>
          </p:cNvSpPr>
          <p:nvPr>
            <p:ph type="title"/>
          </p:nvPr>
        </p:nvSpPr>
        <p:spPr/>
        <p:txBody>
          <a:bodyPr/>
          <a:lstStyle/>
          <a:p>
            <a:r>
              <a:rPr lang="en-US" dirty="0"/>
              <a:t>F 627 Nonpayment as Basis for Discharge</a:t>
            </a:r>
          </a:p>
        </p:txBody>
      </p:sp>
      <p:sp>
        <p:nvSpPr>
          <p:cNvPr id="3" name="Content Placeholder 2">
            <a:extLst>
              <a:ext uri="{FF2B5EF4-FFF2-40B4-BE49-F238E27FC236}">
                <a16:creationId xmlns:a16="http://schemas.microsoft.com/office/drawing/2014/main" id="{3CD7BA39-2343-E164-13B3-E220206D72E0}"/>
              </a:ext>
            </a:extLst>
          </p:cNvPr>
          <p:cNvSpPr>
            <a:spLocks noGrp="1"/>
          </p:cNvSpPr>
          <p:nvPr>
            <p:ph idx="1"/>
          </p:nvPr>
        </p:nvSpPr>
        <p:spPr>
          <a:xfrm>
            <a:off x="308472" y="1472457"/>
            <a:ext cx="11245988" cy="4152236"/>
          </a:xfrm>
        </p:spPr>
        <p:txBody>
          <a:bodyPr/>
          <a:lstStyle/>
          <a:p>
            <a:pPr>
              <a:lnSpc>
                <a:spcPct val="100000"/>
              </a:lnSpc>
            </a:pPr>
            <a:r>
              <a:rPr lang="en-US" sz="2800" b="1" u="none" strike="noStrike" baseline="0" dirty="0">
                <a:latin typeface="Segoe UI" panose="020B0502040204020203" pitchFamily="34" charset="0"/>
                <a:cs typeface="Segoe UI" panose="020B0502040204020203" pitchFamily="34" charset="0"/>
              </a:rPr>
              <a:t>§483.15(c)(1)(</a:t>
            </a:r>
            <a:r>
              <a:rPr lang="en-US" sz="2800" b="1" u="none" strike="noStrike" baseline="0" dirty="0" err="1">
                <a:latin typeface="Segoe UI" panose="020B0502040204020203" pitchFamily="34" charset="0"/>
                <a:cs typeface="Segoe UI" panose="020B0502040204020203" pitchFamily="34" charset="0"/>
              </a:rPr>
              <a:t>i</a:t>
            </a:r>
            <a:r>
              <a:rPr lang="en-US" sz="2800" b="1" u="none" strike="noStrike" baseline="0" dirty="0">
                <a:latin typeface="Segoe UI" panose="020B0502040204020203" pitchFamily="34" charset="0"/>
                <a:cs typeface="Segoe UI" panose="020B0502040204020203" pitchFamily="34" charset="0"/>
              </a:rPr>
              <a:t>)(E) Nonpayment </a:t>
            </a:r>
            <a:r>
              <a:rPr lang="en-US" sz="2800" b="1" i="0" u="none" strike="noStrike" baseline="0" dirty="0">
                <a:latin typeface="Segoe UI" panose="020B0502040204020203" pitchFamily="34" charset="0"/>
                <a:cs typeface="Segoe UI" panose="020B0502040204020203" pitchFamily="34" charset="0"/>
              </a:rPr>
              <a:t>as Basis for Discharge </a:t>
            </a:r>
            <a:endParaRPr lang="en-US" sz="2800" b="0" i="0" u="none" strike="noStrike" baseline="0" dirty="0">
              <a:latin typeface="Segoe UI" panose="020B0502040204020203" pitchFamily="34" charset="0"/>
              <a:cs typeface="Segoe UI" panose="020B0502040204020203" pitchFamily="34" charset="0"/>
            </a:endParaRPr>
          </a:p>
          <a:p>
            <a:pPr marR="3520">
              <a:lnSpc>
                <a:spcPct val="100000"/>
              </a:lnSpc>
            </a:pPr>
            <a:r>
              <a:rPr lang="en-US" sz="2800" b="0" i="0" u="none" strike="noStrike" baseline="0" dirty="0">
                <a:latin typeface="Segoe UI" panose="020B0502040204020203" pitchFamily="34" charset="0"/>
                <a:cs typeface="Segoe UI" panose="020B0502040204020203" pitchFamily="34" charset="0"/>
              </a:rPr>
              <a:t>Non-payment for a stay in the facility occurs when the resident has failed, after reasonable and appropriate notice, to pay for a stay at the facility and may apply: </a:t>
            </a:r>
          </a:p>
          <a:p>
            <a:pPr marL="457200" indent="-457200">
              <a:lnSpc>
                <a:spcPct val="100000"/>
              </a:lnSpc>
              <a:buFont typeface="Arial" panose="020B0604020202020204" pitchFamily="34" charset="0"/>
              <a:buChar char="•"/>
            </a:pPr>
            <a:r>
              <a:rPr lang="en-US" sz="2800" b="0" i="0" u="none" strike="noStrike" baseline="0" dirty="0">
                <a:latin typeface="Segoe UI" panose="020B0502040204020203" pitchFamily="34" charset="0"/>
                <a:cs typeface="Segoe UI" panose="020B0502040204020203" pitchFamily="34" charset="0"/>
              </a:rPr>
              <a:t>When the resident has not submitted the necessary paperwork for third-party (including Medicare/Medicaid) payment; or </a:t>
            </a:r>
          </a:p>
          <a:p>
            <a:pPr marL="457200" indent="-457200">
              <a:lnSpc>
                <a:spcPct val="100000"/>
              </a:lnSpc>
              <a:buFont typeface="Arial" panose="020B0604020202020204" pitchFamily="34" charset="0"/>
              <a:buChar char="•"/>
            </a:pPr>
            <a:r>
              <a:rPr lang="en-US" sz="2800" b="0" i="0" u="none" strike="noStrike" baseline="0" dirty="0">
                <a:latin typeface="Segoe UI" panose="020B0502040204020203" pitchFamily="34" charset="0"/>
                <a:cs typeface="Segoe UI" panose="020B0502040204020203" pitchFamily="34" charset="0"/>
              </a:rPr>
              <a:t>After the third-party payor (including Medicare or Medicaid) denied the claim and the resident refused to pay for his or her stay</a:t>
            </a:r>
          </a:p>
          <a:p>
            <a:pPr>
              <a:lnSpc>
                <a:spcPct val="100000"/>
              </a:lnSpc>
            </a:pPr>
            <a:endParaRPr lang="en-US" dirty="0"/>
          </a:p>
        </p:txBody>
      </p:sp>
      <p:sp>
        <p:nvSpPr>
          <p:cNvPr id="4" name="Slide Number Placeholder 3">
            <a:extLst>
              <a:ext uri="{FF2B5EF4-FFF2-40B4-BE49-F238E27FC236}">
                <a16:creationId xmlns:a16="http://schemas.microsoft.com/office/drawing/2014/main" id="{1C7942B3-8500-BD24-902A-468C8D34646D}"/>
              </a:ext>
            </a:extLst>
          </p:cNvPr>
          <p:cNvSpPr>
            <a:spLocks noGrp="1"/>
          </p:cNvSpPr>
          <p:nvPr>
            <p:ph type="sldNum" sz="quarter" idx="12"/>
          </p:nvPr>
        </p:nvSpPr>
        <p:spPr/>
        <p:txBody>
          <a:bodyPr/>
          <a:lstStyle/>
          <a:p>
            <a:fld id="{2C1798A1-548B-2F4F-A949-0B360C421755}" type="slidenum">
              <a:rPr lang="en-US" smtClean="0"/>
              <a:t>13</a:t>
            </a:fld>
            <a:endParaRPr lang="en-US"/>
          </a:p>
        </p:txBody>
      </p:sp>
    </p:spTree>
    <p:extLst>
      <p:ext uri="{BB962C8B-B14F-4D97-AF65-F5344CB8AC3E}">
        <p14:creationId xmlns:p14="http://schemas.microsoft.com/office/powerpoint/2010/main" val="3166607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A389-A58F-9787-1BA7-D59C9F5E58CF}"/>
              </a:ext>
            </a:extLst>
          </p:cNvPr>
          <p:cNvSpPr>
            <a:spLocks noGrp="1"/>
          </p:cNvSpPr>
          <p:nvPr>
            <p:ph type="title"/>
          </p:nvPr>
        </p:nvSpPr>
        <p:spPr/>
        <p:txBody>
          <a:bodyPr/>
          <a:lstStyle/>
          <a:p>
            <a:r>
              <a:rPr lang="en-US" dirty="0"/>
              <a:t>F 627 Nonpayment</a:t>
            </a:r>
          </a:p>
        </p:txBody>
      </p:sp>
      <p:sp>
        <p:nvSpPr>
          <p:cNvPr id="3" name="Content Placeholder 2">
            <a:extLst>
              <a:ext uri="{FF2B5EF4-FFF2-40B4-BE49-F238E27FC236}">
                <a16:creationId xmlns:a16="http://schemas.microsoft.com/office/drawing/2014/main" id="{AD7D47A2-2AAA-EAEB-EBF3-0B053879AAE2}"/>
              </a:ext>
            </a:extLst>
          </p:cNvPr>
          <p:cNvSpPr>
            <a:spLocks noGrp="1"/>
          </p:cNvSpPr>
          <p:nvPr>
            <p:ph idx="1"/>
          </p:nvPr>
        </p:nvSpPr>
        <p:spPr/>
        <p:txBody>
          <a:bodyPr>
            <a:normAutofit fontScale="85000" lnSpcReduction="10000"/>
          </a:bodyPr>
          <a:lstStyle/>
          <a:p>
            <a:pPr>
              <a:lnSpc>
                <a:spcPct val="120000"/>
              </a:lnSpc>
            </a:pPr>
            <a:r>
              <a:rPr lang="en-US" sz="2400" dirty="0">
                <a:latin typeface="Segoe UI" panose="020B0502040204020203" pitchFamily="34" charset="0"/>
                <a:cs typeface="Segoe UI" panose="020B0502040204020203" pitchFamily="34" charset="0"/>
              </a:rPr>
              <a:t>The facility must notify the resident or representative of a change in payment status and ensure the resident has necessary assistance to submit third-party paperwork. If exploitation or misappropriation from a representative is suspected, the facility should take steps to notify the appropriate authorities before discharging the resident.  </a:t>
            </a:r>
          </a:p>
          <a:p>
            <a:pPr>
              <a:lnSpc>
                <a:spcPct val="120000"/>
              </a:lnSpc>
            </a:pPr>
            <a:endParaRPr lang="en-US" sz="2400" dirty="0">
              <a:latin typeface="Segoe UI" panose="020B0502040204020203" pitchFamily="34" charset="0"/>
              <a:cs typeface="Segoe UI" panose="020B0502040204020203" pitchFamily="34" charset="0"/>
            </a:endParaRPr>
          </a:p>
          <a:p>
            <a:pPr marR="4350">
              <a:lnSpc>
                <a:spcPct val="120000"/>
              </a:lnSpc>
            </a:pPr>
            <a:r>
              <a:rPr lang="en-US" sz="2400" b="0" i="0" u="none" strike="noStrike" baseline="0" dirty="0">
                <a:latin typeface="Segoe UI" panose="020B0502040204020203" pitchFamily="34" charset="0"/>
                <a:cs typeface="Segoe UI" panose="020B0502040204020203" pitchFamily="34" charset="0"/>
              </a:rPr>
              <a:t>In situations where a resident’s Medicare coverage may be ending, the facility must comply with the requirements at §483.10(g)(17) and (18), F 582. If the resident continues to need long-term care services, the facility, under the requirements above, should offer the resident the ability to remain, which may include: </a:t>
            </a:r>
          </a:p>
          <a:p>
            <a:pPr marL="342900" indent="-342900">
              <a:lnSpc>
                <a:spcPct val="120000"/>
              </a:lnSpc>
              <a:buFont typeface="Arial" panose="020B0604020202020204" pitchFamily="34" charset="0"/>
              <a:buChar char="•"/>
            </a:pPr>
            <a:r>
              <a:rPr lang="en-US" sz="2400" b="0" i="0" u="none" strike="noStrike" baseline="0" dirty="0">
                <a:latin typeface="Segoe UI" panose="020B0502040204020203" pitchFamily="34" charset="0"/>
                <a:cs typeface="Segoe UI" panose="020B0502040204020203" pitchFamily="34" charset="0"/>
              </a:rPr>
              <a:t>Offering the resident the option to remain in the facility by paying privately for a bed; </a:t>
            </a:r>
          </a:p>
        </p:txBody>
      </p:sp>
      <p:sp>
        <p:nvSpPr>
          <p:cNvPr id="4" name="Slide Number Placeholder 3">
            <a:extLst>
              <a:ext uri="{FF2B5EF4-FFF2-40B4-BE49-F238E27FC236}">
                <a16:creationId xmlns:a16="http://schemas.microsoft.com/office/drawing/2014/main" id="{27C047A5-D58B-D47D-9407-CFC3F8CF0AE0}"/>
              </a:ext>
            </a:extLst>
          </p:cNvPr>
          <p:cNvSpPr>
            <a:spLocks noGrp="1"/>
          </p:cNvSpPr>
          <p:nvPr>
            <p:ph type="sldNum" sz="quarter" idx="12"/>
          </p:nvPr>
        </p:nvSpPr>
        <p:spPr/>
        <p:txBody>
          <a:bodyPr/>
          <a:lstStyle/>
          <a:p>
            <a:fld id="{2C1798A1-548B-2F4F-A949-0B360C421755}" type="slidenum">
              <a:rPr lang="en-US" smtClean="0"/>
              <a:t>14</a:t>
            </a:fld>
            <a:endParaRPr lang="en-US"/>
          </a:p>
        </p:txBody>
      </p:sp>
    </p:spTree>
    <p:extLst>
      <p:ext uri="{BB962C8B-B14F-4D97-AF65-F5344CB8AC3E}">
        <p14:creationId xmlns:p14="http://schemas.microsoft.com/office/powerpoint/2010/main" val="3304550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E467-510E-F741-2CE6-522D921CFEF5}"/>
              </a:ext>
            </a:extLst>
          </p:cNvPr>
          <p:cNvSpPr>
            <a:spLocks noGrp="1"/>
          </p:cNvSpPr>
          <p:nvPr>
            <p:ph type="title"/>
          </p:nvPr>
        </p:nvSpPr>
        <p:spPr/>
        <p:txBody>
          <a:bodyPr/>
          <a:lstStyle/>
          <a:p>
            <a:r>
              <a:rPr lang="en-US"/>
              <a:t>F 627 Nonpayment</a:t>
            </a:r>
          </a:p>
        </p:txBody>
      </p:sp>
      <p:sp>
        <p:nvSpPr>
          <p:cNvPr id="3" name="Content Placeholder 2">
            <a:extLst>
              <a:ext uri="{FF2B5EF4-FFF2-40B4-BE49-F238E27FC236}">
                <a16:creationId xmlns:a16="http://schemas.microsoft.com/office/drawing/2014/main" id="{D695275A-DE74-7E95-9489-E986FFAF5062}"/>
              </a:ext>
            </a:extLst>
          </p:cNvPr>
          <p:cNvSpPr>
            <a:spLocks noGrp="1"/>
          </p:cNvSpPr>
          <p:nvPr>
            <p:ph idx="1"/>
          </p:nvPr>
        </p:nvSpPr>
        <p:spPr>
          <a:xfrm>
            <a:off x="369340" y="1352882"/>
            <a:ext cx="10916920" cy="4152236"/>
          </a:xfrm>
        </p:spPr>
        <p:txBody>
          <a:bodyPr>
            <a:noAutofit/>
          </a:bodyPr>
          <a:lstStyle/>
          <a:p>
            <a:pPr marL="342900" indent="-342900">
              <a:lnSpc>
                <a:spcPct val="100000"/>
              </a:lnSpc>
              <a:buFont typeface="Arial" panose="020B0604020202020204" pitchFamily="34" charset="0"/>
              <a:buChar char="•"/>
            </a:pPr>
            <a:r>
              <a:rPr lang="en-US" sz="2400" b="0" i="0" u="none" strike="noStrike" baseline="0" dirty="0">
                <a:latin typeface="Segoe UI" panose="020B0502040204020203" pitchFamily="34" charset="0"/>
                <a:cs typeface="Segoe UI" panose="020B0502040204020203" pitchFamily="34" charset="0"/>
              </a:rPr>
              <a:t>Providing the Medicaid-eligible resident with necessary assistance to apply for Medicaid coverage in accordance with §483.10(g)(13), F 579, with an explanation that: </a:t>
            </a:r>
            <a:endParaRPr lang="en-US" sz="1800" b="0" i="0" u="none" strike="noStrike" baseline="0" dirty="0">
              <a:solidFill>
                <a:srgbClr val="000000"/>
              </a:solidFill>
              <a:latin typeface="Times New Roman" panose="02020603050405020304" pitchFamily="18" charset="0"/>
            </a:endParaRPr>
          </a:p>
          <a:p>
            <a:pPr marL="573088" lvl="1" indent="-342900">
              <a:lnSpc>
                <a:spcPct val="100000"/>
              </a:lnSpc>
            </a:pPr>
            <a:r>
              <a:rPr lang="en-US" sz="2400" dirty="0">
                <a:latin typeface="Segoe UI" panose="020B0502040204020203" pitchFamily="34" charset="0"/>
                <a:cs typeface="Segoe UI" panose="020B0502040204020203" pitchFamily="34" charset="0"/>
              </a:rPr>
              <a:t>I</a:t>
            </a:r>
            <a:r>
              <a:rPr lang="en-US" sz="2400" b="0" i="0" u="none" strike="noStrike" baseline="0" dirty="0">
                <a:latin typeface="Segoe UI" panose="020B0502040204020203" pitchFamily="34" charset="0"/>
                <a:cs typeface="Segoe UI" panose="020B0502040204020203" pitchFamily="34" charset="0"/>
              </a:rPr>
              <a:t>f denied Medicaid coverage, the resident would be responsible for payment for all days after Medicare payment ended; and </a:t>
            </a:r>
          </a:p>
          <a:p>
            <a:pPr marL="573088" lvl="1" indent="-342900">
              <a:lnSpc>
                <a:spcPct val="100000"/>
              </a:lnSpc>
            </a:pPr>
            <a:r>
              <a:rPr lang="en-US" sz="2400" dirty="0">
                <a:latin typeface="Segoe UI" panose="020B0502040204020203" pitchFamily="34" charset="0"/>
                <a:cs typeface="Segoe UI" panose="020B0502040204020203" pitchFamily="34" charset="0"/>
              </a:rPr>
              <a:t>I</a:t>
            </a:r>
            <a:r>
              <a:rPr lang="en-US" sz="2400" b="0" i="0" u="none" strike="noStrike" baseline="0" dirty="0">
                <a:latin typeface="Segoe UI" panose="020B0502040204020203" pitchFamily="34" charset="0"/>
                <a:cs typeface="Segoe UI" panose="020B0502040204020203" pitchFamily="34" charset="0"/>
              </a:rPr>
              <a:t>f found eligible, and no Medicaid bed became available in the facility or the facility participated only in Medicare (SNF only), the resident would be discharged to another facility with available Medicaid beds if the resident wants to have the stay paid by Medicaid</a:t>
            </a:r>
          </a:p>
          <a:p>
            <a:pPr marR="8770">
              <a:lnSpc>
                <a:spcPct val="100000"/>
              </a:lnSpc>
            </a:pPr>
            <a:r>
              <a:rPr lang="en-US" sz="2400" b="0" i="0" u="none" strike="noStrike" baseline="0" dirty="0">
                <a:latin typeface="Segoe UI" panose="020B0502040204020203" pitchFamily="34" charset="0"/>
                <a:cs typeface="Segoe UI" panose="020B0502040204020203" pitchFamily="34" charset="0"/>
              </a:rPr>
              <a:t>The resident cannot be discharged for nonpayment while a determination on the resident’s Medicaid eligibility is pending. </a:t>
            </a:r>
            <a:endParaRPr lang="en-US"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81BCAA90-9EC7-2AE9-F7A4-4115F17055AD}"/>
              </a:ext>
            </a:extLst>
          </p:cNvPr>
          <p:cNvSpPr>
            <a:spLocks noGrp="1"/>
          </p:cNvSpPr>
          <p:nvPr>
            <p:ph type="sldNum" sz="quarter" idx="12"/>
          </p:nvPr>
        </p:nvSpPr>
        <p:spPr/>
        <p:txBody>
          <a:bodyPr/>
          <a:lstStyle/>
          <a:p>
            <a:fld id="{2C1798A1-548B-2F4F-A949-0B360C421755}" type="slidenum">
              <a:rPr lang="en-US" smtClean="0"/>
              <a:t>15</a:t>
            </a:fld>
            <a:endParaRPr lang="en-US"/>
          </a:p>
        </p:txBody>
      </p:sp>
    </p:spTree>
    <p:extLst>
      <p:ext uri="{BB962C8B-B14F-4D97-AF65-F5344CB8AC3E}">
        <p14:creationId xmlns:p14="http://schemas.microsoft.com/office/powerpoint/2010/main" val="807445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8A68-9777-EC4A-C610-8DA3FBDBB343}"/>
              </a:ext>
            </a:extLst>
          </p:cNvPr>
          <p:cNvSpPr>
            <a:spLocks noGrp="1"/>
          </p:cNvSpPr>
          <p:nvPr>
            <p:ph type="title"/>
          </p:nvPr>
        </p:nvSpPr>
        <p:spPr/>
        <p:txBody>
          <a:bodyPr/>
          <a:lstStyle/>
          <a:p>
            <a:r>
              <a:rPr lang="en-US" dirty="0"/>
              <a:t>F 627 Discharge Pending Appeal</a:t>
            </a:r>
          </a:p>
        </p:txBody>
      </p:sp>
      <p:sp>
        <p:nvSpPr>
          <p:cNvPr id="3" name="Content Placeholder 2">
            <a:extLst>
              <a:ext uri="{FF2B5EF4-FFF2-40B4-BE49-F238E27FC236}">
                <a16:creationId xmlns:a16="http://schemas.microsoft.com/office/drawing/2014/main" id="{5A07B1C1-28FA-3FB9-3DA0-4626009A00D6}"/>
              </a:ext>
            </a:extLst>
          </p:cNvPr>
          <p:cNvSpPr>
            <a:spLocks noGrp="1"/>
          </p:cNvSpPr>
          <p:nvPr>
            <p:ph idx="1"/>
          </p:nvPr>
        </p:nvSpPr>
        <p:spPr>
          <a:xfrm>
            <a:off x="436880" y="1472457"/>
            <a:ext cx="10916920" cy="4311398"/>
          </a:xfrm>
        </p:spPr>
        <p:txBody>
          <a:bodyPr>
            <a:noAutofit/>
          </a:bodyPr>
          <a:lstStyle/>
          <a:p>
            <a:pPr>
              <a:lnSpc>
                <a:spcPct val="100000"/>
              </a:lnSpc>
            </a:pPr>
            <a:r>
              <a:rPr lang="en-US" sz="2200" b="1" i="0" u="none" strike="noStrike" baseline="0" dirty="0">
                <a:latin typeface="Segoe UI" panose="020B0502040204020203" pitchFamily="34" charset="0"/>
                <a:cs typeface="Segoe UI" panose="020B0502040204020203" pitchFamily="34" charset="0"/>
              </a:rPr>
              <a:t>§483.15(c)(1)(ii) Discharge pending appeal </a:t>
            </a:r>
            <a:endParaRPr lang="en-US" sz="2200" b="0" i="0" u="none" strike="noStrike" baseline="0" dirty="0">
              <a:latin typeface="Segoe UI" panose="020B0502040204020203" pitchFamily="34" charset="0"/>
              <a:cs typeface="Segoe UI" panose="020B0502040204020203" pitchFamily="34" charset="0"/>
            </a:endParaRPr>
          </a:p>
          <a:p>
            <a:pPr>
              <a:lnSpc>
                <a:spcPct val="100000"/>
              </a:lnSpc>
            </a:pPr>
            <a:r>
              <a:rPr lang="en-US" sz="2200" b="0" i="0" u="none" strike="noStrike" baseline="0" dirty="0">
                <a:latin typeface="Segoe UI" panose="020B0502040204020203" pitchFamily="34" charset="0"/>
                <a:cs typeface="Segoe UI" panose="020B0502040204020203" pitchFamily="34" charset="0"/>
              </a:rPr>
              <a:t>When a resident chooses to appeal his or her discharge from the facility, the facility may not discharge the resident while the appeal is pending. </a:t>
            </a:r>
          </a:p>
          <a:p>
            <a:pPr>
              <a:lnSpc>
                <a:spcPct val="100000"/>
              </a:lnSpc>
            </a:pPr>
            <a:endParaRPr lang="en-US" sz="2200" b="0" i="0" u="none" strike="noStrike" baseline="0" dirty="0">
              <a:latin typeface="Segoe UI" panose="020B0502040204020203" pitchFamily="34" charset="0"/>
              <a:cs typeface="Segoe UI" panose="020B0502040204020203" pitchFamily="34" charset="0"/>
            </a:endParaRPr>
          </a:p>
          <a:p>
            <a:pPr>
              <a:lnSpc>
                <a:spcPct val="100000"/>
              </a:lnSpc>
            </a:pPr>
            <a:r>
              <a:rPr lang="en-US" sz="2200" b="0" i="0" u="none" strike="noStrike" baseline="0" dirty="0">
                <a:latin typeface="Segoe UI" panose="020B0502040204020203" pitchFamily="34" charset="0"/>
                <a:cs typeface="Segoe UI" panose="020B0502040204020203" pitchFamily="34" charset="0"/>
              </a:rPr>
              <a:t>If the resident, or if applicable, their representative, appeals his or her discharge while in a hospital, facilities must allow the resident to return pending their appeal, unless there is evidence that the facility cannot meet the resident’s needs, or the resident’s return would pose a danger to the health or safety of the resident or others in the facility. A facility’s determination to not permit a resident to return while an appeal of the resident’s discharge is pending must not be based on the resident’s condition when originally transferred to the hospital. </a:t>
            </a:r>
            <a:endParaRPr lang="en-US" sz="22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6E82D860-141C-6F95-6C00-8CDE6909B340}"/>
              </a:ext>
            </a:extLst>
          </p:cNvPr>
          <p:cNvSpPr>
            <a:spLocks noGrp="1"/>
          </p:cNvSpPr>
          <p:nvPr>
            <p:ph type="sldNum" sz="quarter" idx="12"/>
          </p:nvPr>
        </p:nvSpPr>
        <p:spPr/>
        <p:txBody>
          <a:bodyPr/>
          <a:lstStyle/>
          <a:p>
            <a:fld id="{2C1798A1-548B-2F4F-A949-0B360C421755}" type="slidenum">
              <a:rPr lang="en-US" smtClean="0"/>
              <a:t>16</a:t>
            </a:fld>
            <a:endParaRPr lang="en-US"/>
          </a:p>
        </p:txBody>
      </p:sp>
    </p:spTree>
    <p:extLst>
      <p:ext uri="{BB962C8B-B14F-4D97-AF65-F5344CB8AC3E}">
        <p14:creationId xmlns:p14="http://schemas.microsoft.com/office/powerpoint/2010/main" val="2838087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1009A-2E52-7FD7-6235-E8795AE241BE}"/>
              </a:ext>
            </a:extLst>
          </p:cNvPr>
          <p:cNvSpPr>
            <a:spLocks noGrp="1"/>
          </p:cNvSpPr>
          <p:nvPr>
            <p:ph type="title"/>
          </p:nvPr>
        </p:nvSpPr>
        <p:spPr/>
        <p:txBody>
          <a:bodyPr/>
          <a:lstStyle/>
          <a:p>
            <a:r>
              <a:rPr lang="en-US" dirty="0"/>
              <a:t> F 627 Appeal (new information)</a:t>
            </a:r>
          </a:p>
        </p:txBody>
      </p:sp>
      <p:sp>
        <p:nvSpPr>
          <p:cNvPr id="3" name="Content Placeholder 2">
            <a:extLst>
              <a:ext uri="{FF2B5EF4-FFF2-40B4-BE49-F238E27FC236}">
                <a16:creationId xmlns:a16="http://schemas.microsoft.com/office/drawing/2014/main" id="{2E7ED342-0531-D1A2-05A5-9C2692175BC5}"/>
              </a:ext>
            </a:extLst>
          </p:cNvPr>
          <p:cNvSpPr>
            <a:spLocks noGrp="1"/>
          </p:cNvSpPr>
          <p:nvPr>
            <p:ph idx="1"/>
          </p:nvPr>
        </p:nvSpPr>
        <p:spPr/>
        <p:txBody>
          <a:bodyPr>
            <a:noAutofit/>
          </a:bodyPr>
          <a:lstStyle/>
          <a:p>
            <a:pPr>
              <a:lnSpc>
                <a:spcPct val="100000"/>
              </a:lnSpc>
            </a:pPr>
            <a:r>
              <a:rPr lang="en-US" sz="1600" b="1" u="none" strike="noStrike" baseline="0" dirty="0">
                <a:latin typeface="Segoe UI" panose="020B0502040204020203" pitchFamily="34" charset="0"/>
                <a:cs typeface="Segoe UI" panose="020B0502040204020203" pitchFamily="34" charset="0"/>
              </a:rPr>
              <a:t>Successful Appeals on Discharges </a:t>
            </a:r>
            <a:endParaRPr lang="en-US" sz="1600" b="0" u="none" strike="noStrike" baseline="0" dirty="0">
              <a:latin typeface="Segoe UI" panose="020B0502040204020203" pitchFamily="34" charset="0"/>
              <a:cs typeface="Segoe UI" panose="020B0502040204020203" pitchFamily="34" charset="0"/>
            </a:endParaRPr>
          </a:p>
          <a:p>
            <a:pPr>
              <a:lnSpc>
                <a:spcPct val="100000"/>
              </a:lnSpc>
            </a:pPr>
            <a:r>
              <a:rPr lang="en-US" sz="1600" b="0" u="none" strike="noStrike" baseline="0" dirty="0">
                <a:latin typeface="Segoe UI" panose="020B0502040204020203" pitchFamily="34" charset="0"/>
                <a:cs typeface="Segoe UI" panose="020B0502040204020203" pitchFamily="34" charset="0"/>
              </a:rPr>
              <a:t>For residents who have appealed their discharge and obtained a favorable ruling from the hearing, the resident or their representative may choose to report the discharge as a complaint to the State Survey Agency based on the favorable appeal ruling. However, the State Survey Agency cannot take a survey action, such as citing noncompliance exclusively based on the ruling of the hearing. Rather, the State Survey Agency must triage the complaint and conduct a survey. </a:t>
            </a:r>
          </a:p>
          <a:p>
            <a:pPr marL="285750" indent="-285750">
              <a:lnSpc>
                <a:spcPct val="100000"/>
              </a:lnSpc>
              <a:buFont typeface="Arial" panose="020B0604020202020204" pitchFamily="34" charset="0"/>
              <a:buChar char="•"/>
            </a:pPr>
            <a:r>
              <a:rPr lang="en-US" sz="1600" b="0" u="none" strike="noStrike" baseline="0" dirty="0">
                <a:latin typeface="Segoe UI" panose="020B0502040204020203" pitchFamily="34" charset="0"/>
                <a:cs typeface="Segoe UI" panose="020B0502040204020203" pitchFamily="34" charset="0"/>
              </a:rPr>
              <a:t>During the survey, surveyors must investigate compliance with the applicable regulations, such as the discharge requirements in this F-tag</a:t>
            </a:r>
          </a:p>
          <a:p>
            <a:pPr marL="285750" indent="-285750">
              <a:lnSpc>
                <a:spcPct val="100000"/>
              </a:lnSpc>
              <a:buFont typeface="Arial" panose="020B0604020202020204" pitchFamily="34" charset="0"/>
              <a:buChar char="•"/>
            </a:pPr>
            <a:r>
              <a:rPr lang="en-US" sz="1600" b="0" u="none" strike="noStrike" baseline="0" dirty="0">
                <a:latin typeface="Segoe UI" panose="020B0502040204020203" pitchFamily="34" charset="0"/>
                <a:cs typeface="Segoe UI" panose="020B0502040204020203" pitchFamily="34" charset="0"/>
              </a:rPr>
              <a:t>Surveyors should also consider compliance with §483.70(b); compliance with federal, state, and local laws; and professional standards at F 836</a:t>
            </a:r>
          </a:p>
          <a:p>
            <a:pPr marL="285750" indent="-285750">
              <a:lnSpc>
                <a:spcPct val="100000"/>
              </a:lnSpc>
              <a:buFont typeface="Arial" panose="020B0604020202020204" pitchFamily="34" charset="0"/>
              <a:buChar char="•"/>
            </a:pPr>
            <a:r>
              <a:rPr lang="en-US" sz="1600" b="0" u="none" strike="noStrike" baseline="0" dirty="0">
                <a:latin typeface="Segoe UI" panose="020B0502040204020203" pitchFamily="34" charset="0"/>
                <a:cs typeface="Segoe UI" panose="020B0502040204020203" pitchFamily="34" charset="0"/>
              </a:rPr>
              <a:t>If noncompliance is found, cite the appropriate tag and level of scope and severity. </a:t>
            </a:r>
            <a:r>
              <a:rPr lang="en-US" sz="1600" b="1" u="none" strike="noStrike" baseline="0" dirty="0">
                <a:latin typeface="Segoe UI" panose="020B0502040204020203" pitchFamily="34" charset="0"/>
                <a:cs typeface="Segoe UI" panose="020B0502040204020203" pitchFamily="34" charset="0"/>
              </a:rPr>
              <a:t>Also, if the resident’s discharge location is to a setting that does not meet their health or safety needs, the facility’s plan of correction should state that the facility will either, 1) Re-admit the resident until a safe and compliant discharge can be done, or 2) Coordinate a transfer of the resident to another setting where they will be safe. </a:t>
            </a:r>
            <a:endParaRPr lang="en-US" sz="1600" b="1"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E4625DCE-4CC9-4AF1-ACF1-22E4DDCDB34E}"/>
              </a:ext>
            </a:extLst>
          </p:cNvPr>
          <p:cNvSpPr>
            <a:spLocks noGrp="1"/>
          </p:cNvSpPr>
          <p:nvPr>
            <p:ph type="sldNum" sz="quarter" idx="12"/>
          </p:nvPr>
        </p:nvSpPr>
        <p:spPr/>
        <p:txBody>
          <a:bodyPr/>
          <a:lstStyle/>
          <a:p>
            <a:fld id="{2C1798A1-548B-2F4F-A949-0B360C421755}" type="slidenum">
              <a:rPr lang="en-US" smtClean="0"/>
              <a:t>17</a:t>
            </a:fld>
            <a:endParaRPr lang="en-US"/>
          </a:p>
        </p:txBody>
      </p:sp>
    </p:spTree>
    <p:extLst>
      <p:ext uri="{BB962C8B-B14F-4D97-AF65-F5344CB8AC3E}">
        <p14:creationId xmlns:p14="http://schemas.microsoft.com/office/powerpoint/2010/main" val="540948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46241-48B9-9A53-D0F8-E8C9C7E307F8}"/>
              </a:ext>
            </a:extLst>
          </p:cNvPr>
          <p:cNvSpPr>
            <a:spLocks noGrp="1"/>
          </p:cNvSpPr>
          <p:nvPr>
            <p:ph type="title"/>
          </p:nvPr>
        </p:nvSpPr>
        <p:spPr/>
        <p:txBody>
          <a:bodyPr>
            <a:normAutofit/>
          </a:bodyPr>
          <a:lstStyle/>
          <a:p>
            <a:r>
              <a:rPr lang="en-US" sz="3200" dirty="0"/>
              <a:t>F 627 Required Documentation in the Medical Record</a:t>
            </a:r>
          </a:p>
        </p:txBody>
      </p:sp>
      <p:sp>
        <p:nvSpPr>
          <p:cNvPr id="3" name="Content Placeholder 2">
            <a:extLst>
              <a:ext uri="{FF2B5EF4-FFF2-40B4-BE49-F238E27FC236}">
                <a16:creationId xmlns:a16="http://schemas.microsoft.com/office/drawing/2014/main" id="{717478E8-B61E-EC05-8C18-2EE2FF149B7B}"/>
              </a:ext>
            </a:extLst>
          </p:cNvPr>
          <p:cNvSpPr>
            <a:spLocks noGrp="1"/>
          </p:cNvSpPr>
          <p:nvPr>
            <p:ph idx="1"/>
          </p:nvPr>
        </p:nvSpPr>
        <p:spPr/>
        <p:txBody>
          <a:bodyPr>
            <a:noAutofit/>
          </a:bodyPr>
          <a:lstStyle/>
          <a:p>
            <a:pPr marR="3520">
              <a:lnSpc>
                <a:spcPct val="100000"/>
              </a:lnSpc>
            </a:pPr>
            <a:r>
              <a:rPr lang="en-US" b="0" u="none" strike="noStrike" baseline="0" dirty="0">
                <a:latin typeface="Segoe UI" panose="020B0502040204020203" pitchFamily="34" charset="0"/>
                <a:cs typeface="Segoe UI" panose="020B0502040204020203" pitchFamily="34" charset="0"/>
              </a:rPr>
              <a:t>For circumstances where the discharge or transfer is necessary for the resident’s welfare and the facility cannot meet the resident’s needs or the resident’s health has improved sufficiently so that the resident no longer needs the care of the facility, the </a:t>
            </a:r>
            <a:r>
              <a:rPr lang="en-US" b="1" u="none" strike="noStrike" baseline="0" dirty="0">
                <a:latin typeface="Segoe UI" panose="020B0502040204020203" pitchFamily="34" charset="0"/>
                <a:cs typeface="Segoe UI" panose="020B0502040204020203" pitchFamily="34" charset="0"/>
              </a:rPr>
              <a:t>resident’s physician </a:t>
            </a:r>
            <a:r>
              <a:rPr lang="en-US" b="0" u="none" strike="noStrike" baseline="0" dirty="0">
                <a:latin typeface="Segoe UI" panose="020B0502040204020203" pitchFamily="34" charset="0"/>
                <a:cs typeface="Segoe UI" panose="020B0502040204020203" pitchFamily="34" charset="0"/>
              </a:rPr>
              <a:t>must document information about the basis for the transfer or discharge. Additionally, if the facility determines it cannot meet the resident’s needs, the documentation made by the </a:t>
            </a:r>
            <a:r>
              <a:rPr lang="en-US" b="1" u="none" strike="noStrike" baseline="0" dirty="0">
                <a:latin typeface="Segoe UI" panose="020B0502040204020203" pitchFamily="34" charset="0"/>
                <a:cs typeface="Segoe UI" panose="020B0502040204020203" pitchFamily="34" charset="0"/>
              </a:rPr>
              <a:t>resident’s physician must </a:t>
            </a:r>
            <a:r>
              <a:rPr lang="en-US" b="0" u="none" strike="noStrike" baseline="0" dirty="0">
                <a:latin typeface="Segoe UI" panose="020B0502040204020203" pitchFamily="34" charset="0"/>
                <a:cs typeface="Segoe UI" panose="020B0502040204020203" pitchFamily="34" charset="0"/>
              </a:rPr>
              <a:t>include: </a:t>
            </a:r>
          </a:p>
          <a:p>
            <a:pPr marL="285750" indent="-285750">
              <a:lnSpc>
                <a:spcPct val="100000"/>
              </a:lnSpc>
              <a:buFont typeface="Arial" panose="020B0604020202020204" pitchFamily="34" charset="0"/>
              <a:buChar char="•"/>
            </a:pPr>
            <a:r>
              <a:rPr lang="en-US" b="0" u="none" strike="noStrike" baseline="0" dirty="0">
                <a:latin typeface="Segoe UI" panose="020B0502040204020203" pitchFamily="34" charset="0"/>
                <a:cs typeface="Segoe UI" panose="020B0502040204020203" pitchFamily="34" charset="0"/>
              </a:rPr>
              <a:t>The specific resident needs the facility could not meet; </a:t>
            </a:r>
          </a:p>
          <a:p>
            <a:pPr marL="285750" indent="-285750">
              <a:lnSpc>
                <a:spcPct val="100000"/>
              </a:lnSpc>
              <a:buFont typeface="Arial" panose="020B0604020202020204" pitchFamily="34" charset="0"/>
              <a:buChar char="•"/>
            </a:pPr>
            <a:r>
              <a:rPr lang="en-US" b="0" u="none" strike="noStrike" baseline="0" dirty="0">
                <a:latin typeface="Segoe UI" panose="020B0502040204020203" pitchFamily="34" charset="0"/>
                <a:cs typeface="Segoe UI" panose="020B0502040204020203" pitchFamily="34" charset="0"/>
              </a:rPr>
              <a:t>The facility efforts to meet those needs; and </a:t>
            </a:r>
          </a:p>
          <a:p>
            <a:pPr marL="285750" indent="-285750">
              <a:lnSpc>
                <a:spcPct val="100000"/>
              </a:lnSpc>
              <a:buFont typeface="Arial" panose="020B0604020202020204" pitchFamily="34" charset="0"/>
              <a:buChar char="•"/>
            </a:pPr>
            <a:r>
              <a:rPr lang="en-US" b="0" u="none" strike="noStrike" baseline="0" dirty="0">
                <a:latin typeface="Segoe UI" panose="020B0502040204020203" pitchFamily="34" charset="0"/>
                <a:cs typeface="Segoe UI" panose="020B0502040204020203" pitchFamily="34" charset="0"/>
              </a:rPr>
              <a:t>The specific services the receiving facility will provide to meet the needs of the resident which cannot be met at the current facility</a:t>
            </a:r>
          </a:p>
          <a:p>
            <a:pPr marR="3520">
              <a:lnSpc>
                <a:spcPct val="100000"/>
              </a:lnSpc>
            </a:pPr>
            <a:r>
              <a:rPr lang="en-US" b="1" u="none" strike="noStrike" baseline="0" dirty="0">
                <a:latin typeface="Segoe UI" panose="020B0502040204020203" pitchFamily="34" charset="0"/>
                <a:cs typeface="Segoe UI" panose="020B0502040204020203" pitchFamily="34" charset="0"/>
              </a:rPr>
              <a:t>In situations where the facility determines a resident’s clinical or behavioral status endangers the safety or health of individuals in the facility, documentation regarding the reason for the transfer or discharge must be provided by a physician, not necessarily the attending physician (can be a </a:t>
            </a:r>
            <a:r>
              <a:rPr lang="en-US" b="1" dirty="0">
                <a:latin typeface="Segoe UI" panose="020B0502040204020203" pitchFamily="34" charset="0"/>
                <a:cs typeface="Segoe UI" panose="020B0502040204020203" pitchFamily="34" charset="0"/>
              </a:rPr>
              <a:t>n</a:t>
            </a:r>
            <a:r>
              <a:rPr lang="en-US" b="1" u="none" strike="noStrike" baseline="0" dirty="0">
                <a:latin typeface="Segoe UI" panose="020B0502040204020203" pitchFamily="34" charset="0"/>
                <a:cs typeface="Segoe UI" panose="020B0502040204020203" pitchFamily="34" charset="0"/>
              </a:rPr>
              <a:t>on-physician practitioner.)</a:t>
            </a:r>
            <a:endParaRPr lang="en-US" b="1"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4764E732-7B5A-369F-76C2-3D2399C60E72}"/>
              </a:ext>
            </a:extLst>
          </p:cNvPr>
          <p:cNvSpPr>
            <a:spLocks noGrp="1"/>
          </p:cNvSpPr>
          <p:nvPr>
            <p:ph type="sldNum" sz="quarter" idx="12"/>
          </p:nvPr>
        </p:nvSpPr>
        <p:spPr/>
        <p:txBody>
          <a:bodyPr/>
          <a:lstStyle/>
          <a:p>
            <a:fld id="{2C1798A1-548B-2F4F-A949-0B360C421755}" type="slidenum">
              <a:rPr lang="en-US" smtClean="0"/>
              <a:t>18</a:t>
            </a:fld>
            <a:endParaRPr lang="en-US"/>
          </a:p>
        </p:txBody>
      </p:sp>
    </p:spTree>
    <p:extLst>
      <p:ext uri="{BB962C8B-B14F-4D97-AF65-F5344CB8AC3E}">
        <p14:creationId xmlns:p14="http://schemas.microsoft.com/office/powerpoint/2010/main" val="211747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3A640-D97A-E1DA-57B3-30C4AE72F3B7}"/>
              </a:ext>
            </a:extLst>
          </p:cNvPr>
          <p:cNvSpPr>
            <a:spLocks noGrp="1"/>
          </p:cNvSpPr>
          <p:nvPr>
            <p:ph type="title"/>
          </p:nvPr>
        </p:nvSpPr>
        <p:spPr>
          <a:xfrm>
            <a:off x="436880" y="365126"/>
            <a:ext cx="11391502" cy="756565"/>
          </a:xfrm>
        </p:spPr>
        <p:txBody>
          <a:bodyPr>
            <a:noAutofit/>
          </a:bodyPr>
          <a:lstStyle/>
          <a:p>
            <a:r>
              <a:rPr lang="en-US" sz="3600" dirty="0"/>
              <a:t>F 627 Bed Hold and Permitting Residents to Return</a:t>
            </a:r>
          </a:p>
        </p:txBody>
      </p:sp>
      <p:sp>
        <p:nvSpPr>
          <p:cNvPr id="3" name="Content Placeholder 2">
            <a:extLst>
              <a:ext uri="{FF2B5EF4-FFF2-40B4-BE49-F238E27FC236}">
                <a16:creationId xmlns:a16="http://schemas.microsoft.com/office/drawing/2014/main" id="{7C599CDB-1C2B-A0E3-238C-FE18327A990E}"/>
              </a:ext>
            </a:extLst>
          </p:cNvPr>
          <p:cNvSpPr>
            <a:spLocks noGrp="1"/>
          </p:cNvSpPr>
          <p:nvPr>
            <p:ph idx="1"/>
          </p:nvPr>
        </p:nvSpPr>
        <p:spPr>
          <a:xfrm>
            <a:off x="436880" y="1439917"/>
            <a:ext cx="10916920" cy="4588448"/>
          </a:xfrm>
        </p:spPr>
        <p:txBody>
          <a:bodyPr>
            <a:noAutofit/>
          </a:bodyPr>
          <a:lstStyle/>
          <a:p>
            <a:pPr>
              <a:lnSpc>
                <a:spcPct val="100000"/>
              </a:lnSpc>
            </a:pPr>
            <a:r>
              <a:rPr lang="en-US" sz="1600" b="1" i="1" u="none" strike="noStrike" baseline="0" dirty="0">
                <a:latin typeface="Segoe UI" panose="020B0502040204020203" pitchFamily="34" charset="0"/>
                <a:cs typeface="Segoe UI" panose="020B0502040204020203" pitchFamily="34" charset="0"/>
              </a:rPr>
              <a:t>§483.15(d)(1) – (e)(1)-(2) Bed Hold and Permitting Residents to Return </a:t>
            </a:r>
            <a:endParaRPr lang="en-US" sz="1600" b="0" i="0" u="none" strike="noStrike" baseline="0" dirty="0">
              <a:latin typeface="Segoe UI" panose="020B0502040204020203" pitchFamily="34" charset="0"/>
              <a:cs typeface="Segoe UI" panose="020B0502040204020203" pitchFamily="34" charset="0"/>
            </a:endParaRPr>
          </a:p>
          <a:p>
            <a:pPr>
              <a:lnSpc>
                <a:spcPct val="100000"/>
              </a:lnSpc>
            </a:pPr>
            <a:r>
              <a:rPr lang="en-US" sz="1600" b="0" i="0" u="none" strike="noStrike" baseline="0" dirty="0">
                <a:latin typeface="Segoe UI" panose="020B0502040204020203" pitchFamily="34" charset="0"/>
                <a:cs typeface="Segoe UI" panose="020B0502040204020203" pitchFamily="34" charset="0"/>
              </a:rPr>
              <a:t>Facilities must develop and implement policies for bed</a:t>
            </a:r>
            <a:r>
              <a:rPr lang="en-US" sz="1600" dirty="0">
                <a:latin typeface="Segoe UI" panose="020B0502040204020203" pitchFamily="34" charset="0"/>
                <a:cs typeface="Segoe UI" panose="020B0502040204020203" pitchFamily="34" charset="0"/>
              </a:rPr>
              <a:t>-</a:t>
            </a:r>
            <a:r>
              <a:rPr lang="en-US" sz="1600" b="0" i="0" u="none" strike="noStrike" baseline="0" dirty="0">
                <a:latin typeface="Segoe UI" panose="020B0502040204020203" pitchFamily="34" charset="0"/>
                <a:cs typeface="Segoe UI" panose="020B0502040204020203" pitchFamily="34" charset="0"/>
              </a:rPr>
              <a:t>hold and permitting residents to return following hospitalization or therapeutic leave. </a:t>
            </a:r>
            <a:r>
              <a:rPr lang="en-US" sz="1600" b="1" i="0" u="none" strike="noStrike" baseline="0" dirty="0">
                <a:latin typeface="Segoe UI" panose="020B0502040204020203" pitchFamily="34" charset="0"/>
                <a:cs typeface="Segoe UI" panose="020B0502040204020203" pitchFamily="34" charset="0"/>
              </a:rPr>
              <a:t>These policies apply to all residents, regardless of their payment source. </a:t>
            </a:r>
            <a:r>
              <a:rPr lang="en-US" sz="1600" b="0" i="0" u="none" strike="noStrike" baseline="0" dirty="0">
                <a:latin typeface="Segoe UI" panose="020B0502040204020203" pitchFamily="34" charset="0"/>
                <a:cs typeface="Segoe UI" panose="020B0502040204020203" pitchFamily="34" charset="0"/>
              </a:rPr>
              <a:t>The facility policies must provide that residents who seek to return to the facility within the bed-hold period defined in the state plan are allowed to return to their previous room, if available. Additionally, residents who seek to return to the facility after the expiration of the bed-hold period or </a:t>
            </a:r>
            <a:r>
              <a:rPr lang="en-US" sz="1600" b="1" i="0" u="none" strike="noStrike" baseline="0" dirty="0">
                <a:latin typeface="Segoe UI" panose="020B0502040204020203" pitchFamily="34" charset="0"/>
                <a:cs typeface="Segoe UI" panose="020B0502040204020203" pitchFamily="34" charset="0"/>
              </a:rPr>
              <a:t>when state law does not provide for bed-holds are allowed to return to their previous room if available or immediately to the first available bed in a semi-private room provided that the resident</a:t>
            </a:r>
            <a:r>
              <a:rPr lang="en-US" sz="1600" b="0" i="0" u="none" strike="noStrike" baseline="0" dirty="0">
                <a:latin typeface="Segoe UI" panose="020B0502040204020203" pitchFamily="34" charset="0"/>
                <a:cs typeface="Segoe UI" panose="020B0502040204020203" pitchFamily="34" charset="0"/>
              </a:rPr>
              <a:t>: </a:t>
            </a:r>
          </a:p>
          <a:p>
            <a:pPr marL="566738" lvl="1" indent="-285750">
              <a:lnSpc>
                <a:spcPct val="100000"/>
              </a:lnSpc>
            </a:pPr>
            <a:r>
              <a:rPr lang="en-US" sz="1600" b="0" i="0" u="none" strike="noStrike" baseline="0" dirty="0">
                <a:latin typeface="Segoe UI" panose="020B0502040204020203" pitchFamily="34" charset="0"/>
                <a:cs typeface="Segoe UI" panose="020B0502040204020203" pitchFamily="34" charset="0"/>
              </a:rPr>
              <a:t>Still requires the services provided by the facility; and </a:t>
            </a:r>
          </a:p>
          <a:p>
            <a:pPr marL="566738" lvl="1" indent="-285750">
              <a:lnSpc>
                <a:spcPct val="100000"/>
              </a:lnSpc>
            </a:pPr>
            <a:r>
              <a:rPr lang="en-US" sz="1600" b="0" i="0" u="none" strike="noStrike" baseline="0" dirty="0">
                <a:latin typeface="Segoe UI" panose="020B0502040204020203" pitchFamily="34" charset="0"/>
                <a:cs typeface="Segoe UI" panose="020B0502040204020203" pitchFamily="34" charset="0"/>
              </a:rPr>
              <a:t>Is eligible for Medicare skilled nursing facility or Medicaid nursing facility services</a:t>
            </a:r>
          </a:p>
          <a:p>
            <a:pPr marL="285750" marR="2700" indent="-285750">
              <a:lnSpc>
                <a:spcPct val="100000"/>
              </a:lnSpc>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The policies must also provide that if the facility determines that a resident cannot return, the facility must comply with the requirements at 42 CFR 483.15(c)</a:t>
            </a:r>
          </a:p>
          <a:p>
            <a:pPr marL="285750" marR="1800" indent="-285750">
              <a:lnSpc>
                <a:spcPct val="100000"/>
              </a:lnSpc>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Medicaid-eligible residents must be permitted to return to the first available bed even if the residents have outstanding Medicaid balances</a:t>
            </a:r>
            <a:endParaRPr lang="en-US" sz="16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E4A1D9DA-2D50-1ACF-0B65-9F9F93C45C55}"/>
              </a:ext>
            </a:extLst>
          </p:cNvPr>
          <p:cNvSpPr>
            <a:spLocks noGrp="1"/>
          </p:cNvSpPr>
          <p:nvPr>
            <p:ph type="sldNum" sz="quarter" idx="12"/>
          </p:nvPr>
        </p:nvSpPr>
        <p:spPr/>
        <p:txBody>
          <a:bodyPr/>
          <a:lstStyle/>
          <a:p>
            <a:fld id="{2C1798A1-548B-2F4F-A949-0B360C421755}" type="slidenum">
              <a:rPr lang="en-US" smtClean="0"/>
              <a:t>19</a:t>
            </a:fld>
            <a:endParaRPr lang="en-US"/>
          </a:p>
        </p:txBody>
      </p:sp>
    </p:spTree>
    <p:extLst>
      <p:ext uri="{BB962C8B-B14F-4D97-AF65-F5344CB8AC3E}">
        <p14:creationId xmlns:p14="http://schemas.microsoft.com/office/powerpoint/2010/main" val="206702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877764-787F-814D-A94D-D1FAF020EF75}"/>
              </a:ext>
            </a:extLst>
          </p:cNvPr>
          <p:cNvSpPr txBox="1"/>
          <p:nvPr/>
        </p:nvSpPr>
        <p:spPr>
          <a:xfrm>
            <a:off x="556527" y="1460102"/>
            <a:ext cx="6412587" cy="954107"/>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To promote, protect, and improve the health and safety of all Hoosiers. </a:t>
            </a:r>
          </a:p>
        </p:txBody>
      </p:sp>
      <p:sp>
        <p:nvSpPr>
          <p:cNvPr id="3" name="TextBox 2">
            <a:extLst>
              <a:ext uri="{FF2B5EF4-FFF2-40B4-BE49-F238E27FC236}">
                <a16:creationId xmlns:a16="http://schemas.microsoft.com/office/drawing/2014/main" id="{B10945A2-54D7-144D-97BF-4E8CF253DB0C}"/>
              </a:ext>
            </a:extLst>
          </p:cNvPr>
          <p:cNvSpPr txBox="1"/>
          <p:nvPr/>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4" name="TextBox 3">
            <a:extLst>
              <a:ext uri="{FF2B5EF4-FFF2-40B4-BE49-F238E27FC236}">
                <a16:creationId xmlns:a16="http://schemas.microsoft.com/office/drawing/2014/main" id="{7D8E3FDA-83E6-9A4E-A230-29B26D43FB7A}"/>
              </a:ext>
            </a:extLst>
          </p:cNvPr>
          <p:cNvSpPr txBox="1"/>
          <p:nvPr/>
        </p:nvSpPr>
        <p:spPr>
          <a:xfrm>
            <a:off x="556527" y="3517502"/>
            <a:ext cx="6412587" cy="1384995"/>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Every Hoosier reaches optimal health regardless of where they live, learn, work, or play. </a:t>
            </a:r>
          </a:p>
        </p:txBody>
      </p:sp>
      <p:sp>
        <p:nvSpPr>
          <p:cNvPr id="5" name="TextBox 4">
            <a:extLst>
              <a:ext uri="{FF2B5EF4-FFF2-40B4-BE49-F238E27FC236}">
                <a16:creationId xmlns:a16="http://schemas.microsoft.com/office/drawing/2014/main" id="{6165D67E-97EA-DB4B-AC50-7A11FCAFFA6C}"/>
              </a:ext>
            </a:extLst>
          </p:cNvPr>
          <p:cNvSpPr txBox="1"/>
          <p:nvPr/>
        </p:nvSpPr>
        <p:spPr>
          <a:xfrm>
            <a:off x="460893" y="30558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Tree>
    <p:extLst>
      <p:ext uri="{BB962C8B-B14F-4D97-AF65-F5344CB8AC3E}">
        <p14:creationId xmlns:p14="http://schemas.microsoft.com/office/powerpoint/2010/main" val="307741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B0EB-257D-AA2D-5730-927AA5AC0FEB}"/>
              </a:ext>
            </a:extLst>
          </p:cNvPr>
          <p:cNvSpPr>
            <a:spLocks noGrp="1"/>
          </p:cNvSpPr>
          <p:nvPr>
            <p:ph type="title"/>
          </p:nvPr>
        </p:nvSpPr>
        <p:spPr/>
        <p:txBody>
          <a:bodyPr/>
          <a:lstStyle/>
          <a:p>
            <a:r>
              <a:rPr lang="en-US" dirty="0"/>
              <a:t>F 627 Not Permitting Residents to Return</a:t>
            </a:r>
          </a:p>
        </p:txBody>
      </p:sp>
      <p:sp>
        <p:nvSpPr>
          <p:cNvPr id="3" name="Content Placeholder 2">
            <a:extLst>
              <a:ext uri="{FF2B5EF4-FFF2-40B4-BE49-F238E27FC236}">
                <a16:creationId xmlns:a16="http://schemas.microsoft.com/office/drawing/2014/main" id="{14CD9322-6BBA-EE35-11B9-E0566A238398}"/>
              </a:ext>
            </a:extLst>
          </p:cNvPr>
          <p:cNvSpPr>
            <a:spLocks noGrp="1"/>
          </p:cNvSpPr>
          <p:nvPr>
            <p:ph idx="1"/>
          </p:nvPr>
        </p:nvSpPr>
        <p:spPr>
          <a:xfrm>
            <a:off x="436880" y="1502979"/>
            <a:ext cx="10916920" cy="4357994"/>
          </a:xfrm>
        </p:spPr>
        <p:txBody>
          <a:bodyPr>
            <a:noAutofit/>
          </a:bodyPr>
          <a:lstStyle/>
          <a:p>
            <a:pPr>
              <a:lnSpc>
                <a:spcPct val="100000"/>
              </a:lnSpc>
            </a:pPr>
            <a:r>
              <a:rPr lang="en-US" b="1" i="1" u="none" strike="noStrike" baseline="0" dirty="0">
                <a:latin typeface="Segoe UI" panose="020B0502040204020203" pitchFamily="34" charset="0"/>
                <a:cs typeface="Segoe UI" panose="020B0502040204020203" pitchFamily="34" charset="0"/>
              </a:rPr>
              <a:t>§483.15(e)(1)(ii) </a:t>
            </a:r>
            <a:r>
              <a:rPr lang="en-US" b="1" i="0" u="none" strike="noStrike" baseline="0" dirty="0">
                <a:latin typeface="Segoe UI" panose="020B0502040204020203" pitchFamily="34" charset="0"/>
                <a:cs typeface="Segoe UI" panose="020B0502040204020203" pitchFamily="34" charset="0"/>
              </a:rPr>
              <a:t>Not Permitting Residents to Return </a:t>
            </a:r>
            <a:endParaRPr lang="en-US" b="0" i="0" u="none" strike="noStrike" baseline="0" dirty="0">
              <a:latin typeface="Segoe UI" panose="020B0502040204020203" pitchFamily="34" charset="0"/>
              <a:cs typeface="Segoe UI" panose="020B0502040204020203" pitchFamily="34" charset="0"/>
            </a:endParaRPr>
          </a:p>
          <a:p>
            <a:pPr marL="285750" marR="5170" indent="-285750">
              <a:lnSpc>
                <a:spcPct val="100000"/>
              </a:lnSpc>
              <a:buFont typeface="Arial" panose="020B0604020202020204" pitchFamily="34" charset="0"/>
              <a:buChar char="•"/>
            </a:pPr>
            <a:r>
              <a:rPr lang="en-US" b="0" i="0" u="none" strike="noStrike" baseline="0" dirty="0">
                <a:latin typeface="Segoe UI" panose="020B0502040204020203" pitchFamily="34" charset="0"/>
                <a:cs typeface="Segoe UI" panose="020B0502040204020203" pitchFamily="34" charset="0"/>
              </a:rPr>
              <a:t>Not permitting a resident to return following hospitalization or therapeutic leave constitutes a discharge and requires a facility to meet the requirements as outlined in §483.15(c)(1)(ii)</a:t>
            </a:r>
          </a:p>
          <a:p>
            <a:pPr marL="285750" marR="4350" indent="-285750">
              <a:lnSpc>
                <a:spcPct val="100000"/>
              </a:lnSpc>
              <a:buFont typeface="Arial" panose="020B0604020202020204" pitchFamily="34" charset="0"/>
              <a:buChar char="•"/>
            </a:pPr>
            <a:r>
              <a:rPr lang="en-US" b="0" i="0" u="none" strike="noStrike" baseline="0" dirty="0">
                <a:latin typeface="Segoe UI" panose="020B0502040204020203" pitchFamily="34" charset="0"/>
                <a:cs typeface="Segoe UI" panose="020B0502040204020203" pitchFamily="34" charset="0"/>
              </a:rPr>
              <a:t>Because the facility was able to care for the resident prior </a:t>
            </a:r>
            <a:r>
              <a:rPr lang="en-US" b="0" u="none" strike="noStrike" baseline="0" dirty="0">
                <a:latin typeface="Segoe UI" panose="020B0502040204020203" pitchFamily="34" charset="0"/>
                <a:cs typeface="Segoe UI" panose="020B0502040204020203" pitchFamily="34" charset="0"/>
              </a:rPr>
              <a:t>to the </a:t>
            </a:r>
            <a:r>
              <a:rPr lang="en-US" b="1" strike="noStrike" baseline="0" dirty="0">
                <a:latin typeface="Segoe UI" panose="020B0502040204020203" pitchFamily="34" charset="0"/>
                <a:cs typeface="Segoe UI" panose="020B0502040204020203" pitchFamily="34" charset="0"/>
              </a:rPr>
              <a:t>hospitalization </a:t>
            </a:r>
            <a:r>
              <a:rPr lang="en-US" b="0" u="none" strike="noStrike" baseline="0" dirty="0">
                <a:latin typeface="Segoe UI" panose="020B0502040204020203" pitchFamily="34" charset="0"/>
                <a:cs typeface="Segoe UI" panose="020B0502040204020203" pitchFamily="34" charset="0"/>
              </a:rPr>
              <a:t>or</a:t>
            </a:r>
            <a:r>
              <a:rPr lang="en-US" b="0" i="1" u="none" strike="noStrike" baseline="0" dirty="0">
                <a:latin typeface="Segoe UI" panose="020B0502040204020203" pitchFamily="34" charset="0"/>
                <a:cs typeface="Segoe UI" panose="020B0502040204020203" pitchFamily="34" charset="0"/>
              </a:rPr>
              <a:t> </a:t>
            </a:r>
            <a:r>
              <a:rPr lang="en-US" b="0" i="0" u="none" strike="noStrike" baseline="0" dirty="0">
                <a:latin typeface="Segoe UI" panose="020B0502040204020203" pitchFamily="34" charset="0"/>
                <a:cs typeface="Segoe UI" panose="020B0502040204020203" pitchFamily="34" charset="0"/>
              </a:rPr>
              <a:t>therapeutic leave, documentation related to the basis for discharge must clearly show why the facility can no longer care for the resident</a:t>
            </a:r>
          </a:p>
          <a:p>
            <a:pPr marL="285750" marR="1050" indent="-285750">
              <a:lnSpc>
                <a:spcPct val="100000"/>
              </a:lnSpc>
              <a:buFont typeface="Arial" panose="020B0604020202020204" pitchFamily="34" charset="0"/>
              <a:buChar char="•"/>
            </a:pPr>
            <a:r>
              <a:rPr lang="en-US" b="0" i="0" u="none" strike="noStrike" baseline="0" dirty="0">
                <a:latin typeface="Segoe UI" panose="020B0502040204020203" pitchFamily="34" charset="0"/>
                <a:cs typeface="Segoe UI" panose="020B0502040204020203" pitchFamily="34" charset="0"/>
              </a:rPr>
              <a:t>If the facility does not permit a resident’s return to the facility (i.e., discharge</a:t>
            </a:r>
            <a:r>
              <a:rPr lang="en-US" b="0" i="1" u="none" strike="noStrike" baseline="0" dirty="0">
                <a:latin typeface="Segoe UI" panose="020B0502040204020203" pitchFamily="34" charset="0"/>
                <a:cs typeface="Segoe UI" panose="020B0502040204020203" pitchFamily="34" charset="0"/>
              </a:rPr>
              <a:t>s </a:t>
            </a:r>
            <a:r>
              <a:rPr lang="en-US" b="0" u="none" strike="noStrike" baseline="0" dirty="0">
                <a:latin typeface="Segoe UI" panose="020B0502040204020203" pitchFamily="34" charset="0"/>
                <a:cs typeface="Segoe UI" panose="020B0502040204020203" pitchFamily="34" charset="0"/>
              </a:rPr>
              <a:t>the resident) </a:t>
            </a:r>
            <a:r>
              <a:rPr lang="en-US" b="0" i="0" u="none" strike="noStrike" baseline="0" dirty="0">
                <a:latin typeface="Segoe UI" panose="020B0502040204020203" pitchFamily="34" charset="0"/>
                <a:cs typeface="Segoe UI" panose="020B0502040204020203" pitchFamily="34" charset="0"/>
              </a:rPr>
              <a:t>based on inability to meet the resident’s needs, documentation must be in accordance with requirements </a:t>
            </a:r>
          </a:p>
          <a:p>
            <a:pPr marL="515938" marR="1050" lvl="1" indent="-285750">
              <a:lnSpc>
                <a:spcPct val="100000"/>
              </a:lnSpc>
            </a:pPr>
            <a:r>
              <a:rPr lang="en-US" b="0" i="0" u="none" strike="noStrike" baseline="0" dirty="0">
                <a:latin typeface="Segoe UI" panose="020B0502040204020203" pitchFamily="34" charset="0"/>
                <a:cs typeface="Segoe UI" panose="020B0502040204020203" pitchFamily="34" charset="0"/>
              </a:rPr>
              <a:t>The facility must notify the resident, his or her representative, and the LTC ombudsman in writing of the discharge, including notification of appeal rights. If the resident chooses to appeal the discharge, the facility must allow the resident to return to his or her room or an available bed in the nursing home during the appeal process, unless there is documented evidence that the resident’s return would endanger the health or safety of the resident or other individuals in the facility. </a:t>
            </a:r>
            <a:endParaRPr lang="en-US"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B727A4B0-91DF-B35F-1E1C-950E2B2BF24C}"/>
              </a:ext>
            </a:extLst>
          </p:cNvPr>
          <p:cNvSpPr>
            <a:spLocks noGrp="1"/>
          </p:cNvSpPr>
          <p:nvPr>
            <p:ph type="sldNum" sz="quarter" idx="12"/>
          </p:nvPr>
        </p:nvSpPr>
        <p:spPr/>
        <p:txBody>
          <a:bodyPr/>
          <a:lstStyle/>
          <a:p>
            <a:fld id="{2C1798A1-548B-2F4F-A949-0B360C421755}" type="slidenum">
              <a:rPr lang="en-US" smtClean="0"/>
              <a:t>20</a:t>
            </a:fld>
            <a:endParaRPr lang="en-US"/>
          </a:p>
        </p:txBody>
      </p:sp>
    </p:spTree>
    <p:extLst>
      <p:ext uri="{BB962C8B-B14F-4D97-AF65-F5344CB8AC3E}">
        <p14:creationId xmlns:p14="http://schemas.microsoft.com/office/powerpoint/2010/main" val="948966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050B-9EC4-43B7-16C2-C26FB634D00B}"/>
              </a:ext>
            </a:extLst>
          </p:cNvPr>
          <p:cNvSpPr>
            <a:spLocks noGrp="1"/>
          </p:cNvSpPr>
          <p:nvPr>
            <p:ph type="title"/>
          </p:nvPr>
        </p:nvSpPr>
        <p:spPr/>
        <p:txBody>
          <a:bodyPr/>
          <a:lstStyle/>
          <a:p>
            <a:r>
              <a:rPr lang="en-US" dirty="0"/>
              <a:t>F 627 Preparation for Transfer or Discharge</a:t>
            </a:r>
          </a:p>
        </p:txBody>
      </p:sp>
      <p:sp>
        <p:nvSpPr>
          <p:cNvPr id="3" name="Content Placeholder 2">
            <a:extLst>
              <a:ext uri="{FF2B5EF4-FFF2-40B4-BE49-F238E27FC236}">
                <a16:creationId xmlns:a16="http://schemas.microsoft.com/office/drawing/2014/main" id="{938ED113-C3E2-4B05-993D-2C5E937EE642}"/>
              </a:ext>
            </a:extLst>
          </p:cNvPr>
          <p:cNvSpPr>
            <a:spLocks noGrp="1"/>
          </p:cNvSpPr>
          <p:nvPr>
            <p:ph idx="1"/>
          </p:nvPr>
        </p:nvSpPr>
        <p:spPr/>
        <p:txBody>
          <a:bodyPr>
            <a:noAutofit/>
          </a:bodyPr>
          <a:lstStyle/>
          <a:p>
            <a:pPr marR="1050">
              <a:lnSpc>
                <a:spcPct val="100000"/>
              </a:lnSpc>
            </a:pPr>
            <a:r>
              <a:rPr lang="en-US" sz="1600" b="1" i="1" u="none" strike="noStrike" baseline="0" dirty="0">
                <a:latin typeface="Segoe UI" panose="020B0502040204020203" pitchFamily="34" charset="0"/>
                <a:cs typeface="Segoe UI" panose="020B0502040204020203" pitchFamily="34" charset="0"/>
              </a:rPr>
              <a:t>§483.15(c)(7) Preparation for Transfer or Discharge </a:t>
            </a:r>
            <a:endParaRPr lang="en-US" sz="1600" b="0" i="0" u="none" strike="noStrike" baseline="0" dirty="0">
              <a:latin typeface="Segoe UI" panose="020B0502040204020203" pitchFamily="34" charset="0"/>
              <a:cs typeface="Segoe UI" panose="020B0502040204020203" pitchFamily="34" charset="0"/>
            </a:endParaRPr>
          </a:p>
          <a:p>
            <a:pPr marR="1050">
              <a:lnSpc>
                <a:spcPct val="100000"/>
              </a:lnSpc>
            </a:pPr>
            <a:r>
              <a:rPr lang="en-US" b="0" i="0" u="none" strike="noStrike" baseline="0" dirty="0">
                <a:latin typeface="Segoe UI" panose="020B0502040204020203" pitchFamily="34" charset="0"/>
                <a:cs typeface="Segoe UI" panose="020B0502040204020203" pitchFamily="34" charset="0"/>
              </a:rPr>
              <a:t>Sufficient preparation and orientation means the facility informs the resident where he or she is going and takes steps under its control to minimize anxiety. Examples of preparation and orientation may include:</a:t>
            </a:r>
          </a:p>
          <a:p>
            <a:pPr marL="573088" marR="1050" lvl="1" indent="-342900">
              <a:lnSpc>
                <a:spcPct val="100000"/>
              </a:lnSpc>
            </a:pPr>
            <a:r>
              <a:rPr lang="en-US" sz="1600" dirty="0">
                <a:latin typeface="Segoe UI" panose="020B0502040204020203" pitchFamily="34" charset="0"/>
                <a:cs typeface="Segoe UI" panose="020B0502040204020203" pitchFamily="34" charset="0"/>
              </a:rPr>
              <a:t>E</a:t>
            </a:r>
            <a:r>
              <a:rPr lang="en-US" sz="1600" b="0" i="0" u="none" strike="noStrike" baseline="0" dirty="0">
                <a:latin typeface="Segoe UI" panose="020B0502040204020203" pitchFamily="34" charset="0"/>
                <a:cs typeface="Segoe UI" panose="020B0502040204020203" pitchFamily="34" charset="0"/>
              </a:rPr>
              <a:t>xplaining to a resident why they are going to the emergency room or other location or leaving the facility</a:t>
            </a:r>
          </a:p>
          <a:p>
            <a:pPr marL="573088" marR="1050" lvl="1" indent="-342900">
              <a:lnSpc>
                <a:spcPct val="100000"/>
              </a:lnSpc>
            </a:pPr>
            <a:r>
              <a:rPr lang="en-US" sz="1600" dirty="0">
                <a:latin typeface="Segoe UI" panose="020B0502040204020203" pitchFamily="34" charset="0"/>
                <a:cs typeface="Segoe UI" panose="020B0502040204020203" pitchFamily="34" charset="0"/>
              </a:rPr>
              <a:t>W</a:t>
            </a:r>
            <a:r>
              <a:rPr lang="en-US" sz="1600" b="0" i="0" u="none" strike="noStrike" baseline="0" dirty="0">
                <a:latin typeface="Segoe UI" panose="020B0502040204020203" pitchFamily="34" charset="0"/>
                <a:cs typeface="Segoe UI" panose="020B0502040204020203" pitchFamily="34" charset="0"/>
              </a:rPr>
              <a:t>orking with family or resident’s representative to assure the resident’s possessions (as needed or requested by the resident) are not left behind or lost</a:t>
            </a:r>
          </a:p>
          <a:p>
            <a:pPr marR="2700">
              <a:lnSpc>
                <a:spcPct val="100000"/>
              </a:lnSpc>
            </a:pPr>
            <a:r>
              <a:rPr lang="en-US" b="0" i="0" u="none" strike="noStrike" baseline="0" dirty="0">
                <a:latin typeface="Segoe UI" panose="020B0502040204020203" pitchFamily="34" charset="0"/>
                <a:cs typeface="Segoe UI" panose="020B0502040204020203" pitchFamily="34" charset="0"/>
              </a:rPr>
              <a:t>The facility must orient and prepare the resident regarding his or her transfer or discharge in a form and manner the resident can understand and must take into consideration factors that may affect the resident’s ability to understand, such as educational level, language and/or communication barriers, and physical and mental impairments. </a:t>
            </a:r>
          </a:p>
          <a:p>
            <a:pPr marR="2700">
              <a:lnSpc>
                <a:spcPct val="100000"/>
              </a:lnSpc>
            </a:pPr>
            <a:r>
              <a:rPr lang="en-US" b="0" i="0" u="none" strike="noStrike" baseline="0" dirty="0">
                <a:latin typeface="Segoe UI" panose="020B0502040204020203" pitchFamily="34" charset="0"/>
                <a:cs typeface="Segoe UI" panose="020B0502040204020203" pitchFamily="34" charset="0"/>
              </a:rPr>
              <a:t>The facility must also document this orientation in the medical record, including the resident’s understanding of the transfer or discharge. </a:t>
            </a:r>
            <a:endParaRPr lang="en-US"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0ADDA562-FB02-4F74-3016-A4F6FD7EBB5E}"/>
              </a:ext>
            </a:extLst>
          </p:cNvPr>
          <p:cNvSpPr>
            <a:spLocks noGrp="1"/>
          </p:cNvSpPr>
          <p:nvPr>
            <p:ph type="sldNum" sz="quarter" idx="12"/>
          </p:nvPr>
        </p:nvSpPr>
        <p:spPr/>
        <p:txBody>
          <a:bodyPr/>
          <a:lstStyle/>
          <a:p>
            <a:fld id="{2C1798A1-548B-2F4F-A949-0B360C421755}" type="slidenum">
              <a:rPr lang="en-US" smtClean="0"/>
              <a:t>21</a:t>
            </a:fld>
            <a:endParaRPr lang="en-US"/>
          </a:p>
        </p:txBody>
      </p:sp>
    </p:spTree>
    <p:extLst>
      <p:ext uri="{BB962C8B-B14F-4D97-AF65-F5344CB8AC3E}">
        <p14:creationId xmlns:p14="http://schemas.microsoft.com/office/powerpoint/2010/main" val="1829136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8DFEF-5E8F-BDB8-1AEB-A28C6B54E599}"/>
              </a:ext>
            </a:extLst>
          </p:cNvPr>
          <p:cNvSpPr>
            <a:spLocks noGrp="1"/>
          </p:cNvSpPr>
          <p:nvPr>
            <p:ph type="title"/>
          </p:nvPr>
        </p:nvSpPr>
        <p:spPr/>
        <p:txBody>
          <a:bodyPr/>
          <a:lstStyle/>
          <a:p>
            <a:r>
              <a:rPr lang="en-US" dirty="0"/>
              <a:t>F627 Discharge Planning </a:t>
            </a:r>
          </a:p>
        </p:txBody>
      </p:sp>
      <p:sp>
        <p:nvSpPr>
          <p:cNvPr id="3" name="Content Placeholder 2">
            <a:extLst>
              <a:ext uri="{FF2B5EF4-FFF2-40B4-BE49-F238E27FC236}">
                <a16:creationId xmlns:a16="http://schemas.microsoft.com/office/drawing/2014/main" id="{FFC25F28-10BD-0758-8C85-80743D74912A}"/>
              </a:ext>
            </a:extLst>
          </p:cNvPr>
          <p:cNvSpPr>
            <a:spLocks noGrp="1"/>
          </p:cNvSpPr>
          <p:nvPr>
            <p:ph idx="1"/>
          </p:nvPr>
        </p:nvSpPr>
        <p:spPr>
          <a:xfrm>
            <a:off x="436880" y="1513490"/>
            <a:ext cx="10916920" cy="4267133"/>
          </a:xfrm>
        </p:spPr>
        <p:txBody>
          <a:bodyPr>
            <a:normAutofit fontScale="92500" lnSpcReduction="10000"/>
          </a:bodyPr>
          <a:lstStyle/>
          <a:p>
            <a:pPr>
              <a:lnSpc>
                <a:spcPct val="110000"/>
              </a:lnSpc>
            </a:pPr>
            <a:r>
              <a:rPr lang="en-US" sz="2000" b="1" i="1" u="none" strike="noStrike" baseline="0" dirty="0">
                <a:latin typeface="Segoe UI" panose="020B0502040204020203" pitchFamily="34" charset="0"/>
                <a:cs typeface="Segoe UI" panose="020B0502040204020203" pitchFamily="34" charset="0"/>
              </a:rPr>
              <a:t>§483.21(c)(1) Discharge Planning </a:t>
            </a:r>
            <a:endParaRPr lang="en-US" sz="2000" b="1" i="1" dirty="0">
              <a:latin typeface="Segoe UI" panose="020B0502040204020203" pitchFamily="34" charset="0"/>
              <a:cs typeface="Segoe UI" panose="020B0502040204020203" pitchFamily="34" charset="0"/>
            </a:endParaRPr>
          </a:p>
          <a:p>
            <a:pPr>
              <a:lnSpc>
                <a:spcPct val="110000"/>
              </a:lnSpc>
            </a:pPr>
            <a:r>
              <a:rPr lang="en-US" sz="2000" b="0" i="0" u="none" strike="noStrike" baseline="0" dirty="0">
                <a:latin typeface="Segoe UI" panose="020B0502040204020203" pitchFamily="34" charset="0"/>
                <a:cs typeface="Segoe UI" panose="020B0502040204020203" pitchFamily="34" charset="0"/>
              </a:rPr>
              <a:t>The discharge care plan is part of the comprehensive care plan and must: </a:t>
            </a:r>
          </a:p>
          <a:p>
            <a:pPr marL="342900" indent="-342900">
              <a:lnSpc>
                <a:spcPct val="110000"/>
              </a:lnSpc>
              <a:buFont typeface="Arial" panose="020B0604020202020204" pitchFamily="34" charset="0"/>
              <a:buChar char="•"/>
            </a:pPr>
            <a:r>
              <a:rPr lang="en-US" sz="2000" b="0" i="0" u="none" strike="noStrike" baseline="0" dirty="0">
                <a:latin typeface="Segoe UI" panose="020B0502040204020203" pitchFamily="34" charset="0"/>
                <a:cs typeface="Segoe UI" panose="020B0502040204020203" pitchFamily="34" charset="0"/>
              </a:rPr>
              <a:t>Be developed by the interdisciplinary team and involve direct communication with the resident and if applicable, the resident representative; </a:t>
            </a:r>
          </a:p>
          <a:p>
            <a:pPr marL="342900" indent="-342900">
              <a:lnSpc>
                <a:spcPct val="110000"/>
              </a:lnSpc>
              <a:buFont typeface="Arial" panose="020B0604020202020204" pitchFamily="34" charset="0"/>
              <a:buChar char="•"/>
            </a:pPr>
            <a:r>
              <a:rPr lang="en-US" sz="2000" b="0" i="0" u="none" strike="noStrike" baseline="0" dirty="0">
                <a:latin typeface="Segoe UI" panose="020B0502040204020203" pitchFamily="34" charset="0"/>
                <a:cs typeface="Segoe UI" panose="020B0502040204020203" pitchFamily="34" charset="0"/>
              </a:rPr>
              <a:t>Address the resident’s goals for care and treatment preferences; </a:t>
            </a:r>
          </a:p>
          <a:p>
            <a:pPr marL="342900" indent="-342900">
              <a:lnSpc>
                <a:spcPct val="110000"/>
              </a:lnSpc>
              <a:buFont typeface="Arial" panose="020B0604020202020204" pitchFamily="34" charset="0"/>
              <a:buChar char="•"/>
            </a:pPr>
            <a:r>
              <a:rPr lang="en-US" sz="2000" b="0" i="0" u="none" strike="noStrike" baseline="0" dirty="0">
                <a:latin typeface="Segoe UI" panose="020B0502040204020203" pitchFamily="34" charset="0"/>
                <a:cs typeface="Segoe UI" panose="020B0502040204020203" pitchFamily="34" charset="0"/>
              </a:rPr>
              <a:t>Identify needs that must be addressed before the resident can be discharged, such as resident education, rehabilitation, and caregiver support and education; </a:t>
            </a:r>
          </a:p>
          <a:p>
            <a:pPr marL="342900" indent="-342900">
              <a:lnSpc>
                <a:spcPct val="110000"/>
              </a:lnSpc>
              <a:buFont typeface="Arial" panose="020B0604020202020204" pitchFamily="34" charset="0"/>
              <a:buChar char="•"/>
            </a:pPr>
            <a:r>
              <a:rPr lang="en-US" sz="2000" b="0" i="0" u="none" strike="noStrike" baseline="0" dirty="0">
                <a:latin typeface="Segoe UI" panose="020B0502040204020203" pitchFamily="34" charset="0"/>
                <a:cs typeface="Segoe UI" panose="020B0502040204020203" pitchFamily="34" charset="0"/>
              </a:rPr>
              <a:t>Be re-evaluated regularly and updated when the resident’s needs or goals change; </a:t>
            </a:r>
          </a:p>
          <a:p>
            <a:pPr marL="342900" indent="-342900">
              <a:lnSpc>
                <a:spcPct val="110000"/>
              </a:lnSpc>
              <a:buFont typeface="Arial" panose="020B0604020202020204" pitchFamily="34" charset="0"/>
              <a:buChar char="•"/>
            </a:pPr>
            <a:r>
              <a:rPr lang="en-US" sz="2000" b="0" i="0" u="none" strike="noStrike" baseline="0" dirty="0">
                <a:latin typeface="Segoe UI" panose="020B0502040204020203" pitchFamily="34" charset="0"/>
                <a:cs typeface="Segoe UI" panose="020B0502040204020203" pitchFamily="34" charset="0"/>
              </a:rPr>
              <a:t>Document the resident’s interest in, and any referrals made to the local contact agency; </a:t>
            </a:r>
            <a:r>
              <a:rPr lang="en-US" sz="2000" b="0" i="1" u="none" strike="noStrike" baseline="0" dirty="0">
                <a:latin typeface="Segoe UI" panose="020B0502040204020203" pitchFamily="34" charset="0"/>
                <a:cs typeface="Segoe UI" panose="020B0502040204020203" pitchFamily="34" charset="0"/>
              </a:rPr>
              <a:t>and </a:t>
            </a:r>
            <a:endParaRPr lang="en-US" sz="2000" b="0" i="0" u="none" strike="noStrike" baseline="0" dirty="0">
              <a:latin typeface="Segoe UI" panose="020B0502040204020203" pitchFamily="34" charset="0"/>
              <a:cs typeface="Segoe UI" panose="020B0502040204020203" pitchFamily="34" charset="0"/>
            </a:endParaRPr>
          </a:p>
          <a:p>
            <a:pPr marL="342900" indent="-342900">
              <a:lnSpc>
                <a:spcPct val="110000"/>
              </a:lnSpc>
              <a:buFont typeface="Arial" panose="020B0604020202020204" pitchFamily="34" charset="0"/>
              <a:buChar char="•"/>
            </a:pPr>
            <a:r>
              <a:rPr lang="en-US" sz="2000" b="0" i="0" u="none" strike="noStrike" baseline="0" dirty="0">
                <a:latin typeface="Segoe UI" panose="020B0502040204020203" pitchFamily="34" charset="0"/>
                <a:cs typeface="Segoe UI" panose="020B0502040204020203" pitchFamily="34" charset="0"/>
              </a:rPr>
              <a:t>Identify post-discharge needs such as nursing and therapy services, medical equipment or modifications to the home, or ADL assistance</a:t>
            </a:r>
          </a:p>
          <a:p>
            <a:pPr>
              <a:lnSpc>
                <a:spcPct val="110000"/>
              </a:lnSpc>
            </a:pPr>
            <a:endParaRPr lang="en-US" dirty="0"/>
          </a:p>
        </p:txBody>
      </p:sp>
      <p:sp>
        <p:nvSpPr>
          <p:cNvPr id="4" name="Slide Number Placeholder 3">
            <a:extLst>
              <a:ext uri="{FF2B5EF4-FFF2-40B4-BE49-F238E27FC236}">
                <a16:creationId xmlns:a16="http://schemas.microsoft.com/office/drawing/2014/main" id="{C5F99221-A59D-89B6-A9D4-6BA328EA9AEA}"/>
              </a:ext>
            </a:extLst>
          </p:cNvPr>
          <p:cNvSpPr>
            <a:spLocks noGrp="1"/>
          </p:cNvSpPr>
          <p:nvPr>
            <p:ph type="sldNum" sz="quarter" idx="12"/>
          </p:nvPr>
        </p:nvSpPr>
        <p:spPr/>
        <p:txBody>
          <a:bodyPr/>
          <a:lstStyle/>
          <a:p>
            <a:fld id="{2C1798A1-548B-2F4F-A949-0B360C421755}" type="slidenum">
              <a:rPr lang="en-US" smtClean="0"/>
              <a:t>22</a:t>
            </a:fld>
            <a:endParaRPr lang="en-US"/>
          </a:p>
        </p:txBody>
      </p:sp>
    </p:spTree>
    <p:extLst>
      <p:ext uri="{BB962C8B-B14F-4D97-AF65-F5344CB8AC3E}">
        <p14:creationId xmlns:p14="http://schemas.microsoft.com/office/powerpoint/2010/main" val="434448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6C723-496A-C46C-5AA1-3FBA999E61AC}"/>
              </a:ext>
            </a:extLst>
          </p:cNvPr>
          <p:cNvSpPr>
            <a:spLocks noGrp="1"/>
          </p:cNvSpPr>
          <p:nvPr>
            <p:ph type="title"/>
          </p:nvPr>
        </p:nvSpPr>
        <p:spPr/>
        <p:txBody>
          <a:bodyPr/>
          <a:lstStyle/>
          <a:p>
            <a:r>
              <a:rPr lang="en-US"/>
              <a:t>F 627 Discharge Planning</a:t>
            </a:r>
          </a:p>
        </p:txBody>
      </p:sp>
      <p:sp>
        <p:nvSpPr>
          <p:cNvPr id="3" name="Content Placeholder 2">
            <a:extLst>
              <a:ext uri="{FF2B5EF4-FFF2-40B4-BE49-F238E27FC236}">
                <a16:creationId xmlns:a16="http://schemas.microsoft.com/office/drawing/2014/main" id="{8B1F821A-64A3-E3C4-BC42-06B796872355}"/>
              </a:ext>
            </a:extLst>
          </p:cNvPr>
          <p:cNvSpPr>
            <a:spLocks noGrp="1"/>
          </p:cNvSpPr>
          <p:nvPr>
            <p:ph sz="half" idx="1"/>
          </p:nvPr>
        </p:nvSpPr>
        <p:spPr>
          <a:xfrm>
            <a:off x="438912" y="1397876"/>
            <a:ext cx="5181600" cy="4253776"/>
          </a:xfrm>
        </p:spPr>
        <p:txBody>
          <a:bodyPr>
            <a:noAutofit/>
          </a:bodyPr>
          <a:lstStyle/>
          <a:p>
            <a:pPr>
              <a:lnSpc>
                <a:spcPct val="100000"/>
              </a:lnSpc>
            </a:pPr>
            <a:r>
              <a:rPr lang="en-US" sz="1400" b="1" dirty="0">
                <a:latin typeface="Segoe UI" panose="020B0502040204020203" pitchFamily="34" charset="0"/>
                <a:cs typeface="Segoe UI" panose="020B0502040204020203" pitchFamily="34" charset="0"/>
              </a:rPr>
              <a:t>To community</a:t>
            </a:r>
            <a:r>
              <a:rPr lang="en-US" sz="1400" dirty="0">
                <a:latin typeface="Segoe UI" panose="020B0502040204020203" pitchFamily="34" charset="0"/>
                <a:cs typeface="Segoe UI" panose="020B0502040204020203" pitchFamily="34" charset="0"/>
              </a:rPr>
              <a:t>: </a:t>
            </a:r>
            <a:r>
              <a:rPr lang="en-US" sz="1400" b="0" i="0" u="none" strike="noStrike" baseline="0" dirty="0">
                <a:latin typeface="Segoe UI" panose="020B0502040204020203" pitchFamily="34" charset="0"/>
                <a:cs typeface="Segoe UI" panose="020B0502040204020203" pitchFamily="34" charset="0"/>
              </a:rPr>
              <a:t>the nursing home must determine if appropriate and adequate supports are in place, including capacity and capability of the resident’s caregivers at home. Family members, significant others or the resident’s representative should be involved in this determination, with the resident’s permission, unless the resident is unable to participate in the discharge planning process. The nursing home staff is responsible for making referrals to the local agency if appropriate, under the process that the State has established.</a:t>
            </a:r>
          </a:p>
          <a:p>
            <a:pPr>
              <a:lnSpc>
                <a:spcPct val="100000"/>
              </a:lnSpc>
            </a:pPr>
            <a:r>
              <a:rPr lang="en-US" sz="1400" b="0" i="0" u="none" strike="noStrike" baseline="0" dirty="0">
                <a:latin typeface="Segoe UI" panose="020B0502040204020203" pitchFamily="34" charset="0"/>
                <a:cs typeface="Segoe UI" panose="020B0502040204020203" pitchFamily="34" charset="0"/>
              </a:rPr>
              <a:t>Nursing home staff should also make the resident and if applicable, the resident representative aware that the local ombudsman is available to provide information and assist with any transitions from the nursing home. New or improved community resources and supports may have become available since the resident was first admitted which may now enable the resident to return to a community setting. </a:t>
            </a:r>
            <a:endParaRPr lang="en-US" sz="1400" dirty="0">
              <a:latin typeface="Segoe UI" panose="020B0502040204020203" pitchFamily="34" charset="0"/>
              <a:cs typeface="Segoe UI" panose="020B0502040204020203" pitchFamily="34" charset="0"/>
            </a:endParaRPr>
          </a:p>
        </p:txBody>
      </p:sp>
      <p:sp>
        <p:nvSpPr>
          <p:cNvPr id="4" name="Content Placeholder 3">
            <a:extLst>
              <a:ext uri="{FF2B5EF4-FFF2-40B4-BE49-F238E27FC236}">
                <a16:creationId xmlns:a16="http://schemas.microsoft.com/office/drawing/2014/main" id="{0B334E05-9C98-846E-8EA0-18DBCEBBE7A5}"/>
              </a:ext>
            </a:extLst>
          </p:cNvPr>
          <p:cNvSpPr>
            <a:spLocks noGrp="1"/>
          </p:cNvSpPr>
          <p:nvPr>
            <p:ph sz="half" idx="2"/>
          </p:nvPr>
        </p:nvSpPr>
        <p:spPr>
          <a:xfrm>
            <a:off x="6172200" y="1397876"/>
            <a:ext cx="5181600" cy="3862282"/>
          </a:xfrm>
        </p:spPr>
        <p:txBody>
          <a:bodyPr>
            <a:noAutofit/>
          </a:bodyPr>
          <a:lstStyle/>
          <a:p>
            <a:pPr>
              <a:lnSpc>
                <a:spcPct val="100000"/>
              </a:lnSpc>
            </a:pPr>
            <a:r>
              <a:rPr lang="en-US" sz="1400" b="1" i="0" u="none" strike="noStrike" baseline="0" dirty="0">
                <a:latin typeface="Segoe UI" panose="020B0502040204020203" pitchFamily="34" charset="0"/>
                <a:cs typeface="Segoe UI" panose="020B0502040204020203" pitchFamily="34" charset="0"/>
              </a:rPr>
              <a:t>To SNF, IRF, LTCH, or HHA: </a:t>
            </a:r>
            <a:r>
              <a:rPr lang="en-US" sz="1400" b="0" i="0" u="none" strike="noStrike" baseline="0" dirty="0">
                <a:latin typeface="Segoe UI" panose="020B0502040204020203" pitchFamily="34" charset="0"/>
                <a:cs typeface="Segoe UI" panose="020B0502040204020203" pitchFamily="34" charset="0"/>
              </a:rPr>
              <a:t>the facility must assist the resident in choosing an appropriate post-acute care provider that will meet the resident’s needs, goals, and preferences. Information the facility must gather about potential receiving providers includes, but is not limited to: </a:t>
            </a:r>
          </a:p>
          <a:p>
            <a:pPr marL="285750" indent="-285750">
              <a:lnSpc>
                <a:spcPct val="100000"/>
              </a:lnSpc>
              <a:buFont typeface="Arial" panose="020B0604020202020204" pitchFamily="34" charset="0"/>
              <a:buChar char="•"/>
            </a:pPr>
            <a:r>
              <a:rPr lang="en-US" sz="1400" b="0" i="0" u="none" strike="noStrike" baseline="0" dirty="0">
                <a:latin typeface="Segoe UI" panose="020B0502040204020203" pitchFamily="34" charset="0"/>
                <a:cs typeface="Segoe UI" panose="020B0502040204020203" pitchFamily="34" charset="0"/>
              </a:rPr>
              <a:t>Publicly available standardized quality information, as reflected in specific quality measures, such as the CMS Nursing Home Compare, Home Health Compare, Inpatient Rehabilitation Facility (IRF) Compare, and Long-Term Care Hospital (LTCH) Compare websites, and </a:t>
            </a:r>
          </a:p>
          <a:p>
            <a:pPr marL="285750" indent="-285750">
              <a:lnSpc>
                <a:spcPct val="100000"/>
              </a:lnSpc>
              <a:buFont typeface="Arial" panose="020B0604020202020204" pitchFamily="34" charset="0"/>
              <a:buChar char="•"/>
            </a:pPr>
            <a:r>
              <a:rPr lang="en-US" sz="1400" b="0" i="0" u="none" strike="noStrike" baseline="0" dirty="0">
                <a:latin typeface="Segoe UI" panose="020B0502040204020203" pitchFamily="34" charset="0"/>
                <a:cs typeface="Segoe UI" panose="020B0502040204020203" pitchFamily="34" charset="0"/>
              </a:rPr>
              <a:t>Resource use data, which may include, number of residents/patients who are discharged to the community, and rates of potentially preventable hospital readmissions</a:t>
            </a:r>
          </a:p>
        </p:txBody>
      </p:sp>
      <p:sp>
        <p:nvSpPr>
          <p:cNvPr id="5" name="Slide Number Placeholder 4">
            <a:extLst>
              <a:ext uri="{FF2B5EF4-FFF2-40B4-BE49-F238E27FC236}">
                <a16:creationId xmlns:a16="http://schemas.microsoft.com/office/drawing/2014/main" id="{840C0FFC-E86C-FE7E-29CB-D6F69B7332A0}"/>
              </a:ext>
            </a:extLst>
          </p:cNvPr>
          <p:cNvSpPr>
            <a:spLocks noGrp="1"/>
          </p:cNvSpPr>
          <p:nvPr>
            <p:ph type="sldNum" sz="quarter" idx="12"/>
          </p:nvPr>
        </p:nvSpPr>
        <p:spPr/>
        <p:txBody>
          <a:bodyPr/>
          <a:lstStyle/>
          <a:p>
            <a:fld id="{2C1798A1-548B-2F4F-A949-0B360C421755}" type="slidenum">
              <a:rPr lang="en-US" smtClean="0"/>
              <a:t>23</a:t>
            </a:fld>
            <a:endParaRPr lang="en-US"/>
          </a:p>
        </p:txBody>
      </p:sp>
    </p:spTree>
    <p:extLst>
      <p:ext uri="{BB962C8B-B14F-4D97-AF65-F5344CB8AC3E}">
        <p14:creationId xmlns:p14="http://schemas.microsoft.com/office/powerpoint/2010/main" val="1236599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EA685-F746-F85A-5C09-9E1BEA745F26}"/>
              </a:ext>
            </a:extLst>
          </p:cNvPr>
          <p:cNvSpPr>
            <a:spLocks noGrp="1"/>
          </p:cNvSpPr>
          <p:nvPr>
            <p:ph type="title"/>
          </p:nvPr>
        </p:nvSpPr>
        <p:spPr/>
        <p:txBody>
          <a:bodyPr/>
          <a:lstStyle/>
          <a:p>
            <a:r>
              <a:rPr lang="en-US" dirty="0"/>
              <a:t>F 627 Discharge Planning</a:t>
            </a:r>
          </a:p>
        </p:txBody>
      </p:sp>
      <p:sp>
        <p:nvSpPr>
          <p:cNvPr id="3" name="Content Placeholder 2">
            <a:extLst>
              <a:ext uri="{FF2B5EF4-FFF2-40B4-BE49-F238E27FC236}">
                <a16:creationId xmlns:a16="http://schemas.microsoft.com/office/drawing/2014/main" id="{0D2B6D13-FB3D-D3DA-0C01-7698969962C2}"/>
              </a:ext>
            </a:extLst>
          </p:cNvPr>
          <p:cNvSpPr>
            <a:spLocks noGrp="1"/>
          </p:cNvSpPr>
          <p:nvPr>
            <p:ph sz="half" idx="1"/>
          </p:nvPr>
        </p:nvSpPr>
        <p:spPr>
          <a:xfrm>
            <a:off x="438912" y="1366092"/>
            <a:ext cx="5733288" cy="4428780"/>
          </a:xfrm>
        </p:spPr>
        <p:txBody>
          <a:bodyPr>
            <a:noAutofit/>
          </a:bodyPr>
          <a:lstStyle/>
          <a:p>
            <a:pPr>
              <a:lnSpc>
                <a:spcPct val="100000"/>
              </a:lnSpc>
            </a:pPr>
            <a:r>
              <a:rPr lang="en-US" sz="1600" b="0" i="0" u="none" strike="noStrike" baseline="0" dirty="0">
                <a:latin typeface="Segoe UI" panose="020B0502040204020203" pitchFamily="34" charset="0"/>
                <a:cs typeface="Segoe UI" panose="020B0502040204020203" pitchFamily="34" charset="0"/>
              </a:rPr>
              <a:t>The post-discharge plan of care must be developed with the participation of the interdisciplinary team and the resident and, with the resident’s consent, the resident’s representative. At the resident’s request, a representative of the local contact agency may also be included in the development of the post-discharge plan of care. The post-discharge plan of care should show what arrangements have been made regarding: </a:t>
            </a:r>
          </a:p>
          <a:p>
            <a:pPr marL="285750" indent="-285750">
              <a:lnSpc>
                <a:spcPct val="100000"/>
              </a:lnSpc>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Where the resident will live after leaving the facility; </a:t>
            </a:r>
          </a:p>
          <a:p>
            <a:pPr marL="285750" indent="-285750">
              <a:lnSpc>
                <a:spcPct val="100000"/>
              </a:lnSpc>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Follow-up care the resident will receive from other providers, and that provider’s contact information; </a:t>
            </a:r>
          </a:p>
          <a:p>
            <a:pPr marL="285750" indent="-285750">
              <a:lnSpc>
                <a:spcPct val="100000"/>
              </a:lnSpc>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Needed medical and non-medical services (including medical equipment); </a:t>
            </a:r>
          </a:p>
          <a:p>
            <a:pPr marL="285750" indent="-285750">
              <a:lnSpc>
                <a:spcPct val="100000"/>
              </a:lnSpc>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Community care and support services, if needed; and </a:t>
            </a:r>
          </a:p>
          <a:p>
            <a:pPr marL="285750" indent="-285750">
              <a:lnSpc>
                <a:spcPct val="100000"/>
              </a:lnSpc>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When and how to contact the continuing care provider</a:t>
            </a:r>
          </a:p>
        </p:txBody>
      </p:sp>
      <p:sp>
        <p:nvSpPr>
          <p:cNvPr id="4" name="Content Placeholder 3">
            <a:extLst>
              <a:ext uri="{FF2B5EF4-FFF2-40B4-BE49-F238E27FC236}">
                <a16:creationId xmlns:a16="http://schemas.microsoft.com/office/drawing/2014/main" id="{FD6A1958-9682-BA25-BC4B-230AE9363465}"/>
              </a:ext>
            </a:extLst>
          </p:cNvPr>
          <p:cNvSpPr>
            <a:spLocks noGrp="1"/>
          </p:cNvSpPr>
          <p:nvPr>
            <p:ph sz="half" idx="2"/>
          </p:nvPr>
        </p:nvSpPr>
        <p:spPr>
          <a:xfrm>
            <a:off x="6544018" y="1366092"/>
            <a:ext cx="4809781" cy="3894065"/>
          </a:xfrm>
        </p:spPr>
        <p:txBody>
          <a:bodyPr>
            <a:noAutofit/>
          </a:bodyPr>
          <a:lstStyle/>
          <a:p>
            <a:pPr>
              <a:lnSpc>
                <a:spcPct val="100000"/>
              </a:lnSpc>
            </a:pPr>
            <a:r>
              <a:rPr lang="en-US" sz="1600" b="0" u="none" strike="noStrike" baseline="0" dirty="0">
                <a:latin typeface="Segoe UI" panose="020B0502040204020203" pitchFamily="34" charset="0"/>
                <a:cs typeface="Segoe UI" panose="020B0502040204020203" pitchFamily="34" charset="0"/>
              </a:rPr>
              <a:t>As appropriate, facilities should follow their policies, or state law as related to discharges which are </a:t>
            </a:r>
            <a:r>
              <a:rPr lang="en-US" sz="1600" b="1" u="none" strike="noStrike" baseline="0" dirty="0">
                <a:latin typeface="Segoe UI" panose="020B0502040204020203" pitchFamily="34" charset="0"/>
                <a:cs typeface="Segoe UI" panose="020B0502040204020203" pitchFamily="34" charset="0"/>
              </a:rPr>
              <a:t>Against Medical Advice (AMA). </a:t>
            </a:r>
          </a:p>
          <a:p>
            <a:pPr>
              <a:lnSpc>
                <a:spcPct val="100000"/>
              </a:lnSpc>
            </a:pPr>
            <a:r>
              <a:rPr lang="en-US" sz="1600" b="0" u="none" strike="noStrike" baseline="0" dirty="0">
                <a:latin typeface="Segoe UI" panose="020B0502040204020203" pitchFamily="34" charset="0"/>
                <a:cs typeface="Segoe UI" panose="020B0502040204020203" pitchFamily="34" charset="0"/>
              </a:rPr>
              <a:t>Note: These situations only apply when a resident expresses their wishes to be discharged earlier than outlined in the care plan. These situations do not apply if a facility offers to discharge a resident to a location which does not meet their health and/or safety needs, and the resident agrees (this would constitute noncompliance).</a:t>
            </a:r>
            <a:endParaRPr lang="en-US" sz="1600" dirty="0">
              <a:latin typeface="Segoe UI" panose="020B0502040204020203" pitchFamily="34" charset="0"/>
              <a:cs typeface="Segoe UI" panose="020B0502040204020203" pitchFamily="34" charset="0"/>
            </a:endParaRPr>
          </a:p>
        </p:txBody>
      </p:sp>
      <p:sp>
        <p:nvSpPr>
          <p:cNvPr id="5" name="Slide Number Placeholder 4">
            <a:extLst>
              <a:ext uri="{FF2B5EF4-FFF2-40B4-BE49-F238E27FC236}">
                <a16:creationId xmlns:a16="http://schemas.microsoft.com/office/drawing/2014/main" id="{7599654B-DDD1-F592-A8CF-67A5B9193911}"/>
              </a:ext>
            </a:extLst>
          </p:cNvPr>
          <p:cNvSpPr>
            <a:spLocks noGrp="1"/>
          </p:cNvSpPr>
          <p:nvPr>
            <p:ph type="sldNum" sz="quarter" idx="12"/>
          </p:nvPr>
        </p:nvSpPr>
        <p:spPr/>
        <p:txBody>
          <a:bodyPr/>
          <a:lstStyle/>
          <a:p>
            <a:fld id="{2C1798A1-548B-2F4F-A949-0B360C421755}" type="slidenum">
              <a:rPr lang="en-US" smtClean="0"/>
              <a:t>24</a:t>
            </a:fld>
            <a:endParaRPr lang="en-US"/>
          </a:p>
        </p:txBody>
      </p:sp>
    </p:spTree>
    <p:extLst>
      <p:ext uri="{BB962C8B-B14F-4D97-AF65-F5344CB8AC3E}">
        <p14:creationId xmlns:p14="http://schemas.microsoft.com/office/powerpoint/2010/main" val="1227865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F6E7-8D80-BA99-2FFF-1330A5A2F8CA}"/>
              </a:ext>
            </a:extLst>
          </p:cNvPr>
          <p:cNvSpPr>
            <a:spLocks noGrp="1"/>
          </p:cNvSpPr>
          <p:nvPr>
            <p:ph type="title"/>
          </p:nvPr>
        </p:nvSpPr>
        <p:spPr/>
        <p:txBody>
          <a:bodyPr/>
          <a:lstStyle/>
          <a:p>
            <a:r>
              <a:rPr lang="en-US" dirty="0"/>
              <a:t>F 627 Deficiency Categorization</a:t>
            </a:r>
          </a:p>
        </p:txBody>
      </p:sp>
      <p:sp>
        <p:nvSpPr>
          <p:cNvPr id="3" name="Content Placeholder 2">
            <a:extLst>
              <a:ext uri="{FF2B5EF4-FFF2-40B4-BE49-F238E27FC236}">
                <a16:creationId xmlns:a16="http://schemas.microsoft.com/office/drawing/2014/main" id="{7A0E7F9E-6E61-3457-A928-023105D3D213}"/>
              </a:ext>
            </a:extLst>
          </p:cNvPr>
          <p:cNvSpPr>
            <a:spLocks noGrp="1"/>
          </p:cNvSpPr>
          <p:nvPr>
            <p:ph idx="1"/>
          </p:nvPr>
        </p:nvSpPr>
        <p:spPr>
          <a:xfrm>
            <a:off x="436880" y="1513490"/>
            <a:ext cx="10994038" cy="4424602"/>
          </a:xfrm>
        </p:spPr>
        <p:txBody>
          <a:bodyPr>
            <a:noAutofit/>
          </a:bodyPr>
          <a:lstStyle/>
          <a:p>
            <a:pPr>
              <a:lnSpc>
                <a:spcPct val="100000"/>
              </a:lnSpc>
            </a:pPr>
            <a:r>
              <a:rPr lang="en-US" sz="1600" b="0" u="none" strike="noStrike" baseline="0" dirty="0">
                <a:latin typeface="Segoe UI" panose="020B0502040204020203" pitchFamily="34" charset="0"/>
                <a:cs typeface="Segoe UI" panose="020B0502040204020203" pitchFamily="34" charset="0"/>
              </a:rPr>
              <a:t>Violations of the requirements at F627, Inappropriate Discharges, would generally be cited at the severity level of Harm (Level 3) or Immediate Jeopardy (Level 4) when using the reasonable person approach in considering psychosocial outcomes as well as the likelihood for serious physical harm resulting from an unsafe discharge.</a:t>
            </a:r>
            <a:endParaRPr lang="en-US" sz="1600" dirty="0">
              <a:latin typeface="Segoe UI" panose="020B0502040204020203" pitchFamily="34" charset="0"/>
              <a:cs typeface="Segoe UI" panose="020B0502040204020203" pitchFamily="34" charset="0"/>
            </a:endParaRPr>
          </a:p>
          <a:p>
            <a:pPr>
              <a:lnSpc>
                <a:spcPct val="100000"/>
              </a:lnSpc>
            </a:pPr>
            <a:r>
              <a:rPr lang="en-US" sz="1600" b="1" dirty="0">
                <a:latin typeface="Segoe UI" panose="020B0502040204020203" pitchFamily="34" charset="0"/>
                <a:cs typeface="Segoe UI" panose="020B0502040204020203" pitchFamily="34" charset="0"/>
              </a:rPr>
              <a:t>Level 4:  </a:t>
            </a:r>
          </a:p>
          <a:p>
            <a:pPr marL="285750" indent="-285750">
              <a:lnSpc>
                <a:spcPct val="10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Did not allow a resident to remain in facility during an appeal and dropped resident at daughter's home, even though daughter indicated she could not care for the resident</a:t>
            </a:r>
          </a:p>
          <a:p>
            <a:pPr marL="285750" indent="-285750">
              <a:lnSpc>
                <a:spcPct val="10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Resident discharged due not being able to meet needs. Found that that needs could be met as facility was caring for other residents with similar behaviors. Resident discharged with medical needs. </a:t>
            </a:r>
          </a:p>
          <a:p>
            <a:pPr marL="285750" indent="-285750">
              <a:lnSpc>
                <a:spcPct val="10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Resident could not return after leave and facility took no steps to comply with discharge requirements. Resident found living on the street without needed care, food, and shelter.</a:t>
            </a:r>
          </a:p>
          <a:p>
            <a:pPr marL="285750" indent="-285750">
              <a:lnSpc>
                <a:spcPct val="10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Resident with the G-tube discharged to a residential setting and within 24 hours of discharge the resident was transferred to the hospital for aspiration which resulted in brain death</a:t>
            </a:r>
          </a:p>
          <a:p>
            <a:pPr marL="285750" indent="-285750">
              <a:lnSpc>
                <a:spcPct val="10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Please read the level 2 and 3, level 1 does not apply</a:t>
            </a:r>
          </a:p>
        </p:txBody>
      </p:sp>
      <p:sp>
        <p:nvSpPr>
          <p:cNvPr id="4" name="Slide Number Placeholder 3">
            <a:extLst>
              <a:ext uri="{FF2B5EF4-FFF2-40B4-BE49-F238E27FC236}">
                <a16:creationId xmlns:a16="http://schemas.microsoft.com/office/drawing/2014/main" id="{0A9DB6FF-5E5F-8D6B-570E-4059CC8AB43E}"/>
              </a:ext>
            </a:extLst>
          </p:cNvPr>
          <p:cNvSpPr>
            <a:spLocks noGrp="1"/>
          </p:cNvSpPr>
          <p:nvPr>
            <p:ph type="sldNum" sz="quarter" idx="12"/>
          </p:nvPr>
        </p:nvSpPr>
        <p:spPr/>
        <p:txBody>
          <a:bodyPr/>
          <a:lstStyle/>
          <a:p>
            <a:fld id="{2C1798A1-548B-2F4F-A949-0B360C421755}" type="slidenum">
              <a:rPr lang="en-US" smtClean="0"/>
              <a:t>25</a:t>
            </a:fld>
            <a:endParaRPr lang="en-US"/>
          </a:p>
        </p:txBody>
      </p:sp>
    </p:spTree>
    <p:extLst>
      <p:ext uri="{BB962C8B-B14F-4D97-AF65-F5344CB8AC3E}">
        <p14:creationId xmlns:p14="http://schemas.microsoft.com/office/powerpoint/2010/main" val="2853872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E48C-6B98-3E96-6486-1E11243161CE}"/>
              </a:ext>
            </a:extLst>
          </p:cNvPr>
          <p:cNvSpPr>
            <a:spLocks noGrp="1"/>
          </p:cNvSpPr>
          <p:nvPr>
            <p:ph type="title"/>
          </p:nvPr>
        </p:nvSpPr>
        <p:spPr/>
        <p:txBody>
          <a:bodyPr/>
          <a:lstStyle/>
          <a:p>
            <a:r>
              <a:rPr lang="en-US" dirty="0"/>
              <a:t>F 627 new POC requirement</a:t>
            </a:r>
          </a:p>
        </p:txBody>
      </p:sp>
      <p:sp>
        <p:nvSpPr>
          <p:cNvPr id="3" name="Content Placeholder 2">
            <a:extLst>
              <a:ext uri="{FF2B5EF4-FFF2-40B4-BE49-F238E27FC236}">
                <a16:creationId xmlns:a16="http://schemas.microsoft.com/office/drawing/2014/main" id="{CCC13631-827A-DD16-AF70-9DE9ED38BD0D}"/>
              </a:ext>
            </a:extLst>
          </p:cNvPr>
          <p:cNvSpPr>
            <a:spLocks noGrp="1"/>
          </p:cNvSpPr>
          <p:nvPr>
            <p:ph idx="1"/>
          </p:nvPr>
        </p:nvSpPr>
        <p:spPr/>
        <p:txBody>
          <a:bodyPr>
            <a:noAutofit/>
          </a:bodyPr>
          <a:lstStyle/>
          <a:p>
            <a:pPr>
              <a:lnSpc>
                <a:spcPct val="100000"/>
              </a:lnSpc>
            </a:pPr>
            <a:r>
              <a:rPr lang="en-US" sz="2200" b="0" u="none" strike="noStrike" baseline="0" dirty="0">
                <a:latin typeface="Segoe UI" panose="020B0502040204020203" pitchFamily="34" charset="0"/>
                <a:cs typeface="Segoe UI" panose="020B0502040204020203" pitchFamily="34" charset="0"/>
              </a:rPr>
              <a:t>For citations at </a:t>
            </a:r>
            <a:r>
              <a:rPr lang="en-US" sz="2200" b="1" u="sng" strike="noStrike" baseline="0" dirty="0">
                <a:latin typeface="Segoe UI" panose="020B0502040204020203" pitchFamily="34" charset="0"/>
                <a:cs typeface="Segoe UI" panose="020B0502040204020203" pitchFamily="34" charset="0"/>
              </a:rPr>
              <a:t>any</a:t>
            </a:r>
            <a:r>
              <a:rPr lang="en-US" sz="2200" b="1" strike="noStrike" baseline="0" dirty="0">
                <a:latin typeface="Segoe UI" panose="020B0502040204020203" pitchFamily="34" charset="0"/>
                <a:cs typeface="Segoe UI" panose="020B0502040204020203" pitchFamily="34" charset="0"/>
              </a:rPr>
              <a:t> </a:t>
            </a:r>
            <a:r>
              <a:rPr lang="en-US" sz="2200" b="0" u="none" strike="noStrike" baseline="0" dirty="0">
                <a:latin typeface="Segoe UI" panose="020B0502040204020203" pitchFamily="34" charset="0"/>
                <a:cs typeface="Segoe UI" panose="020B0502040204020203" pitchFamily="34" charset="0"/>
              </a:rPr>
              <a:t>level of scope and severity, if the discharged resident’s health and/or safety is threatened in the setting they are currently located, the facility’s plan of correction should state that the facility will either, </a:t>
            </a:r>
          </a:p>
          <a:p>
            <a:pPr marL="457200" indent="-457200">
              <a:lnSpc>
                <a:spcPct val="100000"/>
              </a:lnSpc>
              <a:buAutoNum type="arabicParenR"/>
            </a:pPr>
            <a:r>
              <a:rPr lang="en-US" sz="2200" b="0" u="none" strike="noStrike" baseline="0" dirty="0">
                <a:latin typeface="Segoe UI" panose="020B0502040204020203" pitchFamily="34" charset="0"/>
                <a:cs typeface="Segoe UI" panose="020B0502040204020203" pitchFamily="34" charset="0"/>
              </a:rPr>
              <a:t>Re-admit the resident until a safe and compliant discharge can be done, or </a:t>
            </a:r>
          </a:p>
          <a:p>
            <a:pPr marL="457200" indent="-457200">
              <a:lnSpc>
                <a:spcPct val="100000"/>
              </a:lnSpc>
              <a:buAutoNum type="arabicParenR"/>
            </a:pPr>
            <a:r>
              <a:rPr lang="en-US" sz="2200" b="0" u="none" strike="noStrike" baseline="0" dirty="0">
                <a:latin typeface="Segoe UI" panose="020B0502040204020203" pitchFamily="34" charset="0"/>
                <a:cs typeface="Segoe UI" panose="020B0502040204020203" pitchFamily="34" charset="0"/>
              </a:rPr>
              <a:t>Coordinate a transfer of the resident to another setting where they will be safe. The facility should not be determined in substantial compliance until one of these two items is complete (and all other noncompliance has been corrected). </a:t>
            </a:r>
          </a:p>
          <a:p>
            <a:pPr>
              <a:lnSpc>
                <a:spcPct val="100000"/>
              </a:lnSpc>
            </a:pPr>
            <a:r>
              <a:rPr lang="en-US" sz="2200" b="0" u="none" strike="noStrike" baseline="0" dirty="0">
                <a:latin typeface="Segoe UI" panose="020B0502040204020203" pitchFamily="34" charset="0"/>
                <a:cs typeface="Segoe UI" panose="020B0502040204020203" pitchFamily="34" charset="0"/>
              </a:rPr>
              <a:t>If the resident’s needs are being met in their current location, the plan of correction should include specifics on how the facility will prevent inappropriate noncompliant discharges in the future. </a:t>
            </a:r>
          </a:p>
        </p:txBody>
      </p:sp>
      <p:sp>
        <p:nvSpPr>
          <p:cNvPr id="4" name="Slide Number Placeholder 3">
            <a:extLst>
              <a:ext uri="{FF2B5EF4-FFF2-40B4-BE49-F238E27FC236}">
                <a16:creationId xmlns:a16="http://schemas.microsoft.com/office/drawing/2014/main" id="{D3D39CD2-9F8F-A1C8-CACF-4CD8D7C58B1F}"/>
              </a:ext>
            </a:extLst>
          </p:cNvPr>
          <p:cNvSpPr>
            <a:spLocks noGrp="1"/>
          </p:cNvSpPr>
          <p:nvPr>
            <p:ph type="sldNum" sz="quarter" idx="12"/>
          </p:nvPr>
        </p:nvSpPr>
        <p:spPr/>
        <p:txBody>
          <a:bodyPr/>
          <a:lstStyle/>
          <a:p>
            <a:fld id="{2C1798A1-548B-2F4F-A949-0B360C421755}" type="slidenum">
              <a:rPr lang="en-US" smtClean="0"/>
              <a:t>26</a:t>
            </a:fld>
            <a:endParaRPr lang="en-US"/>
          </a:p>
        </p:txBody>
      </p:sp>
    </p:spTree>
    <p:extLst>
      <p:ext uri="{BB962C8B-B14F-4D97-AF65-F5344CB8AC3E}">
        <p14:creationId xmlns:p14="http://schemas.microsoft.com/office/powerpoint/2010/main" val="404552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6AAD-BC1C-9BCF-71A7-2F59619313B7}"/>
              </a:ext>
            </a:extLst>
          </p:cNvPr>
          <p:cNvSpPr>
            <a:spLocks noGrp="1"/>
          </p:cNvSpPr>
          <p:nvPr>
            <p:ph type="title"/>
          </p:nvPr>
        </p:nvSpPr>
        <p:spPr/>
        <p:txBody>
          <a:bodyPr/>
          <a:lstStyle/>
          <a:p>
            <a:r>
              <a:rPr lang="en-US" dirty="0"/>
              <a:t>F 627 New Enforcement</a:t>
            </a:r>
          </a:p>
        </p:txBody>
      </p:sp>
      <p:sp>
        <p:nvSpPr>
          <p:cNvPr id="3" name="Content Placeholder 2">
            <a:extLst>
              <a:ext uri="{FF2B5EF4-FFF2-40B4-BE49-F238E27FC236}">
                <a16:creationId xmlns:a16="http://schemas.microsoft.com/office/drawing/2014/main" id="{D5F9A6B0-3290-7E49-9A1D-A37F1F4D6385}"/>
              </a:ext>
            </a:extLst>
          </p:cNvPr>
          <p:cNvSpPr>
            <a:spLocks noGrp="1"/>
          </p:cNvSpPr>
          <p:nvPr>
            <p:ph idx="1"/>
          </p:nvPr>
        </p:nvSpPr>
        <p:spPr/>
        <p:txBody>
          <a:bodyPr>
            <a:noAutofit/>
          </a:bodyPr>
          <a:lstStyle/>
          <a:p>
            <a:pPr>
              <a:lnSpc>
                <a:spcPct val="100000"/>
              </a:lnSpc>
            </a:pPr>
            <a:r>
              <a:rPr lang="en-US" sz="2400" dirty="0">
                <a:latin typeface="Segoe UI" panose="020B0502040204020203" pitchFamily="34" charset="0"/>
                <a:cs typeface="Segoe UI" panose="020B0502040204020203" pitchFamily="34" charset="0"/>
              </a:rPr>
              <a:t>F</a:t>
            </a:r>
            <a:r>
              <a:rPr lang="en-US" sz="2400" b="0" u="none" strike="noStrike" baseline="0" dirty="0">
                <a:latin typeface="Segoe UI" panose="020B0502040204020203" pitchFamily="34" charset="0"/>
                <a:cs typeface="Segoe UI" panose="020B0502040204020203" pitchFamily="34" charset="0"/>
              </a:rPr>
              <a:t>or situations in which residents’ discharge locations did not meet their health and/or safety needs, enforcement should be implemented immediately. For example, a discretionary denial of payment for new admissions should be imposed to go into effect within two or 15 days (as appropriate) and remain in effect until a return to substantial compliance as evidenced by either, </a:t>
            </a:r>
          </a:p>
          <a:p>
            <a:pPr marL="514350" indent="-514350">
              <a:lnSpc>
                <a:spcPct val="100000"/>
              </a:lnSpc>
              <a:buAutoNum type="arabicParenR"/>
            </a:pPr>
            <a:r>
              <a:rPr lang="en-US" sz="2400" dirty="0">
                <a:latin typeface="Segoe UI" panose="020B0502040204020203" pitchFamily="34" charset="0"/>
                <a:cs typeface="Segoe UI" panose="020B0502040204020203" pitchFamily="34" charset="0"/>
              </a:rPr>
              <a:t>T</a:t>
            </a:r>
            <a:r>
              <a:rPr lang="en-US" sz="2400" b="0" u="none" strike="noStrike" baseline="0" dirty="0">
                <a:latin typeface="Segoe UI" panose="020B0502040204020203" pitchFamily="34" charset="0"/>
                <a:cs typeface="Segoe UI" panose="020B0502040204020203" pitchFamily="34" charset="0"/>
              </a:rPr>
              <a:t>he resident is readmitted and not discharged unless a safe and compliant discharge is done, or </a:t>
            </a:r>
          </a:p>
          <a:p>
            <a:pPr marL="514350" indent="-514350">
              <a:lnSpc>
                <a:spcPct val="100000"/>
              </a:lnSpc>
              <a:buAutoNum type="arabicParenR"/>
            </a:pPr>
            <a:r>
              <a:rPr lang="en-US" sz="2400" dirty="0">
                <a:latin typeface="Segoe UI" panose="020B0502040204020203" pitchFamily="34" charset="0"/>
                <a:cs typeface="Segoe UI" panose="020B0502040204020203" pitchFamily="34" charset="0"/>
              </a:rPr>
              <a:t>T</a:t>
            </a:r>
            <a:r>
              <a:rPr lang="en-US" sz="2400" b="0" u="none" strike="noStrike" baseline="0" dirty="0">
                <a:latin typeface="Segoe UI" panose="020B0502040204020203" pitchFamily="34" charset="0"/>
                <a:cs typeface="Segoe UI" panose="020B0502040204020203" pitchFamily="34" charset="0"/>
              </a:rPr>
              <a:t>he facility coordinates a discharge to another setting where their needs will be met</a:t>
            </a:r>
            <a:endParaRPr lang="en-US"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EFD75E8C-1B59-33C9-E240-669858FA07E7}"/>
              </a:ext>
            </a:extLst>
          </p:cNvPr>
          <p:cNvSpPr>
            <a:spLocks noGrp="1"/>
          </p:cNvSpPr>
          <p:nvPr>
            <p:ph type="sldNum" sz="quarter" idx="12"/>
          </p:nvPr>
        </p:nvSpPr>
        <p:spPr/>
        <p:txBody>
          <a:bodyPr/>
          <a:lstStyle/>
          <a:p>
            <a:fld id="{2C1798A1-548B-2F4F-A949-0B360C421755}" type="slidenum">
              <a:rPr lang="en-US" smtClean="0"/>
              <a:t>27</a:t>
            </a:fld>
            <a:endParaRPr lang="en-US"/>
          </a:p>
        </p:txBody>
      </p:sp>
    </p:spTree>
    <p:extLst>
      <p:ext uri="{BB962C8B-B14F-4D97-AF65-F5344CB8AC3E}">
        <p14:creationId xmlns:p14="http://schemas.microsoft.com/office/powerpoint/2010/main" val="3763553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C3927-3BB5-7A59-F397-00D1EFB09D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96A628-54DA-D651-A3E4-7757196E1A56}"/>
              </a:ext>
            </a:extLst>
          </p:cNvPr>
          <p:cNvSpPr>
            <a:spLocks noGrp="1"/>
          </p:cNvSpPr>
          <p:nvPr>
            <p:ph type="title"/>
          </p:nvPr>
        </p:nvSpPr>
        <p:spPr/>
        <p:txBody>
          <a:bodyPr/>
          <a:lstStyle/>
          <a:p>
            <a:r>
              <a:rPr lang="en-US"/>
              <a:t>F 628 Documentation</a:t>
            </a:r>
          </a:p>
        </p:txBody>
      </p:sp>
      <p:sp>
        <p:nvSpPr>
          <p:cNvPr id="3" name="Content Placeholder 2">
            <a:extLst>
              <a:ext uri="{FF2B5EF4-FFF2-40B4-BE49-F238E27FC236}">
                <a16:creationId xmlns:a16="http://schemas.microsoft.com/office/drawing/2014/main" id="{32F575E5-C398-A330-24F7-333A159E6711}"/>
              </a:ext>
            </a:extLst>
          </p:cNvPr>
          <p:cNvSpPr>
            <a:spLocks noGrp="1"/>
          </p:cNvSpPr>
          <p:nvPr>
            <p:ph idx="1"/>
          </p:nvPr>
        </p:nvSpPr>
        <p:spPr>
          <a:xfrm>
            <a:off x="436880" y="1460937"/>
            <a:ext cx="10916920" cy="4163755"/>
          </a:xfrm>
        </p:spPr>
        <p:txBody>
          <a:bodyPr>
            <a:noAutofit/>
          </a:bodyPr>
          <a:lstStyle/>
          <a:p>
            <a:pPr>
              <a:lnSpc>
                <a:spcPct val="100000"/>
              </a:lnSpc>
            </a:pPr>
            <a:r>
              <a:rPr lang="en-US" sz="2400" dirty="0">
                <a:latin typeface="Segoe UI" panose="020B0502040204020203" pitchFamily="34" charset="0"/>
                <a:cs typeface="Segoe UI" panose="020B0502040204020203" pitchFamily="34" charset="0"/>
              </a:rPr>
              <a:t>Incorporation of F 623 and F 625</a:t>
            </a:r>
          </a:p>
          <a:p>
            <a:pPr>
              <a:lnSpc>
                <a:spcPct val="100000"/>
              </a:lnSpc>
            </a:pPr>
            <a:r>
              <a:rPr lang="en-US" sz="2400" b="1" dirty="0">
                <a:latin typeface="Segoe UI" panose="020B0502040204020203" pitchFamily="34" charset="0"/>
                <a:cs typeface="Segoe UI" panose="020B0502040204020203" pitchFamily="34" charset="0"/>
              </a:rPr>
              <a:t>Intent</a:t>
            </a:r>
          </a:p>
          <a:p>
            <a:pPr marL="342900" indent="-342900">
              <a:lnSpc>
                <a:spcPct val="100000"/>
              </a:lnSpc>
              <a:buFont typeface="Arial" panose="020B0604020202020204" pitchFamily="34" charset="0"/>
              <a:buChar char="•"/>
            </a:pPr>
            <a:r>
              <a:rPr lang="en-US" sz="2400" dirty="0">
                <a:latin typeface="Segoe UI" panose="020B0502040204020203" pitchFamily="34" charset="0"/>
                <a:cs typeface="Segoe UI" panose="020B0502040204020203" pitchFamily="34" charset="0"/>
              </a:rPr>
              <a:t>Documentation of specific information communicated with the receiving provider to ensure safe and effective transition of care</a:t>
            </a:r>
          </a:p>
          <a:p>
            <a:pPr marL="342900" indent="-342900">
              <a:lnSpc>
                <a:spcPct val="100000"/>
              </a:lnSpc>
              <a:buFont typeface="Arial" panose="020B0604020202020204" pitchFamily="34" charset="0"/>
              <a:buChar char="•"/>
            </a:pPr>
            <a:r>
              <a:rPr lang="en-US" sz="2400" dirty="0">
                <a:latin typeface="Segoe UI" panose="020B0502040204020203" pitchFamily="34" charset="0"/>
                <a:cs typeface="Segoe UI" panose="020B0502040204020203" pitchFamily="34" charset="0"/>
              </a:rPr>
              <a:t>Providing notice of transfer, discharge, and bed holds to ensure the facility adheres to all the applicable components of the transfer/discharge process</a:t>
            </a:r>
          </a:p>
          <a:p>
            <a:pPr marL="342900" indent="-342900">
              <a:lnSpc>
                <a:spcPct val="100000"/>
              </a:lnSpc>
              <a:buFont typeface="Arial" panose="020B0604020202020204" pitchFamily="34" charset="0"/>
              <a:buChar char="•"/>
            </a:pPr>
            <a:r>
              <a:rPr lang="en-US" sz="2400" dirty="0">
                <a:latin typeface="Segoe UI" panose="020B0502040204020203" pitchFamily="34" charset="0"/>
                <a:cs typeface="Segoe UI" panose="020B0502040204020203" pitchFamily="34" charset="0"/>
              </a:rPr>
              <a:t>Completing the discharge summary to be furnished at time resident leaves facility, to the receiving responsible party (hard copy or electronic)</a:t>
            </a:r>
          </a:p>
        </p:txBody>
      </p:sp>
      <p:sp>
        <p:nvSpPr>
          <p:cNvPr id="4" name="Slide Number Placeholder 3">
            <a:extLst>
              <a:ext uri="{FF2B5EF4-FFF2-40B4-BE49-F238E27FC236}">
                <a16:creationId xmlns:a16="http://schemas.microsoft.com/office/drawing/2014/main" id="{ECCC9753-CC22-45C4-3E4D-1CB59889A281}"/>
              </a:ext>
            </a:extLst>
          </p:cNvPr>
          <p:cNvSpPr>
            <a:spLocks noGrp="1"/>
          </p:cNvSpPr>
          <p:nvPr>
            <p:ph type="sldNum" sz="quarter" idx="12"/>
          </p:nvPr>
        </p:nvSpPr>
        <p:spPr/>
        <p:txBody>
          <a:bodyPr/>
          <a:lstStyle/>
          <a:p>
            <a:fld id="{2C1798A1-548B-2F4F-A949-0B360C421755}" type="slidenum">
              <a:rPr lang="en-US" smtClean="0"/>
              <a:t>28</a:t>
            </a:fld>
            <a:endParaRPr lang="en-US"/>
          </a:p>
        </p:txBody>
      </p:sp>
    </p:spTree>
    <p:extLst>
      <p:ext uri="{BB962C8B-B14F-4D97-AF65-F5344CB8AC3E}">
        <p14:creationId xmlns:p14="http://schemas.microsoft.com/office/powerpoint/2010/main" val="3589472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2A3EB-5A79-AE21-1C06-939ECCFA15B6}"/>
              </a:ext>
            </a:extLst>
          </p:cNvPr>
          <p:cNvSpPr>
            <a:spLocks noGrp="1"/>
          </p:cNvSpPr>
          <p:nvPr>
            <p:ph type="title"/>
          </p:nvPr>
        </p:nvSpPr>
        <p:spPr>
          <a:xfrm>
            <a:off x="436880" y="365126"/>
            <a:ext cx="11288274" cy="756565"/>
          </a:xfrm>
        </p:spPr>
        <p:txBody>
          <a:bodyPr>
            <a:noAutofit/>
          </a:bodyPr>
          <a:lstStyle/>
          <a:p>
            <a:r>
              <a:rPr lang="en-US" sz="3600" dirty="0"/>
              <a:t>F 628 Information Conveyed to Receiving Provider </a:t>
            </a:r>
          </a:p>
        </p:txBody>
      </p:sp>
      <p:sp>
        <p:nvSpPr>
          <p:cNvPr id="3" name="Content Placeholder 2">
            <a:extLst>
              <a:ext uri="{FF2B5EF4-FFF2-40B4-BE49-F238E27FC236}">
                <a16:creationId xmlns:a16="http://schemas.microsoft.com/office/drawing/2014/main" id="{EF36C529-BA97-D97B-4CA9-A49225539A44}"/>
              </a:ext>
            </a:extLst>
          </p:cNvPr>
          <p:cNvSpPr>
            <a:spLocks noGrp="1"/>
          </p:cNvSpPr>
          <p:nvPr>
            <p:ph idx="1"/>
          </p:nvPr>
        </p:nvSpPr>
        <p:spPr/>
        <p:txBody>
          <a:bodyPr>
            <a:noAutofit/>
          </a:bodyPr>
          <a:lstStyle/>
          <a:p>
            <a:pPr marR="3520">
              <a:lnSpc>
                <a:spcPct val="100000"/>
              </a:lnSpc>
            </a:pPr>
            <a:r>
              <a:rPr lang="en-US" sz="2000" b="1" u="none" strike="noStrike" baseline="0" dirty="0">
                <a:latin typeface="Segoe UI" panose="020B0502040204020203" pitchFamily="34" charset="0"/>
                <a:cs typeface="Segoe UI" panose="020B0502040204020203" pitchFamily="34" charset="0"/>
              </a:rPr>
              <a:t>§483.15(c)(2) </a:t>
            </a:r>
            <a:r>
              <a:rPr lang="en-US" sz="2000" b="0" u="none" strike="noStrike" baseline="0" dirty="0">
                <a:latin typeface="Segoe UI" panose="020B0502040204020203" pitchFamily="34" charset="0"/>
                <a:cs typeface="Segoe UI" panose="020B0502040204020203" pitchFamily="34" charset="0"/>
              </a:rPr>
              <a:t>If the resident is being transferred, and return is expected, the following information must be conveyed to the receiving provider: </a:t>
            </a:r>
          </a:p>
          <a:p>
            <a:pPr marL="342900" indent="-342900">
              <a:lnSpc>
                <a:spcPct val="100000"/>
              </a:lnSpc>
              <a:buFont typeface="Arial" panose="020B0604020202020204" pitchFamily="34" charset="0"/>
              <a:buChar char="•"/>
            </a:pPr>
            <a:r>
              <a:rPr lang="en-US" sz="2000" b="0" u="none" strike="noStrike" baseline="0" dirty="0">
                <a:latin typeface="Segoe UI" panose="020B0502040204020203" pitchFamily="34" charset="0"/>
                <a:cs typeface="Segoe UI" panose="020B0502040204020203" pitchFamily="34" charset="0"/>
              </a:rPr>
              <a:t>Contact information of the practitioner who was responsible for the care of the resident; </a:t>
            </a:r>
          </a:p>
          <a:p>
            <a:pPr marL="342900" indent="-342900">
              <a:lnSpc>
                <a:spcPct val="100000"/>
              </a:lnSpc>
              <a:buFont typeface="Arial" panose="020B0604020202020204" pitchFamily="34" charset="0"/>
              <a:buChar char="•"/>
            </a:pPr>
            <a:r>
              <a:rPr lang="en-US" sz="2000" b="0" u="none" strike="noStrike" baseline="0" dirty="0">
                <a:latin typeface="Segoe UI" panose="020B0502040204020203" pitchFamily="34" charset="0"/>
                <a:cs typeface="Segoe UI" panose="020B0502040204020203" pitchFamily="34" charset="0"/>
              </a:rPr>
              <a:t>Resident representative information, including contact information; </a:t>
            </a:r>
          </a:p>
          <a:p>
            <a:pPr marL="342900" indent="-342900">
              <a:lnSpc>
                <a:spcPct val="100000"/>
              </a:lnSpc>
              <a:buFont typeface="Arial" panose="020B0604020202020204" pitchFamily="34" charset="0"/>
              <a:buChar char="•"/>
            </a:pPr>
            <a:r>
              <a:rPr lang="en-US" sz="2000" b="0" u="none" strike="noStrike" baseline="0" dirty="0">
                <a:latin typeface="Segoe UI" panose="020B0502040204020203" pitchFamily="34" charset="0"/>
                <a:cs typeface="Segoe UI" panose="020B0502040204020203" pitchFamily="34" charset="0"/>
              </a:rPr>
              <a:t>Advance directive information; </a:t>
            </a:r>
          </a:p>
          <a:p>
            <a:pPr marL="342900" indent="-342900">
              <a:lnSpc>
                <a:spcPct val="100000"/>
              </a:lnSpc>
              <a:buFont typeface="Arial" panose="020B0604020202020204" pitchFamily="34" charset="0"/>
              <a:buChar char="•"/>
            </a:pPr>
            <a:r>
              <a:rPr lang="en-US" sz="2000" b="0" u="none" strike="noStrike" baseline="0" dirty="0">
                <a:latin typeface="Segoe UI" panose="020B0502040204020203" pitchFamily="34" charset="0"/>
                <a:cs typeface="Segoe UI" panose="020B0502040204020203" pitchFamily="34" charset="0"/>
              </a:rPr>
              <a:t>All special instructions and/or precautions for ongoing care, as appropriate such as: </a:t>
            </a:r>
          </a:p>
          <a:p>
            <a:pPr marL="573088" lvl="1" indent="-342900">
              <a:lnSpc>
                <a:spcPct val="100000"/>
              </a:lnSpc>
            </a:pPr>
            <a:r>
              <a:rPr lang="en-US" sz="2000" b="0" u="none" strike="noStrike" baseline="0" dirty="0">
                <a:latin typeface="Segoe UI" panose="020B0502040204020203" pitchFamily="34" charset="0"/>
                <a:cs typeface="Segoe UI" panose="020B0502040204020203" pitchFamily="34" charset="0"/>
              </a:rPr>
              <a:t>Treatments and devices (oxygen, implants, IVs, tubes/catheters); </a:t>
            </a:r>
          </a:p>
          <a:p>
            <a:pPr marL="573088" lvl="1" indent="-342900">
              <a:lnSpc>
                <a:spcPct val="100000"/>
              </a:lnSpc>
            </a:pPr>
            <a:r>
              <a:rPr lang="en-US" sz="2000" b="0" u="none" strike="noStrike" baseline="0" dirty="0">
                <a:latin typeface="Segoe UI" panose="020B0502040204020203" pitchFamily="34" charset="0"/>
                <a:cs typeface="Segoe UI" panose="020B0502040204020203" pitchFamily="34" charset="0"/>
              </a:rPr>
              <a:t>Transmission-based precautions such as contact, droplet, or airborne; </a:t>
            </a:r>
          </a:p>
          <a:p>
            <a:pPr marL="573088" lvl="1" indent="-342900">
              <a:lnSpc>
                <a:spcPct val="100000"/>
              </a:lnSpc>
            </a:pPr>
            <a:r>
              <a:rPr lang="en-US" sz="2000" b="0" u="none" strike="noStrike" baseline="0" dirty="0">
                <a:latin typeface="Segoe UI" panose="020B0502040204020203" pitchFamily="34" charset="0"/>
                <a:cs typeface="Segoe UI" panose="020B0502040204020203" pitchFamily="34" charset="0"/>
              </a:rPr>
              <a:t>Special risks such as risk for falls, elopement, bleeding, or pressure injury and/or aspiration precautions;</a:t>
            </a:r>
          </a:p>
          <a:p>
            <a:pPr>
              <a:lnSpc>
                <a:spcPct val="100000"/>
              </a:lnSpc>
            </a:pPr>
            <a:endParaRPr lang="en-US" sz="1600" b="0" i="0" u="none" strike="noStrike" baseline="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F2ED9E79-D69F-910F-43FC-391A98D481FB}"/>
              </a:ext>
            </a:extLst>
          </p:cNvPr>
          <p:cNvSpPr>
            <a:spLocks noGrp="1"/>
          </p:cNvSpPr>
          <p:nvPr>
            <p:ph type="sldNum" sz="quarter" idx="12"/>
          </p:nvPr>
        </p:nvSpPr>
        <p:spPr/>
        <p:txBody>
          <a:bodyPr/>
          <a:lstStyle/>
          <a:p>
            <a:fld id="{2C1798A1-548B-2F4F-A949-0B360C421755}" type="slidenum">
              <a:rPr lang="en-US" smtClean="0"/>
              <a:t>29</a:t>
            </a:fld>
            <a:endParaRPr lang="en-US"/>
          </a:p>
        </p:txBody>
      </p:sp>
    </p:spTree>
    <p:extLst>
      <p:ext uri="{BB962C8B-B14F-4D97-AF65-F5344CB8AC3E}">
        <p14:creationId xmlns:p14="http://schemas.microsoft.com/office/powerpoint/2010/main" val="407226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FCD063A2-EC8E-EAE5-FEAC-66F640B30B8A}"/>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t="8037" b="8037"/>
          <a:stretch>
            <a:fillRect/>
          </a:stretch>
        </p:blipFill>
        <p:spPr>
          <a:xfrm>
            <a:off x="709613" y="-1285875"/>
            <a:ext cx="12007850" cy="6656388"/>
          </a:xfrm>
          <a:prstGeom prst="roundRect">
            <a:avLst/>
          </a:prstGeom>
        </p:spPr>
      </p:pic>
      <p:sp>
        <p:nvSpPr>
          <p:cNvPr id="5" name="Picture Placeholder 4">
            <a:extLst>
              <a:ext uri="{FF2B5EF4-FFF2-40B4-BE49-F238E27FC236}">
                <a16:creationId xmlns:a16="http://schemas.microsoft.com/office/drawing/2014/main" id="{0BA46425-20DD-534E-7417-1FDFE8459749}"/>
              </a:ext>
            </a:extLst>
          </p:cNvPr>
          <p:cNvSpPr>
            <a:spLocks noGrp="1"/>
          </p:cNvSpPr>
          <p:nvPr>
            <p:ph type="pic" sz="quarter" idx="11"/>
          </p:nvPr>
        </p:nvSpPr>
        <p:spPr/>
        <p:txBody>
          <a:bodyPr/>
          <a:lstStyle/>
          <a:p>
            <a:endParaRPr lang="en-US" dirty="0"/>
          </a:p>
        </p:txBody>
      </p:sp>
      <p:sp>
        <p:nvSpPr>
          <p:cNvPr id="7" name="Picture Placeholder 6">
            <a:extLst>
              <a:ext uri="{FF2B5EF4-FFF2-40B4-BE49-F238E27FC236}">
                <a16:creationId xmlns:a16="http://schemas.microsoft.com/office/drawing/2014/main" id="{64A92689-3E7B-0CA1-A765-90439C0FFACA}"/>
              </a:ext>
            </a:extLst>
          </p:cNvPr>
          <p:cNvSpPr>
            <a:spLocks noGrp="1"/>
          </p:cNvSpPr>
          <p:nvPr>
            <p:ph type="pic" sz="quarter" idx="12"/>
          </p:nvPr>
        </p:nvSpPr>
        <p:spPr/>
        <p:txBody>
          <a:bodyPr/>
          <a:lstStyle/>
          <a:p>
            <a:endParaRPr lang="en-US"/>
          </a:p>
        </p:txBody>
      </p:sp>
      <p:sp>
        <p:nvSpPr>
          <p:cNvPr id="15" name="Title 4">
            <a:extLst>
              <a:ext uri="{FF2B5EF4-FFF2-40B4-BE49-F238E27FC236}">
                <a16:creationId xmlns:a16="http://schemas.microsoft.com/office/drawing/2014/main" id="{9A707431-CD28-F60D-8A33-B80C6EED36E1}"/>
              </a:ext>
            </a:extLst>
          </p:cNvPr>
          <p:cNvSpPr>
            <a:spLocks noGrp="1"/>
          </p:cNvSpPr>
          <p:nvPr>
            <p:ph type="title"/>
          </p:nvPr>
        </p:nvSpPr>
        <p:spPr>
          <a:xfrm>
            <a:off x="5588000" y="5370513"/>
            <a:ext cx="6240383" cy="1064589"/>
          </a:xfrm>
        </p:spPr>
        <p:txBody>
          <a:bodyPr/>
          <a:lstStyle/>
          <a:p>
            <a:r>
              <a:rPr lang="en-US" dirty="0"/>
              <a:t>Change is Inevitable</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4294967295"/>
          </p:nvPr>
        </p:nvSpPr>
        <p:spPr>
          <a:xfrm>
            <a:off x="5588000" y="5244994"/>
            <a:ext cx="7210425" cy="821140"/>
          </a:xfrm>
          <a:prstGeom prst="rect">
            <a:avLst/>
          </a:prstGeom>
        </p:spPr>
        <p:txBody>
          <a:bodyPr/>
          <a:lstStyle/>
          <a:p>
            <a:r>
              <a:rPr lang="en-US" b="1" dirty="0">
                <a:solidFill>
                  <a:schemeClr val="bg1"/>
                </a:solidFill>
              </a:rPr>
              <a:t>Thank you for inviting us!</a:t>
            </a:r>
          </a:p>
        </p:txBody>
      </p:sp>
      <p:sp>
        <p:nvSpPr>
          <p:cNvPr id="4" name="Slide Number Placeholder 3" hidden="1">
            <a:extLst>
              <a:ext uri="{FF2B5EF4-FFF2-40B4-BE49-F238E27FC236}">
                <a16:creationId xmlns:a16="http://schemas.microsoft.com/office/drawing/2014/main" id="{DA5CE744-8785-2147-BCB0-97F9980472C0}"/>
              </a:ext>
            </a:extLst>
          </p:cNvPr>
          <p:cNvSpPr>
            <a:spLocks noGrp="1"/>
          </p:cNvSpPr>
          <p:nvPr>
            <p:ph type="sldNum" sz="quarter" idx="4294967295"/>
          </p:nvPr>
        </p:nvSpPr>
        <p:spPr>
          <a:xfrm>
            <a:off x="11568113" y="6027738"/>
            <a:ext cx="623887" cy="365125"/>
          </a:xfrm>
        </p:spPr>
        <p:txBody>
          <a:bodyPr/>
          <a:lstStyle/>
          <a:p>
            <a:pPr>
              <a:spcAft>
                <a:spcPts val="600"/>
              </a:spcAft>
            </a:pPr>
            <a:fld id="{2C1798A1-548B-2F4F-A949-0B360C421755}" type="slidenum">
              <a:rPr lang="en-US" smtClean="0"/>
              <a:pPr>
                <a:spcAft>
                  <a:spcPts val="600"/>
                </a:spcAft>
              </a:pPr>
              <a:t>3</a:t>
            </a:fld>
            <a:endParaRPr lang="en-US"/>
          </a:p>
        </p:txBody>
      </p:sp>
    </p:spTree>
    <p:extLst>
      <p:ext uri="{BB962C8B-B14F-4D97-AF65-F5344CB8AC3E}">
        <p14:creationId xmlns:p14="http://schemas.microsoft.com/office/powerpoint/2010/main" val="3361818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82B32-9931-69F9-ADC2-D9C96FF2718F}"/>
              </a:ext>
            </a:extLst>
          </p:cNvPr>
          <p:cNvSpPr>
            <a:spLocks noGrp="1"/>
          </p:cNvSpPr>
          <p:nvPr>
            <p:ph type="title"/>
          </p:nvPr>
        </p:nvSpPr>
        <p:spPr/>
        <p:txBody>
          <a:bodyPr/>
          <a:lstStyle/>
          <a:p>
            <a:r>
              <a:rPr lang="en-US"/>
              <a:t> F 628 </a:t>
            </a:r>
            <a:r>
              <a:rPr lang="en-US" dirty="0"/>
              <a:t>Continued</a:t>
            </a:r>
            <a:endParaRPr lang="en-US"/>
          </a:p>
        </p:txBody>
      </p:sp>
      <p:sp>
        <p:nvSpPr>
          <p:cNvPr id="3" name="Content Placeholder 2">
            <a:extLst>
              <a:ext uri="{FF2B5EF4-FFF2-40B4-BE49-F238E27FC236}">
                <a16:creationId xmlns:a16="http://schemas.microsoft.com/office/drawing/2014/main" id="{81F2739F-56CA-0AA2-0FDD-2B0F24F06BF8}"/>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b="0" i="0" u="none" strike="noStrike" baseline="0" dirty="0">
                <a:latin typeface="Segoe UI" panose="020B0502040204020203" pitchFamily="34" charset="0"/>
                <a:cs typeface="Segoe UI" panose="020B0502040204020203" pitchFamily="34" charset="0"/>
              </a:rPr>
              <a:t>The resident’s comprehensive care plan goals; and all other information necessary to meet the resident’s needs, which includes, but may not be limited to: </a:t>
            </a:r>
          </a:p>
          <a:p>
            <a:pPr marL="973138" lvl="2" indent="-342900"/>
            <a:r>
              <a:rPr lang="en-US" sz="2200" b="0" i="0" u="none" strike="noStrike" baseline="0" dirty="0">
                <a:latin typeface="Segoe UI" panose="020B0502040204020203" pitchFamily="34" charset="0"/>
                <a:cs typeface="Segoe UI" panose="020B0502040204020203" pitchFamily="34" charset="0"/>
              </a:rPr>
              <a:t>Resident status, including baseline and current mental, behavioral, and functional status, reason for transfer, recent vital signs; </a:t>
            </a:r>
          </a:p>
          <a:p>
            <a:pPr marL="973138" lvl="2" indent="-342900"/>
            <a:r>
              <a:rPr lang="en-US" sz="2200" b="0" i="0" u="none" strike="noStrike" baseline="0" dirty="0">
                <a:latin typeface="Segoe UI" panose="020B0502040204020203" pitchFamily="34" charset="0"/>
                <a:cs typeface="Segoe UI" panose="020B0502040204020203" pitchFamily="34" charset="0"/>
              </a:rPr>
              <a:t>Diagnoses and allergies; </a:t>
            </a:r>
          </a:p>
          <a:p>
            <a:pPr marL="973138" lvl="2" indent="-342900"/>
            <a:r>
              <a:rPr lang="en-US" sz="2200" b="0" i="0" u="none" strike="noStrike" baseline="0" dirty="0">
                <a:latin typeface="Segoe UI" panose="020B0502040204020203" pitchFamily="34" charset="0"/>
                <a:cs typeface="Segoe UI" panose="020B0502040204020203" pitchFamily="34" charset="0"/>
              </a:rPr>
              <a:t>Medications (including when last received); and </a:t>
            </a:r>
          </a:p>
          <a:p>
            <a:pPr marL="973138" lvl="2" indent="-342900"/>
            <a:r>
              <a:rPr lang="en-US" sz="2200" b="0" i="0" u="none" strike="noStrike" baseline="0" dirty="0">
                <a:latin typeface="Segoe UI" panose="020B0502040204020203" pitchFamily="34" charset="0"/>
                <a:cs typeface="Segoe UI" panose="020B0502040204020203" pitchFamily="34" charset="0"/>
              </a:rPr>
              <a:t>Most recent relevant labs, other diagnostic tests, and recent immunizations</a:t>
            </a:r>
          </a:p>
          <a:p>
            <a:pPr marL="342900" indent="-342900">
              <a:buFont typeface="Arial" panose="020B0604020202020204" pitchFamily="34" charset="0"/>
              <a:buChar char="•"/>
            </a:pPr>
            <a:r>
              <a:rPr lang="en-US" sz="2400" b="0" i="0" u="none" strike="noStrike" baseline="0" dirty="0">
                <a:latin typeface="Segoe UI" panose="020B0502040204020203" pitchFamily="34" charset="0"/>
                <a:cs typeface="Segoe UI" panose="020B0502040204020203" pitchFamily="34" charset="0"/>
              </a:rPr>
              <a:t>Additional information, if any, outlined in the transfer agreement with the acute care</a:t>
            </a:r>
            <a:endParaRPr lang="en-US" sz="2400" dirty="0">
              <a:latin typeface="Segoe UI" panose="020B0502040204020203" pitchFamily="34" charset="0"/>
              <a:cs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C7CA7333-0BA0-6179-229C-E480FE8B7665}"/>
              </a:ext>
            </a:extLst>
          </p:cNvPr>
          <p:cNvSpPr>
            <a:spLocks noGrp="1"/>
          </p:cNvSpPr>
          <p:nvPr>
            <p:ph type="sldNum" sz="quarter" idx="12"/>
          </p:nvPr>
        </p:nvSpPr>
        <p:spPr/>
        <p:txBody>
          <a:bodyPr/>
          <a:lstStyle/>
          <a:p>
            <a:fld id="{2C1798A1-548B-2F4F-A949-0B360C421755}" type="slidenum">
              <a:rPr lang="en-US" smtClean="0"/>
              <a:t>30</a:t>
            </a:fld>
            <a:endParaRPr lang="en-US"/>
          </a:p>
        </p:txBody>
      </p:sp>
    </p:spTree>
    <p:extLst>
      <p:ext uri="{BB962C8B-B14F-4D97-AF65-F5344CB8AC3E}">
        <p14:creationId xmlns:p14="http://schemas.microsoft.com/office/powerpoint/2010/main" val="2850984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267D-011D-7321-75D9-C828D3EFE85C}"/>
              </a:ext>
            </a:extLst>
          </p:cNvPr>
          <p:cNvSpPr>
            <a:spLocks noGrp="1"/>
          </p:cNvSpPr>
          <p:nvPr>
            <p:ph type="title"/>
          </p:nvPr>
        </p:nvSpPr>
        <p:spPr/>
        <p:txBody>
          <a:bodyPr/>
          <a:lstStyle/>
          <a:p>
            <a:r>
              <a:rPr lang="en-US" dirty="0"/>
              <a:t>F 628 Discharge Return Not Anticipated </a:t>
            </a:r>
          </a:p>
        </p:txBody>
      </p:sp>
      <p:sp>
        <p:nvSpPr>
          <p:cNvPr id="3" name="Content Placeholder 2">
            <a:extLst>
              <a:ext uri="{FF2B5EF4-FFF2-40B4-BE49-F238E27FC236}">
                <a16:creationId xmlns:a16="http://schemas.microsoft.com/office/drawing/2014/main" id="{54332769-49D7-33A3-6243-69CB87B38FCB}"/>
              </a:ext>
            </a:extLst>
          </p:cNvPr>
          <p:cNvSpPr>
            <a:spLocks noGrp="1"/>
          </p:cNvSpPr>
          <p:nvPr>
            <p:ph sz="half" idx="1"/>
          </p:nvPr>
        </p:nvSpPr>
        <p:spPr>
          <a:xfrm>
            <a:off x="438912" y="1414272"/>
            <a:ext cx="5181600" cy="4614092"/>
          </a:xfrm>
        </p:spPr>
        <p:txBody>
          <a:bodyPr>
            <a:noAutofit/>
          </a:bodyPr>
          <a:lstStyle/>
          <a:p>
            <a:pPr>
              <a:lnSpc>
                <a:spcPct val="100000"/>
              </a:lnSpc>
            </a:pPr>
            <a:r>
              <a:rPr lang="en-US" sz="1700" b="0" i="0" u="none" strike="noStrike" baseline="0" dirty="0">
                <a:latin typeface="Segoe UI" panose="020B0502040204020203" pitchFamily="34" charset="0"/>
                <a:cs typeface="Segoe UI" panose="020B0502040204020203" pitchFamily="34" charset="0"/>
              </a:rPr>
              <a:t>For residents being discharged (return not expected), the facility must convey all the information listed above, along with a copy of the required information found at §483.21(c)(2) Discharge Summary, as applicable.</a:t>
            </a:r>
          </a:p>
          <a:p>
            <a:pPr marL="285750" indent="-285750">
              <a:lnSpc>
                <a:spcPct val="100000"/>
              </a:lnSpc>
              <a:buFont typeface="Arial" panose="020B0604020202020204" pitchFamily="34" charset="0"/>
              <a:buChar char="•"/>
            </a:pPr>
            <a:r>
              <a:rPr lang="en-US" sz="1700" u="none" strike="noStrike" baseline="0" dirty="0">
                <a:latin typeface="Segoe UI" panose="020B0502040204020203" pitchFamily="34" charset="0"/>
                <a:cs typeface="Segoe UI" panose="020B0502040204020203" pitchFamily="34" charset="0"/>
              </a:rPr>
              <a:t>§483.21(c)(2)(</a:t>
            </a:r>
            <a:r>
              <a:rPr lang="en-US" sz="1700" u="none" strike="noStrike" baseline="0" dirty="0" err="1">
                <a:latin typeface="Segoe UI" panose="020B0502040204020203" pitchFamily="34" charset="0"/>
                <a:cs typeface="Segoe UI" panose="020B0502040204020203" pitchFamily="34" charset="0"/>
              </a:rPr>
              <a:t>i</a:t>
            </a:r>
            <a:r>
              <a:rPr lang="en-US" sz="1700" u="none" strike="noStrike" baseline="0" dirty="0">
                <a:latin typeface="Segoe UI" panose="020B0502040204020203" pitchFamily="34" charset="0"/>
                <a:cs typeface="Segoe UI" panose="020B0502040204020203" pitchFamily="34" charset="0"/>
              </a:rPr>
              <a:t>) Recapitulation of Resident’s Stay </a:t>
            </a:r>
          </a:p>
          <a:p>
            <a:pPr marL="285750" indent="-285750">
              <a:lnSpc>
                <a:spcPct val="100000"/>
              </a:lnSpc>
              <a:buFont typeface="Arial" panose="020B0604020202020204" pitchFamily="34" charset="0"/>
              <a:buChar char="•"/>
            </a:pPr>
            <a:r>
              <a:rPr lang="en-US" sz="1700" u="none" strike="noStrike" baseline="0" dirty="0">
                <a:latin typeface="Segoe UI" panose="020B0502040204020203" pitchFamily="34" charset="0"/>
                <a:cs typeface="Segoe UI" panose="020B0502040204020203" pitchFamily="34" charset="0"/>
              </a:rPr>
              <a:t>§483.21(c)(2)(ii) Final Summary of Resident Status </a:t>
            </a:r>
          </a:p>
          <a:p>
            <a:pPr marR="1050">
              <a:lnSpc>
                <a:spcPct val="100000"/>
              </a:lnSpc>
            </a:pPr>
            <a:r>
              <a:rPr lang="en-US" sz="1700" b="1" i="0" u="none" strike="noStrike" baseline="0" dirty="0">
                <a:latin typeface="Segoe UI" panose="020B0502040204020203" pitchFamily="34" charset="0"/>
                <a:cs typeface="Segoe UI" panose="020B0502040204020203" pitchFamily="34" charset="0"/>
              </a:rPr>
              <a:t>Items required to be in the final summary of the resident’s status are: </a:t>
            </a:r>
          </a:p>
          <a:p>
            <a:pPr marL="342900" indent="-342900">
              <a:lnSpc>
                <a:spcPct val="100000"/>
              </a:lnSpc>
              <a:buFont typeface="+mj-lt"/>
              <a:buAutoNum type="arabicPeriod"/>
            </a:pPr>
            <a:r>
              <a:rPr lang="en-US" sz="1700" b="0" i="0" u="none" strike="noStrike" baseline="0" dirty="0">
                <a:latin typeface="Segoe UI" panose="020B0502040204020203" pitchFamily="34" charset="0"/>
                <a:cs typeface="Segoe UI" panose="020B0502040204020203" pitchFamily="34" charset="0"/>
              </a:rPr>
              <a:t>Identification and demographic information; </a:t>
            </a:r>
          </a:p>
          <a:p>
            <a:pPr marL="342900" indent="-342900">
              <a:lnSpc>
                <a:spcPct val="100000"/>
              </a:lnSpc>
              <a:buFont typeface="+mj-lt"/>
              <a:buAutoNum type="arabicPeriod"/>
            </a:pPr>
            <a:r>
              <a:rPr lang="en-US" sz="1700" b="0" i="0" u="none" strike="noStrike" baseline="0" dirty="0">
                <a:latin typeface="Segoe UI" panose="020B0502040204020203" pitchFamily="34" charset="0"/>
                <a:cs typeface="Segoe UI" panose="020B0502040204020203" pitchFamily="34" charset="0"/>
              </a:rPr>
              <a:t>Customary routine</a:t>
            </a:r>
            <a:r>
              <a:rPr lang="en-US" sz="1700" dirty="0">
                <a:latin typeface="Segoe UI" panose="020B0502040204020203" pitchFamily="34" charset="0"/>
                <a:cs typeface="Segoe UI" panose="020B0502040204020203" pitchFamily="34" charset="0"/>
              </a:rPr>
              <a:t>, c</a:t>
            </a:r>
            <a:r>
              <a:rPr lang="en-US" sz="1700" b="0" i="0" u="none" strike="noStrike" baseline="0" dirty="0">
                <a:latin typeface="Segoe UI" panose="020B0502040204020203" pitchFamily="34" charset="0"/>
                <a:cs typeface="Segoe UI" panose="020B0502040204020203" pitchFamily="34" charset="0"/>
              </a:rPr>
              <a:t>ognitive patterns</a:t>
            </a:r>
            <a:r>
              <a:rPr lang="en-US" sz="1700" dirty="0">
                <a:latin typeface="Segoe UI" panose="020B0502040204020203" pitchFamily="34" charset="0"/>
                <a:cs typeface="Segoe UI" panose="020B0502040204020203" pitchFamily="34" charset="0"/>
              </a:rPr>
              <a:t>, c</a:t>
            </a:r>
            <a:r>
              <a:rPr lang="en-US" sz="1700" b="0" i="0" u="none" strike="noStrike" baseline="0" dirty="0">
                <a:latin typeface="Segoe UI" panose="020B0502040204020203" pitchFamily="34" charset="0"/>
                <a:cs typeface="Segoe UI" panose="020B0502040204020203" pitchFamily="34" charset="0"/>
              </a:rPr>
              <a:t>ommunication, vision, </a:t>
            </a:r>
            <a:r>
              <a:rPr lang="en-US" sz="1700" dirty="0">
                <a:latin typeface="Segoe UI" panose="020B0502040204020203" pitchFamily="34" charset="0"/>
                <a:cs typeface="Segoe UI" panose="020B0502040204020203" pitchFamily="34" charset="0"/>
              </a:rPr>
              <a:t>m</a:t>
            </a:r>
            <a:r>
              <a:rPr lang="en-US" sz="1700" b="0" i="0" u="none" strike="noStrike" baseline="0" dirty="0">
                <a:latin typeface="Segoe UI" panose="020B0502040204020203" pitchFamily="34" charset="0"/>
                <a:cs typeface="Segoe UI" panose="020B0502040204020203" pitchFamily="34" charset="0"/>
              </a:rPr>
              <a:t>ood and behavior patterns</a:t>
            </a:r>
            <a:r>
              <a:rPr lang="en-US" sz="1700" dirty="0">
                <a:latin typeface="Segoe UI" panose="020B0502040204020203" pitchFamily="34" charset="0"/>
                <a:cs typeface="Segoe UI" panose="020B0502040204020203" pitchFamily="34" charset="0"/>
              </a:rPr>
              <a:t>, p</a:t>
            </a:r>
            <a:r>
              <a:rPr lang="en-US" sz="1700" b="0" i="0" u="none" strike="noStrike" baseline="0" dirty="0">
                <a:latin typeface="Segoe UI" panose="020B0502040204020203" pitchFamily="34" charset="0"/>
                <a:cs typeface="Segoe UI" panose="020B0502040204020203" pitchFamily="34" charset="0"/>
              </a:rPr>
              <a:t>sychosocial well-being</a:t>
            </a:r>
          </a:p>
        </p:txBody>
      </p:sp>
      <p:sp>
        <p:nvSpPr>
          <p:cNvPr id="4" name="Content Placeholder 3">
            <a:extLst>
              <a:ext uri="{FF2B5EF4-FFF2-40B4-BE49-F238E27FC236}">
                <a16:creationId xmlns:a16="http://schemas.microsoft.com/office/drawing/2014/main" id="{8FCB1075-A866-BAF9-0DEE-26B6B6024744}"/>
              </a:ext>
            </a:extLst>
          </p:cNvPr>
          <p:cNvSpPr>
            <a:spLocks noGrp="1"/>
          </p:cNvSpPr>
          <p:nvPr>
            <p:ph sz="half" idx="2"/>
          </p:nvPr>
        </p:nvSpPr>
        <p:spPr>
          <a:xfrm>
            <a:off x="6096000" y="1414272"/>
            <a:ext cx="5732382" cy="4755174"/>
          </a:xfrm>
        </p:spPr>
        <p:txBody>
          <a:bodyPr>
            <a:noAutofit/>
          </a:bodyPr>
          <a:lstStyle/>
          <a:p>
            <a:pPr marL="342900" indent="-342900">
              <a:lnSpc>
                <a:spcPct val="100000"/>
              </a:lnSpc>
              <a:buFont typeface="+mj-lt"/>
              <a:buAutoNum type="arabicPeriod" startAt="3"/>
            </a:pPr>
            <a:r>
              <a:rPr lang="en-US" sz="1700" b="0" i="0" u="none" strike="noStrike" baseline="0" dirty="0">
                <a:latin typeface="Segoe UI" panose="020B0502040204020203" pitchFamily="34" charset="0"/>
                <a:cs typeface="Segoe UI" panose="020B0502040204020203" pitchFamily="34" charset="0"/>
              </a:rPr>
              <a:t>Physical functioning and structural problems</a:t>
            </a:r>
            <a:r>
              <a:rPr lang="en-US" sz="1700" dirty="0">
                <a:latin typeface="Segoe UI" panose="020B0502040204020203" pitchFamily="34" charset="0"/>
                <a:cs typeface="Segoe UI" panose="020B0502040204020203" pitchFamily="34" charset="0"/>
              </a:rPr>
              <a:t>, continence, di</a:t>
            </a:r>
            <a:r>
              <a:rPr lang="en-US" sz="1700" b="0" i="0" u="none" strike="noStrike" baseline="0" dirty="0">
                <a:latin typeface="Segoe UI" panose="020B0502040204020203" pitchFamily="34" charset="0"/>
                <a:cs typeface="Segoe UI" panose="020B0502040204020203" pitchFamily="34" charset="0"/>
              </a:rPr>
              <a:t>sease diagnoses and health conditions</a:t>
            </a:r>
            <a:r>
              <a:rPr lang="en-US" sz="1700" dirty="0">
                <a:latin typeface="Segoe UI" panose="020B0502040204020203" pitchFamily="34" charset="0"/>
                <a:cs typeface="Segoe UI" panose="020B0502040204020203" pitchFamily="34" charset="0"/>
              </a:rPr>
              <a:t>, d</a:t>
            </a:r>
            <a:r>
              <a:rPr lang="en-US" sz="1700" b="0" i="0" u="none" strike="noStrike" baseline="0" dirty="0">
                <a:latin typeface="Segoe UI" panose="020B0502040204020203" pitchFamily="34" charset="0"/>
                <a:cs typeface="Segoe UI" panose="020B0502040204020203" pitchFamily="34" charset="0"/>
              </a:rPr>
              <a:t>ental and nutritional status, skin condition</a:t>
            </a:r>
            <a:r>
              <a:rPr lang="en-US" sz="1700" dirty="0">
                <a:latin typeface="Segoe UI" panose="020B0502040204020203" pitchFamily="34" charset="0"/>
                <a:cs typeface="Segoe UI" panose="020B0502040204020203" pitchFamily="34" charset="0"/>
              </a:rPr>
              <a:t>, a</a:t>
            </a:r>
            <a:r>
              <a:rPr lang="en-US" sz="1700" b="0" i="0" u="none" strike="noStrike" baseline="0" dirty="0">
                <a:latin typeface="Segoe UI" panose="020B0502040204020203" pitchFamily="34" charset="0"/>
                <a:cs typeface="Segoe UI" panose="020B0502040204020203" pitchFamily="34" charset="0"/>
              </a:rPr>
              <a:t>ctivity pursuit</a:t>
            </a:r>
            <a:r>
              <a:rPr lang="en-US" sz="1700" dirty="0">
                <a:latin typeface="Segoe UI" panose="020B0502040204020203" pitchFamily="34" charset="0"/>
                <a:cs typeface="Segoe UI" panose="020B0502040204020203" pitchFamily="34" charset="0"/>
              </a:rPr>
              <a:t>, m</a:t>
            </a:r>
            <a:r>
              <a:rPr lang="en-US" sz="1700" b="0" i="0" u="none" strike="noStrike" baseline="0" dirty="0">
                <a:latin typeface="Segoe UI" panose="020B0502040204020203" pitchFamily="34" charset="0"/>
                <a:cs typeface="Segoe UI" panose="020B0502040204020203" pitchFamily="34" charset="0"/>
              </a:rPr>
              <a:t>edications, special treatments and procedures. discharge planning (as evidenced by most recent discharge care plan)</a:t>
            </a:r>
          </a:p>
          <a:p>
            <a:pPr marL="342900" indent="-342900">
              <a:lnSpc>
                <a:spcPct val="100000"/>
              </a:lnSpc>
              <a:buFont typeface="+mj-lt"/>
              <a:buAutoNum type="arabicPeriod" startAt="3"/>
            </a:pPr>
            <a:r>
              <a:rPr lang="en-US" sz="1700" b="0" i="0" u="none" strike="noStrike" baseline="0" dirty="0">
                <a:latin typeface="Segoe UI" panose="020B0502040204020203" pitchFamily="34" charset="0"/>
                <a:cs typeface="Segoe UI" panose="020B0502040204020203" pitchFamily="34" charset="0"/>
              </a:rPr>
              <a:t>Documentation of summary information regarding the additional assessment performed on the care areas triggered by the completion of the MDS; and </a:t>
            </a:r>
          </a:p>
          <a:p>
            <a:pPr marL="342900" indent="-342900">
              <a:lnSpc>
                <a:spcPct val="100000"/>
              </a:lnSpc>
              <a:buFont typeface="+mj-lt"/>
              <a:buAutoNum type="arabicPeriod" startAt="3"/>
            </a:pPr>
            <a:r>
              <a:rPr lang="en-US" sz="1700" b="0" i="0" u="none" strike="noStrike" baseline="0" dirty="0">
                <a:latin typeface="Segoe UI" panose="020B0502040204020203" pitchFamily="34" charset="0"/>
                <a:cs typeface="Segoe UI" panose="020B0502040204020203" pitchFamily="34" charset="0"/>
              </a:rPr>
              <a:t>Documentation of participation in assessment. This refers to documentation of who participated in the assessment process. The assessment process must include direct observation and communication with the resident, as well as communication with licensed and non-licensed direct care/direct access staff members on all shifts. </a:t>
            </a:r>
          </a:p>
        </p:txBody>
      </p:sp>
      <p:sp>
        <p:nvSpPr>
          <p:cNvPr id="5" name="Slide Number Placeholder 4">
            <a:extLst>
              <a:ext uri="{FF2B5EF4-FFF2-40B4-BE49-F238E27FC236}">
                <a16:creationId xmlns:a16="http://schemas.microsoft.com/office/drawing/2014/main" id="{B943D60D-E09F-C8A5-EB37-E144B521841C}"/>
              </a:ext>
            </a:extLst>
          </p:cNvPr>
          <p:cNvSpPr>
            <a:spLocks noGrp="1"/>
          </p:cNvSpPr>
          <p:nvPr>
            <p:ph type="sldNum" sz="quarter" idx="12"/>
          </p:nvPr>
        </p:nvSpPr>
        <p:spPr/>
        <p:txBody>
          <a:bodyPr/>
          <a:lstStyle/>
          <a:p>
            <a:fld id="{2C1798A1-548B-2F4F-A949-0B360C421755}" type="slidenum">
              <a:rPr lang="en-US" smtClean="0"/>
              <a:t>31</a:t>
            </a:fld>
            <a:endParaRPr lang="en-US"/>
          </a:p>
        </p:txBody>
      </p:sp>
    </p:spTree>
    <p:extLst>
      <p:ext uri="{BB962C8B-B14F-4D97-AF65-F5344CB8AC3E}">
        <p14:creationId xmlns:p14="http://schemas.microsoft.com/office/powerpoint/2010/main" val="460480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13A8-B340-8DC9-87EF-30C341DE8931}"/>
              </a:ext>
            </a:extLst>
          </p:cNvPr>
          <p:cNvSpPr>
            <a:spLocks noGrp="1"/>
          </p:cNvSpPr>
          <p:nvPr>
            <p:ph type="title"/>
          </p:nvPr>
        </p:nvSpPr>
        <p:spPr/>
        <p:txBody>
          <a:bodyPr/>
          <a:lstStyle/>
          <a:p>
            <a:r>
              <a:rPr lang="en-US" dirty="0"/>
              <a:t>F 628 Reconciliation of Medications</a:t>
            </a:r>
          </a:p>
        </p:txBody>
      </p:sp>
      <p:sp>
        <p:nvSpPr>
          <p:cNvPr id="3" name="Content Placeholder 2">
            <a:extLst>
              <a:ext uri="{FF2B5EF4-FFF2-40B4-BE49-F238E27FC236}">
                <a16:creationId xmlns:a16="http://schemas.microsoft.com/office/drawing/2014/main" id="{CA3F60C4-2744-E26B-2FCE-206430D898DF}"/>
              </a:ext>
            </a:extLst>
          </p:cNvPr>
          <p:cNvSpPr>
            <a:spLocks noGrp="1"/>
          </p:cNvSpPr>
          <p:nvPr>
            <p:ph idx="1"/>
          </p:nvPr>
        </p:nvSpPr>
        <p:spPr/>
        <p:txBody>
          <a:bodyPr>
            <a:noAutofit/>
          </a:bodyPr>
          <a:lstStyle/>
          <a:p>
            <a:pPr>
              <a:lnSpc>
                <a:spcPct val="100000"/>
              </a:lnSpc>
            </a:pPr>
            <a:r>
              <a:rPr lang="en-US" sz="2400" b="1" u="none" strike="noStrike" baseline="0" dirty="0">
                <a:latin typeface="Segoe UI" panose="020B0502040204020203" pitchFamily="34" charset="0"/>
                <a:cs typeface="Segoe UI" panose="020B0502040204020203" pitchFamily="34" charset="0"/>
              </a:rPr>
              <a:t>§483.21(c)(2)(iii) Reconciliation of Medications Prior to Discharge </a:t>
            </a:r>
          </a:p>
          <a:p>
            <a:pPr>
              <a:lnSpc>
                <a:spcPct val="100000"/>
              </a:lnSpc>
            </a:pPr>
            <a:r>
              <a:rPr lang="en-US" sz="2400" b="0" u="none" strike="noStrike" baseline="0" dirty="0">
                <a:latin typeface="Segoe UI" panose="020B0502040204020203" pitchFamily="34" charset="0"/>
                <a:cs typeface="Segoe UI" panose="020B0502040204020203" pitchFamily="34" charset="0"/>
              </a:rPr>
              <a:t>Facility staff must compare the medications listed in the discharge summary to medications the resident was taking while residing in the nursing home. Any discrepancies or differences found during the reconciliation must be assessed and resolved, and the resolution documented in the discharge summary, along with a rationale for any changes. </a:t>
            </a:r>
          </a:p>
          <a:p>
            <a:pPr>
              <a:lnSpc>
                <a:spcPct val="100000"/>
              </a:lnSpc>
            </a:pPr>
            <a:endParaRPr lang="en-US" sz="2400" dirty="0">
              <a:latin typeface="Segoe UI" panose="020B0502040204020203" pitchFamily="34" charset="0"/>
              <a:cs typeface="Segoe UI" panose="020B0502040204020203" pitchFamily="34" charset="0"/>
            </a:endParaRPr>
          </a:p>
          <a:p>
            <a:pPr>
              <a:lnSpc>
                <a:spcPct val="100000"/>
              </a:lnSpc>
            </a:pPr>
            <a:r>
              <a:rPr lang="en-US" sz="2400" b="0" i="0" u="none" strike="noStrike" baseline="0" dirty="0">
                <a:latin typeface="Segoe UI" panose="020B0502040204020203" pitchFamily="34" charset="0"/>
                <a:cs typeface="Segoe UI" panose="020B0502040204020203" pitchFamily="34" charset="0"/>
              </a:rPr>
              <a:t>Discharge instructions and accompanying prescriptions provided to the resident and if applicable, the resident representative, must accurately reflect the reconciled medication list in the discharge summary. </a:t>
            </a:r>
            <a:endParaRPr lang="en-US"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D542373B-1060-8D7E-7E5A-B3A585414BD6}"/>
              </a:ext>
            </a:extLst>
          </p:cNvPr>
          <p:cNvSpPr>
            <a:spLocks noGrp="1"/>
          </p:cNvSpPr>
          <p:nvPr>
            <p:ph type="sldNum" sz="quarter" idx="12"/>
          </p:nvPr>
        </p:nvSpPr>
        <p:spPr/>
        <p:txBody>
          <a:bodyPr/>
          <a:lstStyle/>
          <a:p>
            <a:fld id="{2C1798A1-548B-2F4F-A949-0B360C421755}" type="slidenum">
              <a:rPr lang="en-US" smtClean="0"/>
              <a:t>32</a:t>
            </a:fld>
            <a:endParaRPr lang="en-US"/>
          </a:p>
        </p:txBody>
      </p:sp>
    </p:spTree>
    <p:extLst>
      <p:ext uri="{BB962C8B-B14F-4D97-AF65-F5344CB8AC3E}">
        <p14:creationId xmlns:p14="http://schemas.microsoft.com/office/powerpoint/2010/main" val="3618174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7238-9634-95BD-E2A7-4F5878DDE6A0}"/>
              </a:ext>
            </a:extLst>
          </p:cNvPr>
          <p:cNvSpPr>
            <a:spLocks noGrp="1"/>
          </p:cNvSpPr>
          <p:nvPr>
            <p:ph type="title"/>
          </p:nvPr>
        </p:nvSpPr>
        <p:spPr>
          <a:xfrm>
            <a:off x="436880" y="365126"/>
            <a:ext cx="10466472" cy="756565"/>
          </a:xfrm>
        </p:spPr>
        <p:txBody>
          <a:bodyPr>
            <a:noAutofit/>
          </a:bodyPr>
          <a:lstStyle/>
          <a:p>
            <a:r>
              <a:rPr lang="en-US" sz="3200" b="1" i="0" u="none" strike="noStrike" baseline="0" dirty="0">
                <a:latin typeface="Raleway" pitchFamily="2" charset="0"/>
                <a:cs typeface="Segoe UI" panose="020B0502040204020203" pitchFamily="34" charset="0"/>
              </a:rPr>
              <a:t>F 628 Notice of Transfer or Discharge and Ombudsman Notification</a:t>
            </a:r>
            <a:endParaRPr lang="en-US" sz="3200" dirty="0">
              <a:latin typeface="Raleway" pitchFamily="2" charset="0"/>
              <a:cs typeface="Segoe UI" panose="020B0502040204020203" pitchFamily="34" charset="0"/>
            </a:endParaRPr>
          </a:p>
        </p:txBody>
      </p:sp>
      <p:sp>
        <p:nvSpPr>
          <p:cNvPr id="3" name="Content Placeholder 2">
            <a:extLst>
              <a:ext uri="{FF2B5EF4-FFF2-40B4-BE49-F238E27FC236}">
                <a16:creationId xmlns:a16="http://schemas.microsoft.com/office/drawing/2014/main" id="{3F002B03-5DFC-CD2A-81F9-0690949CD407}"/>
              </a:ext>
            </a:extLst>
          </p:cNvPr>
          <p:cNvSpPr>
            <a:spLocks noGrp="1"/>
          </p:cNvSpPr>
          <p:nvPr>
            <p:ph idx="1"/>
          </p:nvPr>
        </p:nvSpPr>
        <p:spPr/>
        <p:txBody>
          <a:bodyPr>
            <a:noAutofit/>
          </a:bodyPr>
          <a:lstStyle/>
          <a:p>
            <a:pPr>
              <a:lnSpc>
                <a:spcPct val="100000"/>
              </a:lnSpc>
            </a:pPr>
            <a:r>
              <a:rPr lang="en-US" sz="2000" b="1" u="none" strike="noStrike" baseline="0" dirty="0">
                <a:latin typeface="Segoe UI" panose="020B0502040204020203" pitchFamily="34" charset="0"/>
                <a:cs typeface="Segoe UI" panose="020B0502040204020203" pitchFamily="34" charset="0"/>
              </a:rPr>
              <a:t>§483.15(c)(3) Notice of Transfer or Discharge and Ombudsman Notification </a:t>
            </a:r>
          </a:p>
          <a:p>
            <a:pPr marL="342900" indent="-342900">
              <a:lnSpc>
                <a:spcPct val="100000"/>
              </a:lnSpc>
              <a:buFont typeface="Arial" panose="020B0604020202020204" pitchFamily="34" charset="0"/>
              <a:buChar char="•"/>
            </a:pPr>
            <a:r>
              <a:rPr lang="en-US" sz="2000" b="0" u="none" strike="noStrike" baseline="0" dirty="0">
                <a:latin typeface="Segoe UI" panose="020B0502040204020203" pitchFamily="34" charset="0"/>
                <a:cs typeface="Segoe UI" panose="020B0502040204020203" pitchFamily="34" charset="0"/>
              </a:rPr>
              <a:t>When a facility transfers or discharges a resident, prior to the transfer or discharge, the facility must notify the resident and the resident’s representative(s) of the transfer or discharge and the reasons for the move in writing and in a language and manner they understand. A 30-day notice is still required unless an emergency, then soon as possible. </a:t>
            </a:r>
          </a:p>
          <a:p>
            <a:pPr marL="342900" indent="-342900">
              <a:lnSpc>
                <a:spcPct val="100000"/>
              </a:lnSpc>
              <a:buFont typeface="Arial" panose="020B0604020202020204" pitchFamily="34" charset="0"/>
              <a:buChar char="•"/>
            </a:pPr>
            <a:r>
              <a:rPr lang="en-US" sz="2000" b="0" u="none" strike="noStrike" baseline="0" dirty="0">
                <a:latin typeface="Segoe UI" panose="020B0502040204020203" pitchFamily="34" charset="0"/>
                <a:cs typeface="Segoe UI" panose="020B0502040204020203" pitchFamily="34" charset="0"/>
              </a:rPr>
              <a:t>Additionally, the facility must send a copy of the notice of transfer or discharge to the representative of the Office of the State Long-Term Care (LTC) Ombudsman</a:t>
            </a:r>
          </a:p>
          <a:p>
            <a:pPr marL="342900" indent="-342900">
              <a:lnSpc>
                <a:spcPct val="100000"/>
              </a:lnSpc>
              <a:buFont typeface="Arial" panose="020B0604020202020204" pitchFamily="34" charset="0"/>
              <a:buChar char="•"/>
            </a:pPr>
            <a:r>
              <a:rPr lang="en-US" sz="2000" b="0" i="0" u="none" strike="noStrike" baseline="0" dirty="0">
                <a:latin typeface="Segoe UI" panose="020B0502040204020203" pitchFamily="34" charset="0"/>
                <a:cs typeface="Segoe UI" panose="020B0502040204020203" pitchFamily="34" charset="0"/>
              </a:rPr>
              <a:t>In situations where the facility has decided to discharge the resident while the resident is still hospitalized, the facility must send a notice of discharge to the resident and resident representative before the discharge and must also send a copy of the discharge notice to a representative of the Office of the State LTC Ombudsman</a:t>
            </a:r>
            <a:endParaRPr lang="en-US" sz="2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AFF2E4B1-692C-72F9-E8BA-FE221AFDEAD1}"/>
              </a:ext>
            </a:extLst>
          </p:cNvPr>
          <p:cNvSpPr>
            <a:spLocks noGrp="1"/>
          </p:cNvSpPr>
          <p:nvPr>
            <p:ph type="sldNum" sz="quarter" idx="12"/>
          </p:nvPr>
        </p:nvSpPr>
        <p:spPr/>
        <p:txBody>
          <a:bodyPr/>
          <a:lstStyle/>
          <a:p>
            <a:fld id="{2C1798A1-548B-2F4F-A949-0B360C421755}" type="slidenum">
              <a:rPr lang="en-US" smtClean="0"/>
              <a:t>33</a:t>
            </a:fld>
            <a:endParaRPr lang="en-US"/>
          </a:p>
        </p:txBody>
      </p:sp>
    </p:spTree>
    <p:extLst>
      <p:ext uri="{BB962C8B-B14F-4D97-AF65-F5344CB8AC3E}">
        <p14:creationId xmlns:p14="http://schemas.microsoft.com/office/powerpoint/2010/main" val="3924704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F9245-D177-76C3-3393-69C1401CE84D}"/>
              </a:ext>
            </a:extLst>
          </p:cNvPr>
          <p:cNvSpPr>
            <a:spLocks noGrp="1"/>
          </p:cNvSpPr>
          <p:nvPr>
            <p:ph type="title"/>
          </p:nvPr>
        </p:nvSpPr>
        <p:spPr>
          <a:xfrm>
            <a:off x="436880" y="365126"/>
            <a:ext cx="9540497" cy="756565"/>
          </a:xfrm>
        </p:spPr>
        <p:txBody>
          <a:bodyPr>
            <a:noAutofit/>
          </a:bodyPr>
          <a:lstStyle/>
          <a:p>
            <a:r>
              <a:rPr lang="en-US" sz="3200" b="1" i="0" u="none" strike="noStrike" baseline="0" dirty="0">
                <a:latin typeface="Raleway" pitchFamily="2" charset="0"/>
                <a:cs typeface="Segoe UI" panose="020B0502040204020203" pitchFamily="34" charset="0"/>
              </a:rPr>
              <a:t>F 628 Notice of Transfer or Discharge and Ombudsman Notification</a:t>
            </a:r>
            <a:endParaRPr lang="en-US" sz="3200" dirty="0">
              <a:latin typeface="Raleway" pitchFamily="2" charset="0"/>
            </a:endParaRPr>
          </a:p>
        </p:txBody>
      </p:sp>
      <p:sp>
        <p:nvSpPr>
          <p:cNvPr id="3" name="Content Placeholder 2">
            <a:extLst>
              <a:ext uri="{FF2B5EF4-FFF2-40B4-BE49-F238E27FC236}">
                <a16:creationId xmlns:a16="http://schemas.microsoft.com/office/drawing/2014/main" id="{AD3E2166-F1D4-AC78-6EE5-62FEA019248A}"/>
              </a:ext>
            </a:extLst>
          </p:cNvPr>
          <p:cNvSpPr>
            <a:spLocks noGrp="1"/>
          </p:cNvSpPr>
          <p:nvPr>
            <p:ph idx="1"/>
          </p:nvPr>
        </p:nvSpPr>
        <p:spPr/>
        <p:txBody>
          <a:bodyPr>
            <a:noAutofit/>
          </a:bodyPr>
          <a:lstStyle/>
          <a:p>
            <a:pPr>
              <a:lnSpc>
                <a:spcPct val="100000"/>
              </a:lnSpc>
            </a:pPr>
            <a:r>
              <a:rPr lang="en-US" sz="2400" b="0" u="none" strike="noStrike" baseline="0" dirty="0">
                <a:latin typeface="Segoe UI" panose="020B0502040204020203" pitchFamily="34" charset="0"/>
                <a:cs typeface="Segoe UI" panose="020B0502040204020203" pitchFamily="34" charset="0"/>
              </a:rPr>
              <a:t>The facility must maintain evidence that the notice was sent to the Ombudsman. While Ombudsman Programs vary from state to state, facilities should know the process for ombudsman notification in their state.</a:t>
            </a:r>
          </a:p>
          <a:p>
            <a:pPr marL="7938" lvl="1" indent="0">
              <a:lnSpc>
                <a:spcPct val="100000"/>
              </a:lnSpc>
              <a:buNone/>
            </a:pPr>
            <a:r>
              <a:rPr lang="en-US" sz="2400" dirty="0">
                <a:latin typeface="Segoe UI" panose="020B0502040204020203" pitchFamily="34" charset="0"/>
                <a:cs typeface="Segoe UI" panose="020B0502040204020203" pitchFamily="34" charset="0"/>
              </a:rPr>
              <a:t>  Indiana: </a:t>
            </a:r>
            <a:endParaRPr lang="en-US" sz="2400" b="0" u="none" strike="noStrike" baseline="0" dirty="0">
              <a:latin typeface="Segoe UI" panose="020B0502040204020203" pitchFamily="34" charset="0"/>
              <a:cs typeface="Segoe UI" panose="020B0502040204020203" pitchFamily="34" charset="0"/>
            </a:endParaRPr>
          </a:p>
          <a:p>
            <a:pPr marL="573088" lvl="1" indent="-342900">
              <a:lnSpc>
                <a:spcPct val="100000"/>
              </a:lnSpc>
            </a:pPr>
            <a:r>
              <a:rPr lang="en-US" sz="2400" b="0" u="none" strike="noStrike" baseline="0" dirty="0">
                <a:latin typeface="Segoe UI" panose="020B0502040204020203" pitchFamily="34" charset="0"/>
                <a:cs typeface="Segoe UI" panose="020B0502040204020203" pitchFamily="34" charset="0"/>
              </a:rPr>
              <a:t>Acute discharge monthly</a:t>
            </a:r>
          </a:p>
          <a:p>
            <a:pPr marL="573088" lvl="1" indent="-342900">
              <a:lnSpc>
                <a:spcPct val="100000"/>
              </a:lnSpc>
            </a:pPr>
            <a:r>
              <a:rPr lang="en-US" sz="2400" b="0" u="none" strike="noStrike" baseline="0" dirty="0">
                <a:latin typeface="Segoe UI" panose="020B0502040204020203" pitchFamily="34" charset="0"/>
                <a:cs typeface="Segoe UI" panose="020B0502040204020203" pitchFamily="34" charset="0"/>
              </a:rPr>
              <a:t>Other discharges 30 days, if emergency discharge as soon as possible</a:t>
            </a:r>
          </a:p>
          <a:p>
            <a:pPr marR="0" lvl="0">
              <a:lnSpc>
                <a:spcPct val="100000"/>
              </a:lnSpc>
              <a:spcBef>
                <a:spcPts val="1425"/>
              </a:spcBef>
              <a:buSzPts val="1200"/>
              <a:tabLst>
                <a:tab pos="375285" algn="l"/>
              </a:tabLst>
            </a:pPr>
            <a:r>
              <a:rPr lang="en-US" sz="2400" b="1" kern="0" spc="0" dirty="0">
                <a:effectLst/>
                <a:latin typeface="Segoe UI" panose="020B0502040204020203" pitchFamily="34" charset="0"/>
                <a:ea typeface="Wingdings" panose="05000000000000000000" pitchFamily="2" charset="2"/>
                <a:cs typeface="Segoe UI" panose="020B0502040204020203" pitchFamily="34" charset="0"/>
              </a:rPr>
              <a:t>Timely</a:t>
            </a:r>
            <a:r>
              <a:rPr lang="en-US" sz="2400" b="1" kern="0" spc="-25" dirty="0">
                <a:effectLst/>
                <a:latin typeface="Segoe UI" panose="020B0502040204020203" pitchFamily="34" charset="0"/>
                <a:ea typeface="Wingdings" panose="05000000000000000000" pitchFamily="2" charset="2"/>
                <a:cs typeface="Segoe UI" panose="020B0502040204020203" pitchFamily="34" charset="0"/>
              </a:rPr>
              <a:t> </a:t>
            </a:r>
            <a:r>
              <a:rPr lang="en-US" sz="2400" b="1" kern="0" spc="0" dirty="0">
                <a:effectLst/>
                <a:latin typeface="Segoe UI" panose="020B0502040204020203" pitchFamily="34" charset="0"/>
                <a:ea typeface="Wingdings" panose="05000000000000000000" pitchFamily="2" charset="2"/>
                <a:cs typeface="Segoe UI" panose="020B0502040204020203" pitchFamily="34" charset="0"/>
              </a:rPr>
              <a:t>notification</a:t>
            </a:r>
            <a:r>
              <a:rPr lang="en-US" sz="2400" b="1" kern="0" spc="-10" dirty="0">
                <a:effectLst/>
                <a:latin typeface="Segoe UI" panose="020B0502040204020203" pitchFamily="34" charset="0"/>
                <a:ea typeface="Wingdings" panose="05000000000000000000" pitchFamily="2" charset="2"/>
                <a:cs typeface="Segoe UI" panose="020B0502040204020203" pitchFamily="34" charset="0"/>
              </a:rPr>
              <a:t> </a:t>
            </a:r>
            <a:r>
              <a:rPr lang="en-US" sz="2400" b="1" kern="0" spc="0" dirty="0">
                <a:effectLst/>
                <a:latin typeface="Segoe UI" panose="020B0502040204020203" pitchFamily="34" charset="0"/>
                <a:ea typeface="Wingdings" panose="05000000000000000000" pitchFamily="2" charset="2"/>
                <a:cs typeface="Segoe UI" panose="020B0502040204020203" pitchFamily="34" charset="0"/>
              </a:rPr>
              <a:t>to</a:t>
            </a:r>
            <a:r>
              <a:rPr lang="en-US" sz="2400" b="1" kern="0" spc="-15" dirty="0">
                <a:effectLst/>
                <a:latin typeface="Segoe UI" panose="020B0502040204020203" pitchFamily="34" charset="0"/>
                <a:ea typeface="Wingdings" panose="05000000000000000000" pitchFamily="2" charset="2"/>
                <a:cs typeface="Segoe UI" panose="020B0502040204020203" pitchFamily="34" charset="0"/>
              </a:rPr>
              <a:t> </a:t>
            </a:r>
            <a:r>
              <a:rPr lang="en-US" sz="2400" b="1" kern="0" spc="0" dirty="0">
                <a:effectLst/>
                <a:latin typeface="Segoe UI" panose="020B0502040204020203" pitchFamily="34" charset="0"/>
                <a:ea typeface="Wingdings" panose="05000000000000000000" pitchFamily="2" charset="2"/>
                <a:cs typeface="Segoe UI" panose="020B0502040204020203" pitchFamily="34" charset="0"/>
              </a:rPr>
              <a:t>the</a:t>
            </a:r>
            <a:r>
              <a:rPr lang="en-US" sz="2400" b="1" kern="0" spc="-10" dirty="0">
                <a:effectLst/>
                <a:latin typeface="Segoe UI" panose="020B0502040204020203" pitchFamily="34" charset="0"/>
                <a:ea typeface="Wingdings" panose="05000000000000000000" pitchFamily="2" charset="2"/>
                <a:cs typeface="Segoe UI" panose="020B0502040204020203" pitchFamily="34" charset="0"/>
              </a:rPr>
              <a:t> </a:t>
            </a:r>
            <a:r>
              <a:rPr lang="en-US" sz="2400" b="1" kern="0" spc="0" dirty="0">
                <a:effectLst/>
                <a:latin typeface="Segoe UI" panose="020B0502040204020203" pitchFamily="34" charset="0"/>
                <a:ea typeface="Wingdings" panose="05000000000000000000" pitchFamily="2" charset="2"/>
                <a:cs typeface="Segoe UI" panose="020B0502040204020203" pitchFamily="34" charset="0"/>
              </a:rPr>
              <a:t>SLTCO</a:t>
            </a:r>
            <a:r>
              <a:rPr lang="en-US" sz="2400" b="1" kern="0" spc="-5" dirty="0">
                <a:effectLst/>
                <a:latin typeface="Segoe UI" panose="020B0502040204020203" pitchFamily="34" charset="0"/>
                <a:ea typeface="Wingdings" panose="05000000000000000000" pitchFamily="2" charset="2"/>
                <a:cs typeface="Segoe UI" panose="020B0502040204020203" pitchFamily="34" charset="0"/>
              </a:rPr>
              <a:t> </a:t>
            </a:r>
            <a:r>
              <a:rPr lang="en-US" sz="2400" b="1" kern="0" spc="0" dirty="0">
                <a:effectLst/>
                <a:latin typeface="Segoe UI" panose="020B0502040204020203" pitchFamily="34" charset="0"/>
                <a:ea typeface="Wingdings" panose="05000000000000000000" pitchFamily="2" charset="2"/>
                <a:cs typeface="Segoe UI" panose="020B0502040204020203" pitchFamily="34" charset="0"/>
              </a:rPr>
              <a:t>and</a:t>
            </a:r>
            <a:r>
              <a:rPr lang="en-US" sz="2400" b="1" kern="0" spc="-10" dirty="0">
                <a:effectLst/>
                <a:latin typeface="Segoe UI" panose="020B0502040204020203" pitchFamily="34" charset="0"/>
                <a:ea typeface="Wingdings" panose="05000000000000000000" pitchFamily="2" charset="2"/>
                <a:cs typeface="Segoe UI" panose="020B0502040204020203" pitchFamily="34" charset="0"/>
              </a:rPr>
              <a:t> </a:t>
            </a:r>
            <a:r>
              <a:rPr lang="en-US" sz="2400" b="1" kern="0" spc="0" dirty="0">
                <a:effectLst/>
                <a:latin typeface="Segoe UI" panose="020B0502040204020203" pitchFamily="34" charset="0"/>
                <a:ea typeface="Wingdings" panose="05000000000000000000" pitchFamily="2" charset="2"/>
                <a:cs typeface="Segoe UI" panose="020B0502040204020203" pitchFamily="34" charset="0"/>
              </a:rPr>
              <a:t>local</a:t>
            </a:r>
            <a:r>
              <a:rPr lang="en-US" sz="2400" b="1" kern="0" spc="-15" dirty="0">
                <a:effectLst/>
                <a:latin typeface="Segoe UI" panose="020B0502040204020203" pitchFamily="34" charset="0"/>
                <a:ea typeface="Wingdings" panose="05000000000000000000" pitchFamily="2" charset="2"/>
                <a:cs typeface="Segoe UI" panose="020B0502040204020203" pitchFamily="34" charset="0"/>
              </a:rPr>
              <a:t> </a:t>
            </a:r>
            <a:r>
              <a:rPr lang="en-US" sz="2400" b="1" kern="0" spc="0" dirty="0">
                <a:effectLst/>
                <a:latin typeface="Segoe UI" panose="020B0502040204020203" pitchFamily="34" charset="0"/>
                <a:ea typeface="Wingdings" panose="05000000000000000000" pitchFamily="2" charset="2"/>
                <a:cs typeface="Segoe UI" panose="020B0502040204020203" pitchFamily="34" charset="0"/>
              </a:rPr>
              <a:t>Ombudsman</a:t>
            </a:r>
            <a:r>
              <a:rPr lang="en-US" sz="2400" b="1" kern="0" spc="-5" dirty="0">
                <a:effectLst/>
                <a:latin typeface="Segoe UI" panose="020B0502040204020203" pitchFamily="34" charset="0"/>
                <a:ea typeface="Wingdings" panose="05000000000000000000" pitchFamily="2" charset="2"/>
                <a:cs typeface="Segoe UI" panose="020B0502040204020203" pitchFamily="34" charset="0"/>
              </a:rPr>
              <a:t> </a:t>
            </a:r>
            <a:r>
              <a:rPr lang="en-US" sz="2400" b="1" kern="0" spc="-10" dirty="0">
                <a:effectLst/>
                <a:latin typeface="Segoe UI" panose="020B0502040204020203" pitchFamily="34" charset="0"/>
                <a:ea typeface="Wingdings" panose="05000000000000000000" pitchFamily="2" charset="2"/>
                <a:cs typeface="Segoe UI" panose="020B0502040204020203" pitchFamily="34" charset="0"/>
              </a:rPr>
              <a:t>Representative:</a:t>
            </a:r>
            <a:endParaRPr lang="en-US" sz="2400" b="1" kern="0" spc="0" dirty="0">
              <a:effectLst/>
              <a:latin typeface="Segoe UI" panose="020B0502040204020203" pitchFamily="34" charset="0"/>
              <a:ea typeface="Wingdings" panose="05000000000000000000" pitchFamily="2" charset="2"/>
              <a:cs typeface="Segoe UI" panose="020B0502040204020203" pitchFamily="34" charset="0"/>
            </a:endParaRPr>
          </a:p>
          <a:p>
            <a:pPr>
              <a:lnSpc>
                <a:spcPct val="100000"/>
              </a:lnSpc>
            </a:pPr>
            <a:r>
              <a:rPr lang="en-US" sz="2400" dirty="0">
                <a:effectLst/>
                <a:latin typeface="Segoe UI" panose="020B0502040204020203" pitchFamily="34" charset="0"/>
                <a:ea typeface="Calibri" panose="020F0502020204030204" pitchFamily="34" charset="0"/>
                <a:cs typeface="Segoe UI" panose="020B0502040204020203" pitchFamily="34" charset="0"/>
              </a:rPr>
              <a:t>Notices</a:t>
            </a:r>
            <a:r>
              <a:rPr lang="en-US" sz="2400" spc="-15" dirty="0">
                <a:effectLst/>
                <a:latin typeface="Segoe UI" panose="020B0502040204020203" pitchFamily="34" charset="0"/>
                <a:ea typeface="Calibri" panose="020F0502020204030204" pitchFamily="34" charset="0"/>
                <a:cs typeface="Segoe UI" panose="020B0502040204020203" pitchFamily="34" charset="0"/>
              </a:rPr>
              <a:t> </a:t>
            </a:r>
            <a:r>
              <a:rPr lang="en-US" sz="2400" dirty="0">
                <a:effectLst/>
                <a:latin typeface="Segoe UI" panose="020B0502040204020203" pitchFamily="34" charset="0"/>
                <a:ea typeface="Calibri" panose="020F0502020204030204" pitchFamily="34" charset="0"/>
                <a:cs typeface="Segoe UI" panose="020B0502040204020203" pitchFamily="34" charset="0"/>
              </a:rPr>
              <a:t>must</a:t>
            </a:r>
            <a:r>
              <a:rPr lang="en-US" sz="2400" spc="-15" dirty="0">
                <a:effectLst/>
                <a:latin typeface="Segoe UI" panose="020B0502040204020203" pitchFamily="34" charset="0"/>
                <a:ea typeface="Calibri" panose="020F0502020204030204" pitchFamily="34" charset="0"/>
                <a:cs typeface="Segoe UI" panose="020B0502040204020203" pitchFamily="34" charset="0"/>
              </a:rPr>
              <a:t> </a:t>
            </a:r>
            <a:r>
              <a:rPr lang="en-US" sz="2400" dirty="0">
                <a:effectLst/>
                <a:latin typeface="Segoe UI" panose="020B0502040204020203" pitchFamily="34" charset="0"/>
                <a:ea typeface="Calibri" panose="020F0502020204030204" pitchFamily="34" charset="0"/>
                <a:cs typeface="Segoe UI" panose="020B0502040204020203" pitchFamily="34" charset="0"/>
              </a:rPr>
              <a:t>be</a:t>
            </a:r>
            <a:r>
              <a:rPr lang="en-US" sz="2400" spc="5" dirty="0">
                <a:effectLst/>
                <a:latin typeface="Segoe UI" panose="020B0502040204020203" pitchFamily="34" charset="0"/>
                <a:ea typeface="Calibri" panose="020F0502020204030204" pitchFamily="34" charset="0"/>
                <a:cs typeface="Segoe UI" panose="020B0502040204020203" pitchFamily="34" charset="0"/>
              </a:rPr>
              <a:t> </a:t>
            </a:r>
            <a:r>
              <a:rPr lang="en-US" sz="2400" dirty="0">
                <a:effectLst/>
                <a:latin typeface="Segoe UI" panose="020B0502040204020203" pitchFamily="34" charset="0"/>
                <a:ea typeface="Calibri" panose="020F0502020204030204" pitchFamily="34" charset="0"/>
                <a:cs typeface="Segoe UI" panose="020B0502040204020203" pitchFamily="34" charset="0"/>
              </a:rPr>
              <a:t>sent</a:t>
            </a:r>
            <a:r>
              <a:rPr lang="en-US" sz="2400" spc="-15" dirty="0">
                <a:effectLst/>
                <a:latin typeface="Segoe UI" panose="020B0502040204020203" pitchFamily="34" charset="0"/>
                <a:ea typeface="Calibri" panose="020F0502020204030204" pitchFamily="34" charset="0"/>
                <a:cs typeface="Segoe UI" panose="020B0502040204020203" pitchFamily="34" charset="0"/>
              </a:rPr>
              <a:t> </a:t>
            </a:r>
            <a:r>
              <a:rPr lang="en-US" sz="2400" dirty="0">
                <a:effectLst/>
                <a:latin typeface="Segoe UI" panose="020B0502040204020203" pitchFamily="34" charset="0"/>
                <a:ea typeface="Calibri" panose="020F0502020204030204" pitchFamily="34" charset="0"/>
                <a:cs typeface="Segoe UI" panose="020B0502040204020203" pitchFamily="34" charset="0"/>
              </a:rPr>
              <a:t>to</a:t>
            </a:r>
            <a:r>
              <a:rPr lang="en-US" sz="2400" spc="-20" dirty="0">
                <a:effectLst/>
                <a:latin typeface="Segoe UI" panose="020B0502040204020203" pitchFamily="34" charset="0"/>
                <a:ea typeface="Calibri" panose="020F0502020204030204" pitchFamily="34" charset="0"/>
                <a:cs typeface="Segoe UI" panose="020B0502040204020203" pitchFamily="34" charset="0"/>
              </a:rPr>
              <a:t> </a:t>
            </a:r>
            <a:r>
              <a:rPr lang="en-US" sz="2400" dirty="0">
                <a:effectLst/>
                <a:latin typeface="Segoe UI" panose="020B0502040204020203" pitchFamily="34" charset="0"/>
                <a:ea typeface="Calibri" panose="020F0502020204030204" pitchFamily="34" charset="0"/>
                <a:cs typeface="Segoe UI" panose="020B0502040204020203" pitchFamily="34" charset="0"/>
              </a:rPr>
              <a:t>the SLTCO</a:t>
            </a:r>
            <a:r>
              <a:rPr lang="en-US" sz="2400" spc="-15" dirty="0">
                <a:effectLst/>
                <a:latin typeface="Segoe UI" panose="020B0502040204020203" pitchFamily="34" charset="0"/>
                <a:ea typeface="Calibri" panose="020F0502020204030204" pitchFamily="34" charset="0"/>
                <a:cs typeface="Segoe UI" panose="020B0502040204020203" pitchFamily="34" charset="0"/>
              </a:rPr>
              <a:t> </a:t>
            </a:r>
            <a:r>
              <a:rPr lang="en-US" sz="2400" spc="-10" dirty="0">
                <a:effectLst/>
                <a:latin typeface="Segoe UI" panose="020B0502040204020203" pitchFamily="34" charset="0"/>
                <a:ea typeface="Calibri" panose="020F0502020204030204" pitchFamily="34" charset="0"/>
                <a:cs typeface="Segoe UI" panose="020B0502040204020203" pitchFamily="34" charset="0"/>
              </a:rPr>
              <a:t>through the LTCOP’s secure, encrypted web-based portal at </a:t>
            </a:r>
            <a:r>
              <a:rPr lang="en-US" sz="2400" u="sng" dirty="0">
                <a:effectLst/>
                <a:latin typeface="Segoe UI" panose="020B0502040204020203" pitchFamily="34" charset="0"/>
                <a:ea typeface="Calibri" panose="020F0502020204030204"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https://in-ombudsman-pff.peerplace.com/</a:t>
            </a:r>
            <a:r>
              <a:rPr lang="en-US" sz="2400" dirty="0">
                <a:effectLst/>
                <a:latin typeface="Segoe UI" panose="020B0502040204020203" pitchFamily="34" charset="0"/>
                <a:ea typeface="Calibri" panose="020F0502020204030204" pitchFamily="34" charset="0"/>
                <a:cs typeface="Segoe UI" panose="020B0502040204020203" pitchFamily="34" charset="0"/>
              </a:rPr>
              <a:t>.</a:t>
            </a:r>
          </a:p>
        </p:txBody>
      </p:sp>
      <p:sp>
        <p:nvSpPr>
          <p:cNvPr id="4" name="Slide Number Placeholder 3">
            <a:extLst>
              <a:ext uri="{FF2B5EF4-FFF2-40B4-BE49-F238E27FC236}">
                <a16:creationId xmlns:a16="http://schemas.microsoft.com/office/drawing/2014/main" id="{280B9DE5-E976-BC4E-F5DB-CAEB97B52968}"/>
              </a:ext>
            </a:extLst>
          </p:cNvPr>
          <p:cNvSpPr>
            <a:spLocks noGrp="1"/>
          </p:cNvSpPr>
          <p:nvPr>
            <p:ph type="sldNum" sz="quarter" idx="12"/>
          </p:nvPr>
        </p:nvSpPr>
        <p:spPr/>
        <p:txBody>
          <a:bodyPr/>
          <a:lstStyle/>
          <a:p>
            <a:fld id="{2C1798A1-548B-2F4F-A949-0B360C421755}" type="slidenum">
              <a:rPr lang="en-US" smtClean="0"/>
              <a:t>34</a:t>
            </a:fld>
            <a:endParaRPr lang="en-US"/>
          </a:p>
        </p:txBody>
      </p:sp>
    </p:spTree>
    <p:extLst>
      <p:ext uri="{BB962C8B-B14F-4D97-AF65-F5344CB8AC3E}">
        <p14:creationId xmlns:p14="http://schemas.microsoft.com/office/powerpoint/2010/main" val="4089953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AEF7C-5B0D-A694-6307-4D3441512836}"/>
              </a:ext>
            </a:extLst>
          </p:cNvPr>
          <p:cNvSpPr>
            <a:spLocks noGrp="1"/>
          </p:cNvSpPr>
          <p:nvPr>
            <p:ph type="title"/>
          </p:nvPr>
        </p:nvSpPr>
        <p:spPr/>
        <p:txBody>
          <a:bodyPr/>
          <a:lstStyle/>
          <a:p>
            <a:r>
              <a:rPr lang="en-US" dirty="0"/>
              <a:t>F628 Content of Discharge Notice</a:t>
            </a:r>
          </a:p>
        </p:txBody>
      </p:sp>
      <p:sp>
        <p:nvSpPr>
          <p:cNvPr id="3" name="Content Placeholder 2">
            <a:extLst>
              <a:ext uri="{FF2B5EF4-FFF2-40B4-BE49-F238E27FC236}">
                <a16:creationId xmlns:a16="http://schemas.microsoft.com/office/drawing/2014/main" id="{A7218DBD-785B-98BB-E0C9-32C203EFF145}"/>
              </a:ext>
            </a:extLst>
          </p:cNvPr>
          <p:cNvSpPr>
            <a:spLocks noGrp="1"/>
          </p:cNvSpPr>
          <p:nvPr>
            <p:ph idx="1"/>
          </p:nvPr>
        </p:nvSpPr>
        <p:spPr>
          <a:xfrm>
            <a:off x="436880" y="1341120"/>
            <a:ext cx="10916920" cy="4687245"/>
          </a:xfrm>
        </p:spPr>
        <p:txBody>
          <a:bodyPr>
            <a:noAutofit/>
          </a:bodyPr>
          <a:lstStyle/>
          <a:p>
            <a:pPr>
              <a:lnSpc>
                <a:spcPct val="100000"/>
              </a:lnSpc>
            </a:pPr>
            <a:r>
              <a:rPr lang="en-US" sz="1600" b="1" u="none" strike="noStrike" baseline="0" dirty="0">
                <a:latin typeface="Segoe UI" panose="020B0502040204020203" pitchFamily="34" charset="0"/>
                <a:cs typeface="Segoe UI" panose="020B0502040204020203" pitchFamily="34" charset="0"/>
              </a:rPr>
              <a:t>§483.15(c)(5) Contents of the Notice </a:t>
            </a:r>
            <a:endParaRPr lang="en-US" sz="1600" b="0" u="none" strike="noStrike" baseline="0" dirty="0">
              <a:latin typeface="Segoe UI" panose="020B0502040204020203" pitchFamily="34" charset="0"/>
              <a:cs typeface="Segoe UI" panose="020B0502040204020203" pitchFamily="34" charset="0"/>
            </a:endParaRPr>
          </a:p>
          <a:p>
            <a:pPr>
              <a:lnSpc>
                <a:spcPct val="100000"/>
              </a:lnSpc>
            </a:pPr>
            <a:r>
              <a:rPr lang="en-US" sz="1600" b="0" u="none" strike="noStrike" baseline="0" dirty="0">
                <a:latin typeface="Segoe UI" panose="020B0502040204020203" pitchFamily="34" charset="0"/>
                <a:cs typeface="Segoe UI" panose="020B0502040204020203" pitchFamily="34" charset="0"/>
              </a:rPr>
              <a:t>The facility’s notice must include all the following at the time notice is provided: </a:t>
            </a:r>
          </a:p>
          <a:p>
            <a:pPr marL="285750" indent="-285750">
              <a:lnSpc>
                <a:spcPct val="100000"/>
              </a:lnSpc>
              <a:buFont typeface="Arial" panose="020B0604020202020204" pitchFamily="34" charset="0"/>
              <a:buChar char="•"/>
            </a:pPr>
            <a:r>
              <a:rPr lang="en-US" sz="1600" b="0" u="none" strike="noStrike" baseline="0" dirty="0">
                <a:latin typeface="Segoe UI" panose="020B0502040204020203" pitchFamily="34" charset="0"/>
                <a:cs typeface="Segoe UI" panose="020B0502040204020203" pitchFamily="34" charset="0"/>
              </a:rPr>
              <a:t>The specific reason for the transfer or discharge, including the basis under §§483.15(c)(1)(</a:t>
            </a:r>
            <a:r>
              <a:rPr lang="en-US" sz="1600" b="0" u="none" strike="noStrike" baseline="0" dirty="0" err="1">
                <a:latin typeface="Segoe UI" panose="020B0502040204020203" pitchFamily="34" charset="0"/>
                <a:cs typeface="Segoe UI" panose="020B0502040204020203" pitchFamily="34" charset="0"/>
              </a:rPr>
              <a:t>i</a:t>
            </a:r>
            <a:r>
              <a:rPr lang="en-US" sz="1600" b="0" u="none" strike="noStrike" baseline="0" dirty="0">
                <a:latin typeface="Segoe UI" panose="020B0502040204020203" pitchFamily="34" charset="0"/>
                <a:cs typeface="Segoe UI" panose="020B0502040204020203" pitchFamily="34" charset="0"/>
              </a:rPr>
              <a:t>)(A)-(F); </a:t>
            </a:r>
          </a:p>
          <a:p>
            <a:pPr marL="285750" indent="-285750">
              <a:lnSpc>
                <a:spcPct val="100000"/>
              </a:lnSpc>
              <a:buFont typeface="Arial" panose="020B0604020202020204" pitchFamily="34" charset="0"/>
              <a:buChar char="•"/>
            </a:pPr>
            <a:r>
              <a:rPr lang="en-US" sz="1600" b="0" u="none" strike="noStrike" baseline="0" dirty="0">
                <a:latin typeface="Segoe UI" panose="020B0502040204020203" pitchFamily="34" charset="0"/>
                <a:cs typeface="Segoe UI" panose="020B0502040204020203" pitchFamily="34" charset="0"/>
              </a:rPr>
              <a:t>The effective date of the transfer or discharge; </a:t>
            </a:r>
          </a:p>
          <a:p>
            <a:pPr marL="285750" indent="-285750">
              <a:lnSpc>
                <a:spcPct val="100000"/>
              </a:lnSpc>
              <a:buFont typeface="Arial" panose="020B0604020202020204" pitchFamily="34" charset="0"/>
              <a:buChar char="•"/>
            </a:pPr>
            <a:r>
              <a:rPr lang="en-US" sz="1600" b="0" u="none" strike="noStrike" baseline="0" dirty="0">
                <a:latin typeface="Segoe UI" panose="020B0502040204020203" pitchFamily="34" charset="0"/>
                <a:cs typeface="Segoe UI" panose="020B0502040204020203" pitchFamily="34" charset="0"/>
              </a:rPr>
              <a:t>The specific location (such as the name of the new provider or description and/or address if the location is a residence) to which the resident is to be transferred or discharged; </a:t>
            </a:r>
          </a:p>
          <a:p>
            <a:pPr marL="285750" indent="-285750">
              <a:lnSpc>
                <a:spcPct val="100000"/>
              </a:lnSpc>
              <a:buFont typeface="Arial" panose="020B0604020202020204" pitchFamily="34" charset="0"/>
              <a:buChar char="•"/>
            </a:pPr>
            <a:r>
              <a:rPr lang="en-US" sz="1600" b="0" u="none" strike="noStrike" baseline="0" dirty="0">
                <a:latin typeface="Segoe UI" panose="020B0502040204020203" pitchFamily="34" charset="0"/>
                <a:cs typeface="Segoe UI" panose="020B0502040204020203" pitchFamily="34" charset="0"/>
              </a:rPr>
              <a:t>An explanation of the right to appeal the transfer or discharge to the State; </a:t>
            </a:r>
          </a:p>
          <a:p>
            <a:pPr marL="285750" indent="-285750">
              <a:lnSpc>
                <a:spcPct val="100000"/>
              </a:lnSpc>
              <a:buFont typeface="Arial" panose="020B0604020202020204" pitchFamily="34" charset="0"/>
              <a:buChar char="•"/>
            </a:pPr>
            <a:r>
              <a:rPr lang="en-US" sz="1600" b="0" u="none" strike="noStrike" baseline="0" dirty="0">
                <a:latin typeface="Segoe UI" panose="020B0502040204020203" pitchFamily="34" charset="0"/>
                <a:cs typeface="Segoe UI" panose="020B0502040204020203" pitchFamily="34" charset="0"/>
              </a:rPr>
              <a:t>The name, address (mail and email), and telephone number of the State entity which receives such appeal hearing requests; </a:t>
            </a:r>
          </a:p>
          <a:p>
            <a:pPr marL="285750" indent="-285750">
              <a:lnSpc>
                <a:spcPct val="100000"/>
              </a:lnSpc>
              <a:buFont typeface="Arial" panose="020B0604020202020204" pitchFamily="34" charset="0"/>
              <a:buChar char="•"/>
            </a:pPr>
            <a:r>
              <a:rPr lang="en-US" sz="1600" b="0" u="none" strike="noStrike" baseline="0" dirty="0">
                <a:latin typeface="Segoe UI" panose="020B0502040204020203" pitchFamily="34" charset="0"/>
                <a:cs typeface="Segoe UI" panose="020B0502040204020203" pitchFamily="34" charset="0"/>
              </a:rPr>
              <a:t>Information on how to obtain an appeal form; </a:t>
            </a:r>
          </a:p>
          <a:p>
            <a:pPr marL="285750" indent="-285750">
              <a:lnSpc>
                <a:spcPct val="100000"/>
              </a:lnSpc>
              <a:buFont typeface="Arial" panose="020B0604020202020204" pitchFamily="34" charset="0"/>
              <a:buChar char="•"/>
            </a:pPr>
            <a:r>
              <a:rPr lang="en-US" sz="1600" b="0" u="none" strike="noStrike" baseline="0" dirty="0">
                <a:latin typeface="Segoe UI" panose="020B0502040204020203" pitchFamily="34" charset="0"/>
                <a:cs typeface="Segoe UI" panose="020B0502040204020203" pitchFamily="34" charset="0"/>
              </a:rPr>
              <a:t>Information on obtaining assistance in completing and submitting the appeal hearing request; and </a:t>
            </a:r>
          </a:p>
          <a:p>
            <a:pPr marL="285750" indent="-285750">
              <a:lnSpc>
                <a:spcPct val="100000"/>
              </a:lnSpc>
              <a:buFont typeface="Arial" panose="020B0604020202020204" pitchFamily="34" charset="0"/>
              <a:buChar char="•"/>
            </a:pPr>
            <a:r>
              <a:rPr lang="en-US" sz="1600" b="0" u="none" strike="noStrike" baseline="0" dirty="0">
                <a:latin typeface="Segoe UI" panose="020B0502040204020203" pitchFamily="34" charset="0"/>
                <a:cs typeface="Segoe UI" panose="020B0502040204020203" pitchFamily="34" charset="0"/>
              </a:rPr>
              <a:t>The name, address (mailing and email), and phone number of the representative of the Office of the State Long-Term Care ombudsman</a:t>
            </a:r>
          </a:p>
        </p:txBody>
      </p:sp>
      <p:sp>
        <p:nvSpPr>
          <p:cNvPr id="4" name="Slide Number Placeholder 3">
            <a:extLst>
              <a:ext uri="{FF2B5EF4-FFF2-40B4-BE49-F238E27FC236}">
                <a16:creationId xmlns:a16="http://schemas.microsoft.com/office/drawing/2014/main" id="{6A6E48D0-0AA6-FD51-E227-97D60E6A0B93}"/>
              </a:ext>
            </a:extLst>
          </p:cNvPr>
          <p:cNvSpPr>
            <a:spLocks noGrp="1"/>
          </p:cNvSpPr>
          <p:nvPr>
            <p:ph type="sldNum" sz="quarter" idx="12"/>
          </p:nvPr>
        </p:nvSpPr>
        <p:spPr/>
        <p:txBody>
          <a:bodyPr/>
          <a:lstStyle/>
          <a:p>
            <a:fld id="{2C1798A1-548B-2F4F-A949-0B360C421755}" type="slidenum">
              <a:rPr lang="en-US" smtClean="0"/>
              <a:t>35</a:t>
            </a:fld>
            <a:endParaRPr lang="en-US"/>
          </a:p>
        </p:txBody>
      </p:sp>
    </p:spTree>
    <p:extLst>
      <p:ext uri="{BB962C8B-B14F-4D97-AF65-F5344CB8AC3E}">
        <p14:creationId xmlns:p14="http://schemas.microsoft.com/office/powerpoint/2010/main" val="1743334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C30C-DA9B-748F-A76B-04C980F11389}"/>
              </a:ext>
            </a:extLst>
          </p:cNvPr>
          <p:cNvSpPr>
            <a:spLocks noGrp="1"/>
          </p:cNvSpPr>
          <p:nvPr>
            <p:ph type="title"/>
          </p:nvPr>
        </p:nvSpPr>
        <p:spPr/>
        <p:txBody>
          <a:bodyPr/>
          <a:lstStyle/>
          <a:p>
            <a:r>
              <a:rPr lang="en-US" dirty="0"/>
              <a:t> F628 Timing of Notice</a:t>
            </a:r>
          </a:p>
        </p:txBody>
      </p:sp>
      <p:sp>
        <p:nvSpPr>
          <p:cNvPr id="3" name="Content Placeholder 2">
            <a:extLst>
              <a:ext uri="{FF2B5EF4-FFF2-40B4-BE49-F238E27FC236}">
                <a16:creationId xmlns:a16="http://schemas.microsoft.com/office/drawing/2014/main" id="{28225FD8-4BCA-FF3D-48BD-F8D37C786994}"/>
              </a:ext>
            </a:extLst>
          </p:cNvPr>
          <p:cNvSpPr>
            <a:spLocks noGrp="1"/>
          </p:cNvSpPr>
          <p:nvPr>
            <p:ph idx="1"/>
          </p:nvPr>
        </p:nvSpPr>
        <p:spPr>
          <a:xfrm>
            <a:off x="436880" y="1244906"/>
            <a:ext cx="10916920" cy="4516916"/>
          </a:xfrm>
        </p:spPr>
        <p:txBody>
          <a:bodyPr>
            <a:noAutofit/>
          </a:bodyPr>
          <a:lstStyle/>
          <a:p>
            <a:pPr>
              <a:lnSpc>
                <a:spcPct val="100000"/>
              </a:lnSpc>
            </a:pPr>
            <a:r>
              <a:rPr lang="en-US" sz="2000" b="1" u="none" strike="noStrike" baseline="0" dirty="0">
                <a:latin typeface="Segoe UI" panose="020B0502040204020203" pitchFamily="34" charset="0"/>
                <a:cs typeface="Segoe UI" panose="020B0502040204020203" pitchFamily="34" charset="0"/>
              </a:rPr>
              <a:t>§483.15(c)(4) Timing of the Notice </a:t>
            </a:r>
            <a:endParaRPr lang="en-US" sz="2000" b="0" u="none" strike="noStrike" baseline="0" dirty="0">
              <a:latin typeface="Segoe UI" panose="020B0502040204020203" pitchFamily="34" charset="0"/>
              <a:cs typeface="Segoe UI" panose="020B0502040204020203" pitchFamily="34" charset="0"/>
            </a:endParaRPr>
          </a:p>
          <a:p>
            <a:pPr marR="1800">
              <a:lnSpc>
                <a:spcPct val="100000"/>
              </a:lnSpc>
            </a:pPr>
            <a:r>
              <a:rPr lang="en-US" sz="2000" b="0" u="none" strike="noStrike" baseline="0" dirty="0">
                <a:latin typeface="Segoe UI" panose="020B0502040204020203" pitchFamily="34" charset="0"/>
                <a:cs typeface="Segoe UI" panose="020B0502040204020203" pitchFamily="34" charset="0"/>
              </a:rPr>
              <a:t>Generally, this notice must be provided at least 30 days prior to the transfer or discharge of the resident. Exceptions to the 30-day requirement apply when the transfer or discharge is affected because: </a:t>
            </a:r>
          </a:p>
          <a:p>
            <a:pPr marL="342900" indent="-342900">
              <a:lnSpc>
                <a:spcPct val="100000"/>
              </a:lnSpc>
              <a:buFont typeface="Arial" panose="020B0604020202020204" pitchFamily="34" charset="0"/>
              <a:buChar char="•"/>
            </a:pPr>
            <a:r>
              <a:rPr lang="en-US" sz="2000" b="0" u="none" strike="noStrike" baseline="0" dirty="0">
                <a:latin typeface="Segoe UI" panose="020B0502040204020203" pitchFamily="34" charset="0"/>
                <a:cs typeface="Segoe UI" panose="020B0502040204020203" pitchFamily="34" charset="0"/>
              </a:rPr>
              <a:t>The health and/or safety of individuals in the facility would be endangered due to the clinical or behavioral status of the resident; </a:t>
            </a:r>
          </a:p>
          <a:p>
            <a:pPr marL="342900" indent="-342900">
              <a:lnSpc>
                <a:spcPct val="100000"/>
              </a:lnSpc>
              <a:buFont typeface="Arial" panose="020B0604020202020204" pitchFamily="34" charset="0"/>
              <a:buChar char="•"/>
            </a:pPr>
            <a:r>
              <a:rPr lang="en-US" sz="2000" b="0" u="none" strike="noStrike" baseline="0" dirty="0">
                <a:latin typeface="Segoe UI" panose="020B0502040204020203" pitchFamily="34" charset="0"/>
                <a:cs typeface="Segoe UI" panose="020B0502040204020203" pitchFamily="34" charset="0"/>
              </a:rPr>
              <a:t>The resident’s health improves sufficiently to allow a more immediate transfer or discharge; </a:t>
            </a:r>
          </a:p>
          <a:p>
            <a:pPr marL="342900" indent="-342900">
              <a:lnSpc>
                <a:spcPct val="100000"/>
              </a:lnSpc>
              <a:buFont typeface="Arial" panose="020B0604020202020204" pitchFamily="34" charset="0"/>
              <a:buChar char="•"/>
            </a:pPr>
            <a:r>
              <a:rPr lang="en-US" sz="2000" b="0" u="none" strike="noStrike" baseline="0" dirty="0">
                <a:latin typeface="Segoe UI" panose="020B0502040204020203" pitchFamily="34" charset="0"/>
                <a:cs typeface="Segoe UI" panose="020B0502040204020203" pitchFamily="34" charset="0"/>
              </a:rPr>
              <a:t>An immediate transfer or discharge is required by the resident’s urgent medical needs; or </a:t>
            </a:r>
          </a:p>
          <a:p>
            <a:pPr marL="342900" indent="-342900">
              <a:lnSpc>
                <a:spcPct val="100000"/>
              </a:lnSpc>
              <a:buFont typeface="Arial" panose="020B0604020202020204" pitchFamily="34" charset="0"/>
              <a:buChar char="•"/>
            </a:pPr>
            <a:r>
              <a:rPr lang="en-US" sz="2000" b="0" u="none" strike="noStrike" baseline="0" dirty="0">
                <a:latin typeface="Segoe UI" panose="020B0502040204020203" pitchFamily="34" charset="0"/>
                <a:cs typeface="Segoe UI" panose="020B0502040204020203" pitchFamily="34" charset="0"/>
              </a:rPr>
              <a:t>A resident has not resided in the facility for 30 days</a:t>
            </a:r>
          </a:p>
          <a:p>
            <a:pPr marR="5170">
              <a:lnSpc>
                <a:spcPct val="100000"/>
              </a:lnSpc>
            </a:pPr>
            <a:r>
              <a:rPr lang="en-US" sz="2000" b="0" u="none" strike="noStrike" baseline="0" dirty="0">
                <a:latin typeface="Segoe UI" panose="020B0502040204020203" pitchFamily="34" charset="0"/>
                <a:cs typeface="Segoe UI" panose="020B0502040204020203" pitchFamily="34" charset="0"/>
              </a:rPr>
              <a:t>In these exceptional cases, the notice must be provided to the resident, resident’s representative if appropriate, and LTC ombudsman as soon as practicable before the transfer or discharge. </a:t>
            </a:r>
            <a:endParaRPr lang="en-US" sz="2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0E89C2F7-E339-FD7C-9E9A-CF7414AF4558}"/>
              </a:ext>
            </a:extLst>
          </p:cNvPr>
          <p:cNvSpPr>
            <a:spLocks noGrp="1"/>
          </p:cNvSpPr>
          <p:nvPr>
            <p:ph type="sldNum" sz="quarter" idx="12"/>
          </p:nvPr>
        </p:nvSpPr>
        <p:spPr/>
        <p:txBody>
          <a:bodyPr/>
          <a:lstStyle/>
          <a:p>
            <a:fld id="{2C1798A1-548B-2F4F-A949-0B360C421755}" type="slidenum">
              <a:rPr lang="en-US" smtClean="0"/>
              <a:t>36</a:t>
            </a:fld>
            <a:endParaRPr lang="en-US"/>
          </a:p>
        </p:txBody>
      </p:sp>
    </p:spTree>
    <p:extLst>
      <p:ext uri="{BB962C8B-B14F-4D97-AF65-F5344CB8AC3E}">
        <p14:creationId xmlns:p14="http://schemas.microsoft.com/office/powerpoint/2010/main" val="3431735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05C2-BAF3-AC37-82FB-503C674C173C}"/>
              </a:ext>
            </a:extLst>
          </p:cNvPr>
          <p:cNvSpPr>
            <a:spLocks noGrp="1"/>
          </p:cNvSpPr>
          <p:nvPr>
            <p:ph type="title"/>
          </p:nvPr>
        </p:nvSpPr>
        <p:spPr/>
        <p:txBody>
          <a:bodyPr/>
          <a:lstStyle/>
          <a:p>
            <a:r>
              <a:rPr lang="en-US" dirty="0"/>
              <a:t>F 628 Changes to the Notice</a:t>
            </a:r>
          </a:p>
        </p:txBody>
      </p:sp>
      <p:sp>
        <p:nvSpPr>
          <p:cNvPr id="3" name="Content Placeholder 2">
            <a:extLst>
              <a:ext uri="{FF2B5EF4-FFF2-40B4-BE49-F238E27FC236}">
                <a16:creationId xmlns:a16="http://schemas.microsoft.com/office/drawing/2014/main" id="{69C966C9-B7CB-FEB2-1D98-39D2776A6F78}"/>
              </a:ext>
            </a:extLst>
          </p:cNvPr>
          <p:cNvSpPr>
            <a:spLocks noGrp="1"/>
          </p:cNvSpPr>
          <p:nvPr>
            <p:ph idx="1"/>
          </p:nvPr>
        </p:nvSpPr>
        <p:spPr>
          <a:xfrm>
            <a:off x="436880" y="1426464"/>
            <a:ext cx="10916920" cy="4390441"/>
          </a:xfrm>
        </p:spPr>
        <p:txBody>
          <a:bodyPr>
            <a:noAutofit/>
          </a:bodyPr>
          <a:lstStyle/>
          <a:p>
            <a:pPr>
              <a:lnSpc>
                <a:spcPct val="100000"/>
              </a:lnSpc>
            </a:pPr>
            <a:r>
              <a:rPr lang="en-US" sz="1600" b="1" u="none" strike="noStrike" baseline="0" dirty="0">
                <a:latin typeface="Segoe UI" panose="020B0502040204020203" pitchFamily="34" charset="0"/>
                <a:cs typeface="Segoe UI" panose="020B0502040204020203" pitchFamily="34" charset="0"/>
              </a:rPr>
              <a:t>§483.15(c)(6) Changes to the Notice </a:t>
            </a:r>
            <a:endParaRPr lang="en-US" sz="1600" b="0" u="none" strike="noStrike" baseline="0" dirty="0">
              <a:latin typeface="Segoe UI" panose="020B0502040204020203" pitchFamily="34" charset="0"/>
              <a:cs typeface="Segoe UI" panose="020B0502040204020203" pitchFamily="34" charset="0"/>
            </a:endParaRPr>
          </a:p>
          <a:p>
            <a:pPr marL="285750" marR="1800" indent="-285750">
              <a:lnSpc>
                <a:spcPct val="100000"/>
              </a:lnSpc>
              <a:buFont typeface="Arial" panose="020B0604020202020204" pitchFamily="34" charset="0"/>
              <a:buChar char="•"/>
            </a:pPr>
            <a:r>
              <a:rPr lang="en-US" sz="1600" b="0" u="none" strike="noStrike" baseline="0" dirty="0">
                <a:latin typeface="Segoe UI" panose="020B0502040204020203" pitchFamily="34" charset="0"/>
                <a:cs typeface="Segoe UI" panose="020B0502040204020203" pitchFamily="34" charset="0"/>
              </a:rPr>
              <a:t>If information in the notice changes, the facility must update the recipients of the notice as soon as practicable with the new information to ensure that residents and their representatives are aware of and can respond appropriately. For significant changes, such as a change in the transfer or discharge destination, a new notice must be given that clearly describes the change(s) and resets the transfer or discharge date to provide 30-day advance notification and permit adequate time for discharge planning. </a:t>
            </a:r>
          </a:p>
          <a:p>
            <a:pPr>
              <a:lnSpc>
                <a:spcPct val="100000"/>
              </a:lnSpc>
            </a:pPr>
            <a:r>
              <a:rPr lang="en-US" sz="1600" b="1" u="none" strike="noStrike" baseline="0" dirty="0">
                <a:latin typeface="Segoe UI" panose="020B0502040204020203" pitchFamily="34" charset="0"/>
                <a:cs typeface="Segoe UI" panose="020B0502040204020203" pitchFamily="34" charset="0"/>
              </a:rPr>
              <a:t>§483.15(c)(8) Notice in Advance of Facility Closure: </a:t>
            </a:r>
            <a:endParaRPr lang="en-US" sz="1600" b="0" u="none" strike="noStrike" baseline="0" dirty="0">
              <a:latin typeface="Segoe UI" panose="020B0502040204020203" pitchFamily="34" charset="0"/>
              <a:cs typeface="Segoe UI" panose="020B0502040204020203" pitchFamily="34" charset="0"/>
            </a:endParaRPr>
          </a:p>
          <a:p>
            <a:pPr marL="285750" marR="10150" indent="-285750">
              <a:lnSpc>
                <a:spcPct val="100000"/>
              </a:lnSpc>
              <a:buFont typeface="Arial" panose="020B0604020202020204" pitchFamily="34" charset="0"/>
              <a:buChar char="•"/>
            </a:pPr>
            <a:r>
              <a:rPr lang="en-US" sz="1600" b="0" u="none" strike="noStrike" baseline="0" dirty="0">
                <a:latin typeface="Segoe UI" panose="020B0502040204020203" pitchFamily="34" charset="0"/>
                <a:cs typeface="Segoe UI" panose="020B0502040204020203" pitchFamily="34" charset="0"/>
              </a:rPr>
              <a:t>Refer to §483.70(l), F845 for guidance related to evaluating Notice in Advance of Facility Closure</a:t>
            </a:r>
          </a:p>
          <a:p>
            <a:pPr>
              <a:lnSpc>
                <a:spcPct val="100000"/>
              </a:lnSpc>
            </a:pPr>
            <a:r>
              <a:rPr lang="en-US" sz="1600" b="1" u="none" strike="noStrike" baseline="0" dirty="0">
                <a:latin typeface="Segoe UI" panose="020B0502040204020203" pitchFamily="34" charset="0"/>
                <a:cs typeface="Segoe UI" panose="020B0502040204020203" pitchFamily="34" charset="0"/>
              </a:rPr>
              <a:t>§483.15(d) Notice of Bed-Hold Policy (Indiana does not pay for bed-holds)</a:t>
            </a:r>
            <a:endParaRPr lang="en-US" sz="1600" b="0" u="none" strike="noStrike" baseline="0" dirty="0">
              <a:latin typeface="Segoe UI" panose="020B0502040204020203" pitchFamily="34" charset="0"/>
              <a:cs typeface="Segoe UI" panose="020B0502040204020203" pitchFamily="34" charset="0"/>
            </a:endParaRPr>
          </a:p>
          <a:p>
            <a:pPr marL="285750" indent="-285750">
              <a:lnSpc>
                <a:spcPct val="100000"/>
              </a:lnSpc>
              <a:buFont typeface="Arial" panose="020B0604020202020204" pitchFamily="34" charset="0"/>
              <a:buChar char="•"/>
            </a:pPr>
            <a:r>
              <a:rPr lang="en-US" sz="1600" b="0" u="none" strike="noStrike" baseline="0" dirty="0">
                <a:latin typeface="Segoe UI" panose="020B0502040204020203" pitchFamily="34" charset="0"/>
                <a:cs typeface="Segoe UI" panose="020B0502040204020203" pitchFamily="34" charset="0"/>
              </a:rPr>
              <a:t>All facilities must have policies that address holding a resident’s bed during periods of absence, such as during hospitalization or therapeutic leave. Additionally, facilities must provide written information about these policies to residents prior to and upon transfer for such absences. This information must be provided to all facility residents, regardless of their payment source. Notice should be given at time of transfer or within 24 hours. Should make multiple attempts. Must explain duration of bed hold, if any, payment policy, and permitting to return.</a:t>
            </a:r>
            <a:endParaRPr lang="en-US" sz="16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534B39FC-3506-E539-0BE9-3CFED14575CB}"/>
              </a:ext>
            </a:extLst>
          </p:cNvPr>
          <p:cNvSpPr>
            <a:spLocks noGrp="1"/>
          </p:cNvSpPr>
          <p:nvPr>
            <p:ph type="sldNum" sz="quarter" idx="12"/>
          </p:nvPr>
        </p:nvSpPr>
        <p:spPr/>
        <p:txBody>
          <a:bodyPr/>
          <a:lstStyle/>
          <a:p>
            <a:fld id="{2C1798A1-548B-2F4F-A949-0B360C421755}" type="slidenum">
              <a:rPr lang="en-US" smtClean="0"/>
              <a:t>37</a:t>
            </a:fld>
            <a:endParaRPr lang="en-US"/>
          </a:p>
        </p:txBody>
      </p:sp>
    </p:spTree>
    <p:extLst>
      <p:ext uri="{BB962C8B-B14F-4D97-AF65-F5344CB8AC3E}">
        <p14:creationId xmlns:p14="http://schemas.microsoft.com/office/powerpoint/2010/main" val="687100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98725977-7A10-F446-B025-CC0FB28ED537}"/>
              </a:ext>
            </a:extLst>
          </p:cNvPr>
          <p:cNvSpPr>
            <a:spLocks noGrp="1"/>
          </p:cNvSpPr>
          <p:nvPr>
            <p:ph type="title"/>
          </p:nvPr>
        </p:nvSpPr>
        <p:spPr>
          <a:xfrm>
            <a:off x="436880" y="365126"/>
            <a:ext cx="10916920" cy="703659"/>
          </a:xfrm>
        </p:spPr>
        <p:txBody>
          <a:bodyPr anchor="ctr">
            <a:noAutofit/>
          </a:bodyPr>
          <a:lstStyle/>
          <a:p>
            <a:r>
              <a:rPr lang="en-US" sz="2800" dirty="0"/>
              <a:t>Sometimes the hardest thing to do is keep our eyes above the waves in this ever-changing climate of </a:t>
            </a:r>
            <a:r>
              <a:rPr lang="en-US" sz="2800"/>
              <a:t>Long-Term Care</a:t>
            </a:r>
            <a:endParaRPr lang="en-US" sz="2800" dirty="0"/>
          </a:p>
        </p:txBody>
      </p:sp>
      <p:pic>
        <p:nvPicPr>
          <p:cNvPr id="7" name="Picture Placeholder 6">
            <a:extLst>
              <a:ext uri="{FF2B5EF4-FFF2-40B4-BE49-F238E27FC236}">
                <a16:creationId xmlns:a16="http://schemas.microsoft.com/office/drawing/2014/main" id="{173F34C9-41D9-A859-80F3-D6BE439B690B}"/>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rcRect t="17754" b="21108"/>
          <a:stretch>
            <a:fillRect/>
          </a:stretch>
        </p:blipFill>
        <p:spPr>
          <a:xfrm>
            <a:off x="436880" y="1407258"/>
            <a:ext cx="10916920" cy="4282633"/>
          </a:xfrm>
          <a:noFill/>
        </p:spPr>
      </p:pic>
      <p:sp>
        <p:nvSpPr>
          <p:cNvPr id="5" name="Slide Number Placeholder 4">
            <a:extLst>
              <a:ext uri="{FF2B5EF4-FFF2-40B4-BE49-F238E27FC236}">
                <a16:creationId xmlns:a16="http://schemas.microsoft.com/office/drawing/2014/main" id="{C2B92CAB-A110-C243-A3C9-1E32C9B3617C}"/>
              </a:ext>
            </a:extLst>
          </p:cNvPr>
          <p:cNvSpPr>
            <a:spLocks noGrp="1"/>
          </p:cNvSpPr>
          <p:nvPr>
            <p:ph type="sldNum" sz="quarter" idx="12"/>
          </p:nvPr>
        </p:nvSpPr>
        <p:spPr>
          <a:xfrm>
            <a:off x="11204447" y="6028365"/>
            <a:ext cx="623935" cy="365125"/>
          </a:xfrm>
        </p:spPr>
        <p:txBody>
          <a:bodyPr anchor="ctr">
            <a:normAutofit/>
          </a:bodyPr>
          <a:lstStyle/>
          <a:p>
            <a:pPr>
              <a:lnSpc>
                <a:spcPct val="90000"/>
              </a:lnSpc>
              <a:spcAft>
                <a:spcPts val="600"/>
              </a:spcAft>
            </a:pPr>
            <a:fld id="{2C1798A1-548B-2F4F-A949-0B360C421755}" type="slidenum">
              <a:rPr lang="en-US" smtClean="0"/>
              <a:pPr>
                <a:lnSpc>
                  <a:spcPct val="90000"/>
                </a:lnSpc>
                <a:spcAft>
                  <a:spcPts val="600"/>
                </a:spcAft>
              </a:pPr>
              <a:t>38</a:t>
            </a:fld>
            <a:endParaRPr lang="en-US"/>
          </a:p>
        </p:txBody>
      </p:sp>
    </p:spTree>
    <p:extLst>
      <p:ext uri="{BB962C8B-B14F-4D97-AF65-F5344CB8AC3E}">
        <p14:creationId xmlns:p14="http://schemas.microsoft.com/office/powerpoint/2010/main" val="611908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0E15-BA9C-7C40-9A86-0ED81BFB0050}"/>
              </a:ext>
            </a:extLst>
          </p:cNvPr>
          <p:cNvSpPr>
            <a:spLocks noGrp="1"/>
          </p:cNvSpPr>
          <p:nvPr>
            <p:ph type="title"/>
          </p:nvPr>
        </p:nvSpPr>
        <p:spPr/>
        <p:txBody>
          <a:bodyPr/>
          <a:lstStyle/>
          <a:p>
            <a:r>
              <a:rPr lang="en-US" dirty="0"/>
              <a:t>F tags Cited at G and IJ</a:t>
            </a:r>
          </a:p>
        </p:txBody>
      </p:sp>
      <p:graphicFrame>
        <p:nvGraphicFramePr>
          <p:cNvPr id="8" name="Content Placeholder 7">
            <a:extLst>
              <a:ext uri="{FF2B5EF4-FFF2-40B4-BE49-F238E27FC236}">
                <a16:creationId xmlns:a16="http://schemas.microsoft.com/office/drawing/2014/main" id="{E2F66DC9-139A-CE95-0D06-E2CBD42CCD14}"/>
              </a:ext>
            </a:extLst>
          </p:cNvPr>
          <p:cNvGraphicFramePr>
            <a:graphicFrameLocks noGrp="1"/>
          </p:cNvGraphicFramePr>
          <p:nvPr>
            <p:ph sz="half" idx="1"/>
            <p:extLst>
              <p:ext uri="{D42A27DB-BD31-4B8C-83A1-F6EECF244321}">
                <p14:modId xmlns:p14="http://schemas.microsoft.com/office/powerpoint/2010/main" val="703378907"/>
              </p:ext>
            </p:extLst>
          </p:nvPr>
        </p:nvGraphicFramePr>
        <p:xfrm>
          <a:off x="438150" y="1471613"/>
          <a:ext cx="5181600" cy="3787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a:extLst>
              <a:ext uri="{FF2B5EF4-FFF2-40B4-BE49-F238E27FC236}">
                <a16:creationId xmlns:a16="http://schemas.microsoft.com/office/drawing/2014/main" id="{9D096BD6-29EC-7751-AAA2-39F972FCCD72}"/>
              </a:ext>
            </a:extLst>
          </p:cNvPr>
          <p:cNvGraphicFramePr>
            <a:graphicFrameLocks noGrp="1"/>
          </p:cNvGraphicFramePr>
          <p:nvPr>
            <p:ph sz="half" idx="2"/>
            <p:extLst>
              <p:ext uri="{D42A27DB-BD31-4B8C-83A1-F6EECF244321}">
                <p14:modId xmlns:p14="http://schemas.microsoft.com/office/powerpoint/2010/main" val="2167461060"/>
              </p:ext>
            </p:extLst>
          </p:nvPr>
        </p:nvGraphicFramePr>
        <p:xfrm>
          <a:off x="6172200" y="1471613"/>
          <a:ext cx="5181600" cy="378777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C4127096-5235-F141-8761-E1FD9EDDAC18}"/>
              </a:ext>
            </a:extLst>
          </p:cNvPr>
          <p:cNvSpPr>
            <a:spLocks noGrp="1"/>
          </p:cNvSpPr>
          <p:nvPr>
            <p:ph type="sldNum" sz="quarter" idx="12"/>
          </p:nvPr>
        </p:nvSpPr>
        <p:spPr/>
        <p:txBody>
          <a:bodyPr/>
          <a:lstStyle/>
          <a:p>
            <a:fld id="{2C1798A1-548B-2F4F-A949-0B360C421755}" type="slidenum">
              <a:rPr lang="en-US" smtClean="0"/>
              <a:t>39</a:t>
            </a:fld>
            <a:endParaRPr lang="en-US"/>
          </a:p>
        </p:txBody>
      </p:sp>
    </p:spTree>
    <p:extLst>
      <p:ext uri="{BB962C8B-B14F-4D97-AF65-F5344CB8AC3E}">
        <p14:creationId xmlns:p14="http://schemas.microsoft.com/office/powerpoint/2010/main" val="2680519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B842C-1B60-D35D-E001-8F4506AB5708}"/>
              </a:ext>
            </a:extLst>
          </p:cNvPr>
          <p:cNvSpPr>
            <a:spLocks noGrp="1"/>
          </p:cNvSpPr>
          <p:nvPr>
            <p:ph type="title"/>
          </p:nvPr>
        </p:nvSpPr>
        <p:spPr/>
        <p:txBody>
          <a:bodyPr/>
          <a:lstStyle/>
          <a:p>
            <a:r>
              <a:rPr lang="en-US" dirty="0"/>
              <a:t>Topics to Discuss</a:t>
            </a:r>
          </a:p>
        </p:txBody>
      </p:sp>
      <p:sp>
        <p:nvSpPr>
          <p:cNvPr id="3" name="Content Placeholder 2">
            <a:extLst>
              <a:ext uri="{FF2B5EF4-FFF2-40B4-BE49-F238E27FC236}">
                <a16:creationId xmlns:a16="http://schemas.microsoft.com/office/drawing/2014/main" id="{70DF5203-DA7F-6ED4-71CE-05434B013B28}"/>
              </a:ext>
            </a:extLst>
          </p:cNvPr>
          <p:cNvSpPr>
            <a:spLocks noGrp="1"/>
          </p:cNvSpPr>
          <p:nvPr>
            <p:ph idx="1"/>
          </p:nvPr>
        </p:nvSpPr>
        <p:spPr/>
        <p:txBody>
          <a:bodyPr>
            <a:normAutofit/>
          </a:bodyPr>
          <a:lstStyle/>
          <a:p>
            <a:pPr marL="285750" indent="-285750">
              <a:buFont typeface="Arial" panose="020B0604020202020204" pitchFamily="34" charset="0"/>
              <a:buChar char="•"/>
            </a:pPr>
            <a:r>
              <a:rPr lang="en-US" sz="3200" dirty="0">
                <a:latin typeface="Segoe UI" panose="020B0502040204020203" pitchFamily="34" charset="0"/>
                <a:cs typeface="Segoe UI" panose="020B0502040204020203" pitchFamily="34" charset="0"/>
              </a:rPr>
              <a:t>Recent and upcoming changes</a:t>
            </a:r>
          </a:p>
          <a:p>
            <a:pPr marL="285750" indent="-285750">
              <a:buFont typeface="Arial" panose="020B0604020202020204" pitchFamily="34" charset="0"/>
              <a:buChar char="•"/>
            </a:pPr>
            <a:r>
              <a:rPr lang="en-US" sz="3200" dirty="0">
                <a:latin typeface="Segoe UI" panose="020B0502040204020203" pitchFamily="34" charset="0"/>
                <a:cs typeface="Segoe UI" panose="020B0502040204020203" pitchFamily="34" charset="0"/>
              </a:rPr>
              <a:t>Review of transfer/discharge requirements</a:t>
            </a:r>
          </a:p>
          <a:p>
            <a:pPr marL="285750" indent="-285750">
              <a:buFont typeface="Arial" panose="020B0604020202020204" pitchFamily="34" charset="0"/>
              <a:buChar char="•"/>
            </a:pPr>
            <a:r>
              <a:rPr lang="en-US" sz="3200" dirty="0">
                <a:latin typeface="Segoe UI" panose="020B0502040204020203" pitchFamily="34" charset="0"/>
                <a:cs typeface="Segoe UI" panose="020B0502040204020203" pitchFamily="34" charset="0"/>
              </a:rPr>
              <a:t>Trends, most-cited F tags</a:t>
            </a:r>
          </a:p>
          <a:p>
            <a:pPr marL="285750" indent="-285750">
              <a:buFont typeface="Arial" panose="020B0604020202020204" pitchFamily="34" charset="0"/>
              <a:buChar char="•"/>
            </a:pPr>
            <a:r>
              <a:rPr lang="en-US" sz="3200" dirty="0">
                <a:latin typeface="Segoe UI" panose="020B0502040204020203" pitchFamily="34" charset="0"/>
                <a:cs typeface="Segoe UI" panose="020B0502040204020203" pitchFamily="34" charset="0"/>
              </a:rPr>
              <a:t>2025 Leadership Conference</a:t>
            </a:r>
          </a:p>
          <a:p>
            <a:pPr marL="285750" indent="-285750">
              <a:buFont typeface="Arial" panose="020B0604020202020204" pitchFamily="34" charset="0"/>
              <a:buChar char="•"/>
            </a:pPr>
            <a:r>
              <a:rPr lang="en-US" sz="3200" dirty="0">
                <a:latin typeface="Segoe UI" panose="020B0502040204020203" pitchFamily="34" charset="0"/>
                <a:cs typeface="Segoe UI" panose="020B0502040204020203" pitchFamily="34" charset="0"/>
              </a:rPr>
              <a:t>Questions</a:t>
            </a:r>
          </a:p>
        </p:txBody>
      </p:sp>
      <p:sp>
        <p:nvSpPr>
          <p:cNvPr id="4" name="Slide Number Placeholder 3">
            <a:extLst>
              <a:ext uri="{FF2B5EF4-FFF2-40B4-BE49-F238E27FC236}">
                <a16:creationId xmlns:a16="http://schemas.microsoft.com/office/drawing/2014/main" id="{22BDCB87-C980-FCC9-D073-3E35855343C8}"/>
              </a:ext>
            </a:extLst>
          </p:cNvPr>
          <p:cNvSpPr>
            <a:spLocks noGrp="1"/>
          </p:cNvSpPr>
          <p:nvPr>
            <p:ph type="sldNum" sz="quarter" idx="12"/>
          </p:nvPr>
        </p:nvSpPr>
        <p:spPr/>
        <p:txBody>
          <a:bodyPr/>
          <a:lstStyle/>
          <a:p>
            <a:fld id="{2C1798A1-548B-2F4F-A949-0B360C421755}" type="slidenum">
              <a:rPr lang="en-US" smtClean="0"/>
              <a:t>4</a:t>
            </a:fld>
            <a:endParaRPr lang="en-US"/>
          </a:p>
        </p:txBody>
      </p:sp>
    </p:spTree>
    <p:extLst>
      <p:ext uri="{BB962C8B-B14F-4D97-AF65-F5344CB8AC3E}">
        <p14:creationId xmlns:p14="http://schemas.microsoft.com/office/powerpoint/2010/main" val="2766276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Placeholder 8">
            <a:extLst>
              <a:ext uri="{FF2B5EF4-FFF2-40B4-BE49-F238E27FC236}">
                <a16:creationId xmlns:a16="http://schemas.microsoft.com/office/drawing/2014/main" id="{EA67F364-7E4E-C647-BC6D-2C445E6990BC}"/>
              </a:ext>
            </a:extLst>
          </p:cNvPr>
          <p:cNvGraphicFramePr>
            <a:graphicFrameLocks/>
          </p:cNvGraphicFramePr>
          <p:nvPr>
            <p:extLst>
              <p:ext uri="{D42A27DB-BD31-4B8C-83A1-F6EECF244321}">
                <p14:modId xmlns:p14="http://schemas.microsoft.com/office/powerpoint/2010/main" val="3870756491"/>
              </p:ext>
            </p:extLst>
          </p:nvPr>
        </p:nvGraphicFramePr>
        <p:xfrm>
          <a:off x="2550160" y="365893"/>
          <a:ext cx="9308761" cy="5770743"/>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Straight Connector 19">
            <a:extLst>
              <a:ext uri="{FF2B5EF4-FFF2-40B4-BE49-F238E27FC236}">
                <a16:creationId xmlns:a16="http://schemas.microsoft.com/office/drawing/2014/main" id="{C4C294B4-5810-3043-9C12-C3A50E26A530}"/>
              </a:ext>
            </a:extLst>
          </p:cNvPr>
          <p:cNvCxnSpPr>
            <a:cxnSpLocks/>
          </p:cNvCxnSpPr>
          <p:nvPr/>
        </p:nvCxnSpPr>
        <p:spPr>
          <a:xfrm>
            <a:off x="0" y="1127671"/>
            <a:ext cx="3155696" cy="1"/>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Title 25">
            <a:extLst>
              <a:ext uri="{FF2B5EF4-FFF2-40B4-BE49-F238E27FC236}">
                <a16:creationId xmlns:a16="http://schemas.microsoft.com/office/drawing/2014/main" id="{08827D92-2DCA-AE4F-AD5D-D7FA2472B6C7}"/>
              </a:ext>
            </a:extLst>
          </p:cNvPr>
          <p:cNvSpPr>
            <a:spLocks noGrp="1"/>
          </p:cNvSpPr>
          <p:nvPr>
            <p:ph type="title"/>
          </p:nvPr>
        </p:nvSpPr>
        <p:spPr/>
        <p:txBody>
          <a:bodyPr/>
          <a:lstStyle/>
          <a:p>
            <a:r>
              <a:rPr lang="en-US" dirty="0"/>
              <a:t>Top 10 </a:t>
            </a:r>
          </a:p>
        </p:txBody>
      </p:sp>
      <p:sp>
        <p:nvSpPr>
          <p:cNvPr id="27" name="Content Placeholder 26">
            <a:extLst>
              <a:ext uri="{FF2B5EF4-FFF2-40B4-BE49-F238E27FC236}">
                <a16:creationId xmlns:a16="http://schemas.microsoft.com/office/drawing/2014/main" id="{5C472010-8802-EB4B-AAF9-E33ED452A686}"/>
              </a:ext>
            </a:extLst>
          </p:cNvPr>
          <p:cNvSpPr>
            <a:spLocks noGrp="1"/>
          </p:cNvSpPr>
          <p:nvPr>
            <p:ph sz="half" idx="1"/>
          </p:nvPr>
        </p:nvSpPr>
        <p:spPr>
          <a:xfrm>
            <a:off x="438912" y="1803414"/>
            <a:ext cx="2375408" cy="3645518"/>
          </a:xfrm>
        </p:spPr>
        <p:txBody>
          <a:bodyPr/>
          <a:lstStyle/>
          <a:p>
            <a:r>
              <a:rPr lang="en-US" sz="2800" dirty="0">
                <a:latin typeface="Segoe UI" panose="020B0502040204020203" pitchFamily="34" charset="0"/>
                <a:cs typeface="Segoe UI" panose="020B0502040204020203" pitchFamily="34" charset="0"/>
              </a:rPr>
              <a:t>*Outer ring is 2025, while inner ring is 2024. </a:t>
            </a:r>
          </a:p>
          <a:p>
            <a:endParaRPr lang="en-US" dirty="0"/>
          </a:p>
        </p:txBody>
      </p:sp>
      <p:sp>
        <p:nvSpPr>
          <p:cNvPr id="28" name="Slide Number Placeholder 27">
            <a:extLst>
              <a:ext uri="{FF2B5EF4-FFF2-40B4-BE49-F238E27FC236}">
                <a16:creationId xmlns:a16="http://schemas.microsoft.com/office/drawing/2014/main" id="{C7F39C38-00AC-B04B-9969-22BDE876E029}"/>
              </a:ext>
            </a:extLst>
          </p:cNvPr>
          <p:cNvSpPr>
            <a:spLocks noGrp="1"/>
          </p:cNvSpPr>
          <p:nvPr>
            <p:ph type="sldNum" sz="quarter" idx="12"/>
          </p:nvPr>
        </p:nvSpPr>
        <p:spPr/>
        <p:txBody>
          <a:bodyPr/>
          <a:lstStyle/>
          <a:p>
            <a:fld id="{2C1798A1-548B-2F4F-A949-0B360C421755}" type="slidenum">
              <a:rPr lang="en-US" smtClean="0"/>
              <a:pPr/>
              <a:t>40</a:t>
            </a:fld>
            <a:endParaRPr lang="en-US" dirty="0"/>
          </a:p>
        </p:txBody>
      </p:sp>
    </p:spTree>
    <p:extLst>
      <p:ext uri="{BB962C8B-B14F-4D97-AF65-F5344CB8AC3E}">
        <p14:creationId xmlns:p14="http://schemas.microsoft.com/office/powerpoint/2010/main" val="702896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A637-4719-3154-FD3C-74460C289AEE}"/>
              </a:ext>
            </a:extLst>
          </p:cNvPr>
          <p:cNvSpPr>
            <a:spLocks noGrp="1"/>
          </p:cNvSpPr>
          <p:nvPr>
            <p:ph type="title"/>
          </p:nvPr>
        </p:nvSpPr>
        <p:spPr/>
        <p:txBody>
          <a:bodyPr/>
          <a:lstStyle/>
          <a:p>
            <a:r>
              <a:rPr lang="en-US" dirty="0"/>
              <a:t>Leadership Conference</a:t>
            </a:r>
          </a:p>
        </p:txBody>
      </p:sp>
      <p:sp>
        <p:nvSpPr>
          <p:cNvPr id="3" name="Content Placeholder 2">
            <a:extLst>
              <a:ext uri="{FF2B5EF4-FFF2-40B4-BE49-F238E27FC236}">
                <a16:creationId xmlns:a16="http://schemas.microsoft.com/office/drawing/2014/main" id="{1DAA063F-2F3E-48B4-D4F4-7CEF16522BD2}"/>
              </a:ext>
            </a:extLst>
          </p:cNvPr>
          <p:cNvSpPr>
            <a:spLocks noGrp="1"/>
          </p:cNvSpPr>
          <p:nvPr>
            <p:ph idx="1"/>
          </p:nvPr>
        </p:nvSpPr>
        <p:spPr/>
        <p:txBody>
          <a:bodyPr>
            <a:normAutofit/>
          </a:bodyPr>
          <a:lstStyle/>
          <a:p>
            <a:r>
              <a:rPr lang="en-US" sz="2400" b="1" dirty="0">
                <a:latin typeface="Segoe UI" panose="020B0502040204020203" pitchFamily="34" charset="0"/>
                <a:cs typeface="Segoe UI" panose="020B0502040204020203" pitchFamily="34" charset="0"/>
              </a:rPr>
              <a:t>November 4, 2025</a:t>
            </a:r>
          </a:p>
          <a:p>
            <a:r>
              <a:rPr lang="en-US" sz="2400" dirty="0" err="1">
                <a:latin typeface="Segoe UI" panose="020B0502040204020203" pitchFamily="34" charset="0"/>
                <a:cs typeface="Segoe UI" panose="020B0502040204020203" pitchFamily="34" charset="0"/>
              </a:rPr>
              <a:t>Biltwell</a:t>
            </a:r>
            <a:r>
              <a:rPr lang="en-US" sz="2400" dirty="0">
                <a:latin typeface="Segoe UI" panose="020B0502040204020203" pitchFamily="34" charset="0"/>
                <a:cs typeface="Segoe UI" panose="020B0502040204020203" pitchFamily="34" charset="0"/>
              </a:rPr>
              <a:t> Event Center, Downtown Indianapolis</a:t>
            </a:r>
          </a:p>
          <a:p>
            <a:r>
              <a:rPr lang="en-US" sz="2400" dirty="0">
                <a:latin typeface="Segoe UI" panose="020B0502040204020203" pitchFamily="34" charset="0"/>
                <a:cs typeface="Segoe UI" panose="020B0502040204020203" pitchFamily="34" charset="0"/>
              </a:rPr>
              <a:t>Register at </a:t>
            </a:r>
            <a:r>
              <a:rPr lang="en-US" sz="2400" dirty="0">
                <a:latin typeface="Segoe UI" panose="020B0502040204020203" pitchFamily="34" charset="0"/>
                <a:cs typeface="Segoe UI" panose="020B0502040204020203" pitchFamily="34" charset="0"/>
                <a:hlinkClick r:id="rId2"/>
              </a:rPr>
              <a:t>https://whova.com/portal/registration/yXMSSHCF9VpdkdHCW6U2/</a:t>
            </a:r>
            <a:r>
              <a:rPr lang="en-US" sz="2400" dirty="0">
                <a:latin typeface="Segoe UI" panose="020B0502040204020203" pitchFamily="34" charset="0"/>
                <a:cs typeface="Segoe UI" panose="020B0502040204020203" pitchFamily="34" charset="0"/>
              </a:rPr>
              <a:t> </a:t>
            </a:r>
          </a:p>
        </p:txBody>
      </p:sp>
      <p:sp>
        <p:nvSpPr>
          <p:cNvPr id="4" name="Slide Number Placeholder 3">
            <a:extLst>
              <a:ext uri="{FF2B5EF4-FFF2-40B4-BE49-F238E27FC236}">
                <a16:creationId xmlns:a16="http://schemas.microsoft.com/office/drawing/2014/main" id="{0EA72455-AFE5-87A1-9C3E-F53AB3756B80}"/>
              </a:ext>
            </a:extLst>
          </p:cNvPr>
          <p:cNvSpPr>
            <a:spLocks noGrp="1"/>
          </p:cNvSpPr>
          <p:nvPr>
            <p:ph type="sldNum" sz="quarter" idx="12"/>
          </p:nvPr>
        </p:nvSpPr>
        <p:spPr/>
        <p:txBody>
          <a:bodyPr/>
          <a:lstStyle/>
          <a:p>
            <a:fld id="{2C1798A1-548B-2F4F-A949-0B360C421755}" type="slidenum">
              <a:rPr lang="en-US" smtClean="0"/>
              <a:t>41</a:t>
            </a:fld>
            <a:endParaRPr lang="en-US"/>
          </a:p>
        </p:txBody>
      </p:sp>
      <p:pic>
        <p:nvPicPr>
          <p:cNvPr id="6" name="Picture 5">
            <a:extLst>
              <a:ext uri="{FF2B5EF4-FFF2-40B4-BE49-F238E27FC236}">
                <a16:creationId xmlns:a16="http://schemas.microsoft.com/office/drawing/2014/main" id="{A31E8162-16DA-CB08-A79D-58F55AD04F8B}"/>
              </a:ext>
            </a:extLst>
          </p:cNvPr>
          <p:cNvPicPr>
            <a:picLocks noChangeAspect="1"/>
          </p:cNvPicPr>
          <p:nvPr/>
        </p:nvPicPr>
        <p:blipFill>
          <a:blip r:embed="rId3"/>
          <a:stretch>
            <a:fillRect/>
          </a:stretch>
        </p:blipFill>
        <p:spPr>
          <a:xfrm>
            <a:off x="2895350" y="3153739"/>
            <a:ext cx="6401299" cy="2593918"/>
          </a:xfrm>
          <a:prstGeom prst="rect">
            <a:avLst/>
          </a:prstGeom>
        </p:spPr>
      </p:pic>
    </p:spTree>
    <p:extLst>
      <p:ext uri="{BB962C8B-B14F-4D97-AF65-F5344CB8AC3E}">
        <p14:creationId xmlns:p14="http://schemas.microsoft.com/office/powerpoint/2010/main" val="822441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7F04-112B-E095-3649-0E2D34F6DB24}"/>
              </a:ext>
            </a:extLst>
          </p:cNvPr>
          <p:cNvSpPr>
            <a:spLocks noGrp="1"/>
          </p:cNvSpPr>
          <p:nvPr>
            <p:ph type="title" idx="4294967295"/>
          </p:nvPr>
        </p:nvSpPr>
        <p:spPr>
          <a:xfrm>
            <a:off x="650875" y="715962"/>
            <a:ext cx="10917238" cy="757238"/>
          </a:xfrm>
        </p:spPr>
        <p:txBody>
          <a:bodyPr/>
          <a:lstStyle/>
          <a:p>
            <a:r>
              <a:rPr lang="en-US" dirty="0">
                <a:solidFill>
                  <a:schemeClr val="bg1"/>
                </a:solidFill>
              </a:rPr>
              <a:t>Questions?</a:t>
            </a:r>
          </a:p>
        </p:txBody>
      </p:sp>
      <p:sp>
        <p:nvSpPr>
          <p:cNvPr id="3" name="Content Placeholder 2">
            <a:extLst>
              <a:ext uri="{FF2B5EF4-FFF2-40B4-BE49-F238E27FC236}">
                <a16:creationId xmlns:a16="http://schemas.microsoft.com/office/drawing/2014/main" id="{5D3C1E7D-2EE6-F2A1-BCC1-B1EEFBC17BC9}"/>
              </a:ext>
            </a:extLst>
          </p:cNvPr>
          <p:cNvSpPr>
            <a:spLocks noGrp="1"/>
          </p:cNvSpPr>
          <p:nvPr>
            <p:ph idx="4294967295"/>
          </p:nvPr>
        </p:nvSpPr>
        <p:spPr>
          <a:xfrm>
            <a:off x="650875" y="2241550"/>
            <a:ext cx="6745184" cy="4151313"/>
          </a:xfrm>
        </p:spPr>
        <p:txBody>
          <a:bodyPr>
            <a:normAutofit/>
          </a:bodyPr>
          <a:lstStyle/>
          <a:p>
            <a:pPr>
              <a:lnSpc>
                <a:spcPct val="100000"/>
              </a:lnSpc>
            </a:pPr>
            <a:r>
              <a:rPr lang="en-US" b="1" dirty="0">
                <a:solidFill>
                  <a:schemeClr val="bg1"/>
                </a:solidFill>
              </a:rPr>
              <a:t>Suzanne Williams, BSN, RN  |  </a:t>
            </a:r>
            <a:r>
              <a:rPr lang="en-US" b="1" i="1" dirty="0">
                <a:solidFill>
                  <a:schemeClr val="bg1"/>
                </a:solidFill>
              </a:rPr>
              <a:t>Director</a:t>
            </a:r>
            <a:endParaRPr lang="en-US" dirty="0">
              <a:solidFill>
                <a:schemeClr val="bg1"/>
              </a:solidFill>
            </a:endParaRPr>
          </a:p>
          <a:p>
            <a:pPr>
              <a:lnSpc>
                <a:spcPct val="100000"/>
              </a:lnSpc>
            </a:pPr>
            <a:r>
              <a:rPr lang="en-US" dirty="0">
                <a:solidFill>
                  <a:schemeClr val="bg1"/>
                </a:solidFill>
              </a:rPr>
              <a:t>Division of Long-Term Care</a:t>
            </a:r>
          </a:p>
          <a:p>
            <a:pPr>
              <a:lnSpc>
                <a:spcPct val="100000"/>
              </a:lnSpc>
            </a:pPr>
            <a:r>
              <a:rPr lang="en-US" dirty="0">
                <a:solidFill>
                  <a:schemeClr val="bg1"/>
                </a:solidFill>
              </a:rPr>
              <a:t>Office: 317-233-7651  </a:t>
            </a:r>
            <a:r>
              <a:rPr lang="en-US" b="1" dirty="0">
                <a:solidFill>
                  <a:schemeClr val="bg1"/>
                </a:solidFill>
              </a:rPr>
              <a:t>•</a:t>
            </a:r>
            <a:r>
              <a:rPr lang="en-US" dirty="0">
                <a:solidFill>
                  <a:schemeClr val="bg1"/>
                </a:solidFill>
              </a:rPr>
              <a:t>  Mobile: 317-452-2012   </a:t>
            </a:r>
          </a:p>
          <a:p>
            <a:pPr>
              <a:lnSpc>
                <a:spcPct val="100000"/>
              </a:lnSpc>
            </a:pPr>
            <a:r>
              <a:rPr lang="en-US" u="sng" dirty="0">
                <a:solidFill>
                  <a:schemeClr val="accent4"/>
                </a:solidFill>
                <a:hlinkClick r:id="rId2">
                  <a:extLst>
                    <a:ext uri="{A12FA001-AC4F-418D-AE19-62706E023703}">
                      <ahyp:hlinkClr xmlns:ahyp="http://schemas.microsoft.com/office/drawing/2018/hyperlinkcolor" val="tx"/>
                    </a:ext>
                  </a:extLst>
                </a:hlinkClick>
              </a:rPr>
              <a:t>SuWilliams@health.in.gov</a:t>
            </a:r>
            <a:endParaRPr lang="en-US" dirty="0">
              <a:solidFill>
                <a:schemeClr val="accent4"/>
              </a:solidFill>
            </a:endParaRPr>
          </a:p>
          <a:p>
            <a:pPr>
              <a:lnSpc>
                <a:spcPct val="100000"/>
              </a:lnSpc>
            </a:pPr>
            <a:endParaRPr lang="en-US" dirty="0">
              <a:solidFill>
                <a:schemeClr val="bg1"/>
              </a:solidFill>
            </a:endParaRPr>
          </a:p>
          <a:p>
            <a:pPr>
              <a:lnSpc>
                <a:spcPct val="100000"/>
              </a:lnSpc>
              <a:spcAft>
                <a:spcPts val="600"/>
              </a:spcAft>
            </a:pPr>
            <a:r>
              <a:rPr lang="en-US" b="1" dirty="0">
                <a:solidFill>
                  <a:schemeClr val="bg1"/>
                </a:solidFill>
              </a:rPr>
              <a:t>Tammy Alley RN  </a:t>
            </a:r>
            <a:r>
              <a:rPr lang="en-US" b="1" u="sng" dirty="0">
                <a:solidFill>
                  <a:schemeClr val="bg1"/>
                </a:solidFill>
              </a:rPr>
              <a:t>|</a:t>
            </a:r>
            <a:r>
              <a:rPr lang="en-US" b="1" dirty="0">
                <a:solidFill>
                  <a:schemeClr val="bg1"/>
                </a:solidFill>
              </a:rPr>
              <a:t>  </a:t>
            </a:r>
            <a:r>
              <a:rPr lang="en-US" b="1" i="1" dirty="0">
                <a:solidFill>
                  <a:schemeClr val="bg1"/>
                </a:solidFill>
              </a:rPr>
              <a:t>Deputy Director Survey Management</a:t>
            </a:r>
          </a:p>
          <a:p>
            <a:pPr>
              <a:lnSpc>
                <a:spcPct val="100000"/>
              </a:lnSpc>
              <a:spcAft>
                <a:spcPts val="600"/>
              </a:spcAft>
            </a:pPr>
            <a:r>
              <a:rPr lang="en-US" dirty="0">
                <a:solidFill>
                  <a:schemeClr val="bg1"/>
                </a:solidFill>
              </a:rPr>
              <a:t>Division of Long-Term Care</a:t>
            </a:r>
          </a:p>
          <a:p>
            <a:pPr>
              <a:lnSpc>
                <a:spcPct val="100000"/>
              </a:lnSpc>
              <a:spcAft>
                <a:spcPts val="600"/>
              </a:spcAft>
            </a:pPr>
            <a:r>
              <a:rPr lang="en-US" dirty="0">
                <a:solidFill>
                  <a:schemeClr val="bg1"/>
                </a:solidFill>
              </a:rPr>
              <a:t>Mobile: 317-771-0325</a:t>
            </a:r>
          </a:p>
          <a:p>
            <a:pPr>
              <a:lnSpc>
                <a:spcPct val="100000"/>
              </a:lnSpc>
              <a:spcBef>
                <a:spcPts val="600"/>
              </a:spcBef>
            </a:pPr>
            <a:r>
              <a:rPr lang="en-US" u="sng" dirty="0">
                <a:solidFill>
                  <a:schemeClr val="accent4"/>
                </a:solidFill>
                <a:hlinkClick r:id="rId3">
                  <a:extLst>
                    <a:ext uri="{A12FA001-AC4F-418D-AE19-62706E023703}">
                      <ahyp:hlinkClr xmlns:ahyp="http://schemas.microsoft.com/office/drawing/2018/hyperlinkcolor" val="tx"/>
                    </a:ext>
                  </a:extLst>
                </a:hlinkClick>
              </a:rPr>
              <a:t>talley@health.in.gov</a:t>
            </a:r>
            <a:endParaRPr lang="en-US" dirty="0">
              <a:solidFill>
                <a:schemeClr val="accent4"/>
              </a:solidFill>
            </a:endParaRPr>
          </a:p>
        </p:txBody>
      </p:sp>
      <p:sp>
        <p:nvSpPr>
          <p:cNvPr id="4" name="Slide Number Placeholder 3">
            <a:extLst>
              <a:ext uri="{FF2B5EF4-FFF2-40B4-BE49-F238E27FC236}">
                <a16:creationId xmlns:a16="http://schemas.microsoft.com/office/drawing/2014/main" id="{B41A11D9-843E-2A9A-26E8-BBC98B0E214D}"/>
              </a:ext>
            </a:extLst>
          </p:cNvPr>
          <p:cNvSpPr>
            <a:spLocks noGrp="1"/>
          </p:cNvSpPr>
          <p:nvPr>
            <p:ph type="sldNum" sz="quarter" idx="4294967295"/>
          </p:nvPr>
        </p:nvSpPr>
        <p:spPr>
          <a:xfrm>
            <a:off x="11568113" y="6027738"/>
            <a:ext cx="623887" cy="365125"/>
          </a:xfrm>
        </p:spPr>
        <p:txBody>
          <a:bodyPr/>
          <a:lstStyle/>
          <a:p>
            <a:fld id="{2C1798A1-548B-2F4F-A949-0B360C421755}" type="slidenum">
              <a:rPr lang="en-US" smtClean="0"/>
              <a:t>42</a:t>
            </a:fld>
            <a:endParaRPr lang="en-US"/>
          </a:p>
        </p:txBody>
      </p:sp>
    </p:spTree>
    <p:extLst>
      <p:ext uri="{BB962C8B-B14F-4D97-AF65-F5344CB8AC3E}">
        <p14:creationId xmlns:p14="http://schemas.microsoft.com/office/powerpoint/2010/main" val="1681929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74E6-AD94-F350-69CF-952B1EFDA2A4}"/>
              </a:ext>
            </a:extLst>
          </p:cNvPr>
          <p:cNvSpPr>
            <a:spLocks noGrp="1"/>
          </p:cNvSpPr>
          <p:nvPr>
            <p:ph type="title"/>
          </p:nvPr>
        </p:nvSpPr>
        <p:spPr/>
        <p:txBody>
          <a:bodyPr/>
          <a:lstStyle/>
          <a:p>
            <a:r>
              <a:rPr lang="en-US" dirty="0"/>
              <a:t>Recent and Upcoming Changes	</a:t>
            </a:r>
          </a:p>
        </p:txBody>
      </p:sp>
      <p:sp>
        <p:nvSpPr>
          <p:cNvPr id="3" name="Content Placeholder 2">
            <a:extLst>
              <a:ext uri="{FF2B5EF4-FFF2-40B4-BE49-F238E27FC236}">
                <a16:creationId xmlns:a16="http://schemas.microsoft.com/office/drawing/2014/main" id="{9D62F237-1503-FFC1-7EDA-B297B22E6B02}"/>
              </a:ext>
            </a:extLst>
          </p:cNvPr>
          <p:cNvSpPr>
            <a:spLocks noGrp="1"/>
          </p:cNvSpPr>
          <p:nvPr>
            <p:ph idx="1"/>
          </p:nvPr>
        </p:nvSpPr>
        <p:spPr>
          <a:xfrm>
            <a:off x="436880" y="1492777"/>
            <a:ext cx="11643360" cy="4555908"/>
          </a:xfrm>
        </p:spPr>
        <p:txBody>
          <a:bodyPr>
            <a:noAutofit/>
          </a:bodyPr>
          <a:lstStyle/>
          <a:p>
            <a:pPr marL="285750" indent="-285750">
              <a:buFont typeface="Arial" panose="020B0604020202020204" pitchFamily="34" charset="0"/>
              <a:buChar char="•"/>
            </a:pPr>
            <a:r>
              <a:rPr lang="en-US" sz="3200" dirty="0" err="1">
                <a:latin typeface="Segoe UI" panose="020B0502040204020203" pitchFamily="34" charset="0"/>
                <a:cs typeface="Segoe UI" panose="020B0502040204020203" pitchFamily="34" charset="0"/>
              </a:rPr>
              <a:t>iQIES</a:t>
            </a:r>
            <a:endParaRPr lang="en-US" sz="32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3200" dirty="0">
                <a:latin typeface="Segoe UI" panose="020B0502040204020203" pitchFamily="34" charset="0"/>
                <a:cs typeface="Segoe UI" panose="020B0502040204020203" pitchFamily="34" charset="0"/>
              </a:rPr>
              <a:t>Consumer Reports / Nursing Home Compare</a:t>
            </a:r>
          </a:p>
          <a:p>
            <a:pPr marL="285750" indent="-285750">
              <a:buFont typeface="Arial" panose="020B0604020202020204" pitchFamily="34" charset="0"/>
              <a:buChar char="•"/>
            </a:pPr>
            <a:r>
              <a:rPr lang="en-US" sz="3200" dirty="0">
                <a:latin typeface="Segoe UI" panose="020B0502040204020203" pitchFamily="34" charset="0"/>
                <a:cs typeface="Segoe UI" panose="020B0502040204020203" pitchFamily="34" charset="0"/>
              </a:rPr>
              <a:t>New Certified Health Care Professions Commission (SB 473)</a:t>
            </a:r>
          </a:p>
          <a:p>
            <a:pPr marL="285750" indent="-285750">
              <a:buFont typeface="Arial" panose="020B0604020202020204" pitchFamily="34" charset="0"/>
              <a:buChar char="•"/>
            </a:pPr>
            <a:r>
              <a:rPr lang="en-US" sz="3200" dirty="0">
                <a:latin typeface="Segoe UI" panose="020B0502040204020203" pitchFamily="34" charset="0"/>
                <a:cs typeface="Segoe UI" panose="020B0502040204020203" pitchFamily="34" charset="0"/>
              </a:rPr>
              <a:t>Online license renewals – coming soon</a:t>
            </a:r>
          </a:p>
          <a:p>
            <a:pPr marL="285750" indent="-285750">
              <a:buFont typeface="Arial" panose="020B0604020202020204" pitchFamily="34" charset="0"/>
              <a:buChar char="•"/>
            </a:pPr>
            <a:r>
              <a:rPr lang="en-US" sz="3200" dirty="0">
                <a:latin typeface="Segoe UI" panose="020B0502040204020203" pitchFamily="34" charset="0"/>
                <a:cs typeface="Segoe UI" panose="020B0502040204020203" pitchFamily="34" charset="0"/>
              </a:rPr>
              <a:t>Moving toward paperless</a:t>
            </a:r>
          </a:p>
          <a:p>
            <a:pPr marL="285750" indent="-285750">
              <a:buFont typeface="Arial" panose="020B0604020202020204" pitchFamily="34" charset="0"/>
              <a:buChar char="•"/>
            </a:pPr>
            <a:r>
              <a:rPr lang="en-US" sz="3200" dirty="0">
                <a:latin typeface="Segoe UI" panose="020B0502040204020203" pitchFamily="34" charset="0"/>
                <a:cs typeface="Segoe UI" panose="020B0502040204020203" pitchFamily="34" charset="0"/>
              </a:rPr>
              <a:t>New Assistant Commissioner Jessica Krug</a:t>
            </a:r>
            <a:endParaRPr lang="en-US" sz="28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*Stay up-to-date with IDOH changes by subscribing and reading our LTC Newsletter:</a:t>
            </a:r>
          </a:p>
          <a:p>
            <a:r>
              <a:rPr lang="en-US" sz="2000" dirty="0">
                <a:latin typeface="Segoe UI" panose="020B0502040204020203" pitchFamily="34" charset="0"/>
                <a:cs typeface="Segoe UI" panose="020B0502040204020203" pitchFamily="34" charset="0"/>
                <a:hlinkClick r:id="rId2"/>
              </a:rPr>
              <a:t>https://cloud.subscription.in.gov/signup?depid=546006748&amp;prefCode=INSDH_20</a:t>
            </a:r>
            <a:r>
              <a:rPr lang="en-US" sz="2000" dirty="0">
                <a:latin typeface="Segoe UI" panose="020B0502040204020203" pitchFamily="34" charset="0"/>
                <a:cs typeface="Segoe UI" panose="020B0502040204020203" pitchFamily="34" charset="0"/>
              </a:rPr>
              <a:t> </a:t>
            </a:r>
          </a:p>
        </p:txBody>
      </p:sp>
      <p:sp>
        <p:nvSpPr>
          <p:cNvPr id="4" name="Slide Number Placeholder 3">
            <a:extLst>
              <a:ext uri="{FF2B5EF4-FFF2-40B4-BE49-F238E27FC236}">
                <a16:creationId xmlns:a16="http://schemas.microsoft.com/office/drawing/2014/main" id="{830D88D7-0EFB-B77D-86BB-E174CCCE3F25}"/>
              </a:ext>
            </a:extLst>
          </p:cNvPr>
          <p:cNvSpPr>
            <a:spLocks noGrp="1"/>
          </p:cNvSpPr>
          <p:nvPr>
            <p:ph type="sldNum" sz="quarter" idx="12"/>
          </p:nvPr>
        </p:nvSpPr>
        <p:spPr/>
        <p:txBody>
          <a:bodyPr/>
          <a:lstStyle/>
          <a:p>
            <a:fld id="{2C1798A1-548B-2F4F-A949-0B360C421755}" type="slidenum">
              <a:rPr lang="en-US" smtClean="0"/>
              <a:t>5</a:t>
            </a:fld>
            <a:endParaRPr lang="en-US"/>
          </a:p>
        </p:txBody>
      </p:sp>
    </p:spTree>
    <p:extLst>
      <p:ext uri="{BB962C8B-B14F-4D97-AF65-F5344CB8AC3E}">
        <p14:creationId xmlns:p14="http://schemas.microsoft.com/office/powerpoint/2010/main" val="1009201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1C2FA-EAF0-99A9-E756-2E08E238F5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3529DD-0C73-C694-7D1E-65D43384A5EB}"/>
              </a:ext>
            </a:extLst>
          </p:cNvPr>
          <p:cNvSpPr>
            <a:spLocks noGrp="1"/>
          </p:cNvSpPr>
          <p:nvPr>
            <p:ph type="title"/>
          </p:nvPr>
        </p:nvSpPr>
        <p:spPr>
          <a:xfrm>
            <a:off x="436880" y="365126"/>
            <a:ext cx="11391502" cy="703659"/>
          </a:xfrm>
        </p:spPr>
        <p:txBody>
          <a:bodyPr>
            <a:noAutofit/>
          </a:bodyPr>
          <a:lstStyle/>
          <a:p>
            <a:r>
              <a:rPr lang="en-US" dirty="0"/>
              <a:t>Review of Transfer &amp; Discharge Requirements</a:t>
            </a:r>
          </a:p>
        </p:txBody>
      </p:sp>
      <p:sp>
        <p:nvSpPr>
          <p:cNvPr id="3" name="Content Placeholder 2">
            <a:extLst>
              <a:ext uri="{FF2B5EF4-FFF2-40B4-BE49-F238E27FC236}">
                <a16:creationId xmlns:a16="http://schemas.microsoft.com/office/drawing/2014/main" id="{4F524FFB-FB73-2589-8AD1-EC1C3852BE3D}"/>
              </a:ext>
            </a:extLst>
          </p:cNvPr>
          <p:cNvSpPr>
            <a:spLocks noGrp="1"/>
          </p:cNvSpPr>
          <p:nvPr>
            <p:ph idx="1"/>
          </p:nvPr>
        </p:nvSpPr>
        <p:spPr/>
        <p:txBody>
          <a:bodyPr>
            <a:normAutofit/>
          </a:bodyPr>
          <a:lstStyle/>
          <a:p>
            <a:r>
              <a:rPr lang="en-US" sz="3200" b="1" dirty="0">
                <a:latin typeface="Segoe UI" panose="020B0502040204020203" pitchFamily="34" charset="0"/>
                <a:cs typeface="Segoe UI" panose="020B0502040204020203" pitchFamily="34" charset="0"/>
              </a:rPr>
              <a:t>With revisions to the SOM earlier this year, CMS deleted the following F tags: </a:t>
            </a:r>
          </a:p>
          <a:p>
            <a:pPr marL="457200" indent="-457200">
              <a:buFont typeface="Arial" panose="020B0604020202020204" pitchFamily="34" charset="0"/>
              <a:buChar char="•"/>
            </a:pPr>
            <a:r>
              <a:rPr lang="en-US" sz="3200" dirty="0">
                <a:latin typeface="Segoe UI" panose="020B0502040204020203" pitchFamily="34" charset="0"/>
                <a:cs typeface="Segoe UI" panose="020B0502040204020203" pitchFamily="34" charset="0"/>
              </a:rPr>
              <a:t>F 622-626</a:t>
            </a:r>
          </a:p>
          <a:p>
            <a:pPr marL="457200" indent="-457200">
              <a:buFont typeface="Arial" panose="020B0604020202020204" pitchFamily="34" charset="0"/>
              <a:buChar char="•"/>
            </a:pPr>
            <a:r>
              <a:rPr lang="en-US" sz="3200" dirty="0">
                <a:latin typeface="Segoe UI" panose="020B0502040204020203" pitchFamily="34" charset="0"/>
                <a:cs typeface="Segoe UI" panose="020B0502040204020203" pitchFamily="34" charset="0"/>
              </a:rPr>
              <a:t>F 660 Discharge Planning Process</a:t>
            </a:r>
          </a:p>
          <a:p>
            <a:pPr marL="457200" indent="-457200">
              <a:buFont typeface="Arial" panose="020B0604020202020204" pitchFamily="34" charset="0"/>
              <a:buChar char="•"/>
            </a:pPr>
            <a:r>
              <a:rPr lang="en-US" sz="3200" dirty="0">
                <a:latin typeface="Segoe UI" panose="020B0502040204020203" pitchFamily="34" charset="0"/>
                <a:cs typeface="Segoe UI" panose="020B0502040204020203" pitchFamily="34" charset="0"/>
              </a:rPr>
              <a:t>F 661 Discharge Summary</a:t>
            </a:r>
          </a:p>
          <a:p>
            <a:endParaRPr lang="en-US" sz="3200" dirty="0">
              <a:latin typeface="Segoe UI" panose="020B0502040204020203" pitchFamily="34" charset="0"/>
              <a:cs typeface="Segoe UI" panose="020B0502040204020203" pitchFamily="34" charset="0"/>
            </a:endParaRPr>
          </a:p>
          <a:p>
            <a:r>
              <a:rPr lang="en-US" sz="3200" dirty="0">
                <a:latin typeface="Segoe UI" panose="020B0502040204020203" pitchFamily="34" charset="0"/>
                <a:cs typeface="Segoe UI" panose="020B0502040204020203" pitchFamily="34" charset="0"/>
              </a:rPr>
              <a:t>These tags are incorporated into new F 627 and F 628</a:t>
            </a:r>
          </a:p>
          <a:p>
            <a:endParaRPr lang="en-US" sz="2000" dirty="0"/>
          </a:p>
        </p:txBody>
      </p:sp>
      <p:sp>
        <p:nvSpPr>
          <p:cNvPr id="4" name="Slide Number Placeholder 3">
            <a:extLst>
              <a:ext uri="{FF2B5EF4-FFF2-40B4-BE49-F238E27FC236}">
                <a16:creationId xmlns:a16="http://schemas.microsoft.com/office/drawing/2014/main" id="{79D00FB8-A1F1-D553-BD3A-4D588C7D99A8}"/>
              </a:ext>
            </a:extLst>
          </p:cNvPr>
          <p:cNvSpPr>
            <a:spLocks noGrp="1"/>
          </p:cNvSpPr>
          <p:nvPr>
            <p:ph type="sldNum" sz="quarter" idx="12"/>
          </p:nvPr>
        </p:nvSpPr>
        <p:spPr/>
        <p:txBody>
          <a:bodyPr/>
          <a:lstStyle/>
          <a:p>
            <a:fld id="{2C1798A1-548B-2F4F-A949-0B360C421755}" type="slidenum">
              <a:rPr lang="en-US" smtClean="0"/>
              <a:t>6</a:t>
            </a:fld>
            <a:endParaRPr lang="en-US"/>
          </a:p>
        </p:txBody>
      </p:sp>
    </p:spTree>
    <p:extLst>
      <p:ext uri="{BB962C8B-B14F-4D97-AF65-F5344CB8AC3E}">
        <p14:creationId xmlns:p14="http://schemas.microsoft.com/office/powerpoint/2010/main" val="136672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59AC8-5195-DE43-1A81-3592D967F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F7DBD9-C07A-7118-E456-F34D7D83146A}"/>
              </a:ext>
            </a:extLst>
          </p:cNvPr>
          <p:cNvSpPr>
            <a:spLocks noGrp="1"/>
          </p:cNvSpPr>
          <p:nvPr>
            <p:ph type="title"/>
          </p:nvPr>
        </p:nvSpPr>
        <p:spPr/>
        <p:txBody>
          <a:bodyPr>
            <a:normAutofit/>
          </a:bodyPr>
          <a:lstStyle/>
          <a:p>
            <a:r>
              <a:rPr lang="en-US" dirty="0"/>
              <a:t>F 627: Transfer and Discharges</a:t>
            </a:r>
          </a:p>
        </p:txBody>
      </p:sp>
      <p:sp>
        <p:nvSpPr>
          <p:cNvPr id="3" name="Content Placeholder 2">
            <a:extLst>
              <a:ext uri="{FF2B5EF4-FFF2-40B4-BE49-F238E27FC236}">
                <a16:creationId xmlns:a16="http://schemas.microsoft.com/office/drawing/2014/main" id="{EAC14889-CBC6-A63C-32AB-3C029204EA82}"/>
              </a:ext>
            </a:extLst>
          </p:cNvPr>
          <p:cNvSpPr>
            <a:spLocks noGrp="1"/>
          </p:cNvSpPr>
          <p:nvPr>
            <p:ph idx="1"/>
          </p:nvPr>
        </p:nvSpPr>
        <p:spPr>
          <a:xfrm>
            <a:off x="436880" y="1228089"/>
            <a:ext cx="10916920" cy="4401821"/>
          </a:xfrm>
        </p:spPr>
        <p:txBody>
          <a:bodyPr>
            <a:noAutofit/>
          </a:bodyPr>
          <a:lstStyle/>
          <a:p>
            <a:pPr>
              <a:lnSpc>
                <a:spcPct val="100000"/>
              </a:lnSpc>
            </a:pPr>
            <a:r>
              <a:rPr lang="en-US" sz="2400" b="1" dirty="0">
                <a:latin typeface="Segoe UI" panose="020B0502040204020203" pitchFamily="34" charset="0"/>
                <a:cs typeface="Segoe UI" panose="020B0502040204020203" pitchFamily="34" charset="0"/>
              </a:rPr>
              <a:t>(Incorporates F 622, F 624 and F 626)</a:t>
            </a:r>
          </a:p>
          <a:p>
            <a:pPr>
              <a:lnSpc>
                <a:spcPct val="100000"/>
              </a:lnSpc>
            </a:pPr>
            <a:r>
              <a:rPr lang="en-US" sz="2400" dirty="0">
                <a:latin typeface="Segoe UI" panose="020B0502040204020203" pitchFamily="34" charset="0"/>
                <a:cs typeface="Segoe UI" panose="020B0502040204020203" pitchFamily="34" charset="0"/>
              </a:rPr>
              <a:t>Language changes:</a:t>
            </a:r>
          </a:p>
          <a:p>
            <a:pPr marL="687388" lvl="1" indent="-457200">
              <a:lnSpc>
                <a:spcPct val="100000"/>
              </a:lnSpc>
            </a:pPr>
            <a:r>
              <a:rPr lang="en-US" sz="2400" dirty="0">
                <a:latin typeface="Segoe UI" panose="020B0502040204020203" pitchFamily="34" charset="0"/>
                <a:cs typeface="Segoe UI" panose="020B0502040204020203" pitchFamily="34" charset="0"/>
              </a:rPr>
              <a:t>The language for, “facility-initiated” and, “resident-initiated” is not included in F 627 or F 628</a:t>
            </a:r>
          </a:p>
          <a:p>
            <a:pPr marL="687388" lvl="1" indent="-457200">
              <a:lnSpc>
                <a:spcPct val="100000"/>
              </a:lnSpc>
            </a:pPr>
            <a:r>
              <a:rPr lang="en-US" sz="2400" dirty="0">
                <a:latin typeface="Segoe UI" panose="020B0502040204020203" pitchFamily="34" charset="0"/>
                <a:cs typeface="Segoe UI" panose="020B0502040204020203" pitchFamily="34" charset="0"/>
              </a:rPr>
              <a:t>When a resident is sent to an acute care setting emergently, this is considered a transfer since the resident’s return is generally expected  </a:t>
            </a:r>
            <a:endParaRPr lang="en-US" sz="2400" b="1" dirty="0">
              <a:latin typeface="Segoe UI" panose="020B0502040204020203" pitchFamily="34" charset="0"/>
              <a:cs typeface="Segoe UI" panose="020B0502040204020203" pitchFamily="34" charset="0"/>
            </a:endParaRPr>
          </a:p>
          <a:p>
            <a:pPr>
              <a:lnSpc>
                <a:spcPct val="100000"/>
              </a:lnSpc>
            </a:pPr>
            <a:r>
              <a:rPr lang="en-US" sz="2400" dirty="0">
                <a:latin typeface="Segoe UI" panose="020B0502040204020203" pitchFamily="34" charset="0"/>
                <a:cs typeface="Segoe UI" panose="020B0502040204020203" pitchFamily="34" charset="0"/>
              </a:rPr>
              <a:t>Intent: </a:t>
            </a:r>
            <a:endParaRPr lang="en-US" sz="400" i="0" u="none" strike="noStrike" baseline="0" dirty="0">
              <a:solidFill>
                <a:srgbClr val="000000"/>
              </a:solidFill>
              <a:latin typeface="Segoe UI" panose="020B0502040204020203" pitchFamily="34" charset="0"/>
              <a:cs typeface="Segoe UI" panose="020B0502040204020203" pitchFamily="34" charset="0"/>
            </a:endParaRPr>
          </a:p>
          <a:p>
            <a:pPr marL="687388" lvl="1" indent="-457200">
              <a:lnSpc>
                <a:spcPct val="100000"/>
              </a:lnSpc>
            </a:pPr>
            <a:r>
              <a:rPr lang="en-US" sz="2400" dirty="0">
                <a:latin typeface="Segoe UI" panose="020B0502040204020203" pitchFamily="34" charset="0"/>
                <a:cs typeface="Segoe UI" panose="020B0502040204020203" pitchFamily="34" charset="0"/>
              </a:rPr>
              <a:t>To s</a:t>
            </a:r>
            <a:r>
              <a:rPr lang="en-US" sz="2400" b="0" strike="noStrike" baseline="0" dirty="0">
                <a:latin typeface="Segoe UI" panose="020B0502040204020203" pitchFamily="34" charset="0"/>
                <a:cs typeface="Segoe UI" panose="020B0502040204020203" pitchFamily="34" charset="0"/>
              </a:rPr>
              <a:t>pecify the limited conditions under which a skilled nursing facility or nursing facility may transfer or discharge a resident, the documentation that must be included in the medical record, and who is responsible for making the documentation</a:t>
            </a:r>
            <a:endParaRPr lang="en-US"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CF21AF73-8637-8FE3-A69C-ED858BCDCD9C}"/>
              </a:ext>
            </a:extLst>
          </p:cNvPr>
          <p:cNvSpPr>
            <a:spLocks noGrp="1"/>
          </p:cNvSpPr>
          <p:nvPr>
            <p:ph type="sldNum" sz="quarter" idx="12"/>
          </p:nvPr>
        </p:nvSpPr>
        <p:spPr/>
        <p:txBody>
          <a:bodyPr/>
          <a:lstStyle/>
          <a:p>
            <a:fld id="{2C1798A1-548B-2F4F-A949-0B360C421755}" type="slidenum">
              <a:rPr lang="en-US" smtClean="0"/>
              <a:t>7</a:t>
            </a:fld>
            <a:endParaRPr lang="en-US"/>
          </a:p>
        </p:txBody>
      </p:sp>
    </p:spTree>
    <p:extLst>
      <p:ext uri="{BB962C8B-B14F-4D97-AF65-F5344CB8AC3E}">
        <p14:creationId xmlns:p14="http://schemas.microsoft.com/office/powerpoint/2010/main" val="80013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E414-BCF4-2F4C-54C8-A0FF8069A6A7}"/>
              </a:ext>
            </a:extLst>
          </p:cNvPr>
          <p:cNvSpPr>
            <a:spLocks noGrp="1"/>
          </p:cNvSpPr>
          <p:nvPr>
            <p:ph type="title"/>
          </p:nvPr>
        </p:nvSpPr>
        <p:spPr/>
        <p:txBody>
          <a:bodyPr/>
          <a:lstStyle/>
          <a:p>
            <a:r>
              <a:rPr lang="en-US" dirty="0"/>
              <a:t>F 627 Intent</a:t>
            </a:r>
          </a:p>
        </p:txBody>
      </p:sp>
      <p:sp>
        <p:nvSpPr>
          <p:cNvPr id="3" name="Content Placeholder 2">
            <a:extLst>
              <a:ext uri="{FF2B5EF4-FFF2-40B4-BE49-F238E27FC236}">
                <a16:creationId xmlns:a16="http://schemas.microsoft.com/office/drawing/2014/main" id="{D0A5EFE3-3326-0962-3756-D1B2ADD69108}"/>
              </a:ext>
            </a:extLst>
          </p:cNvPr>
          <p:cNvSpPr>
            <a:spLocks noGrp="1"/>
          </p:cNvSpPr>
          <p:nvPr>
            <p:ph idx="1"/>
          </p:nvPr>
        </p:nvSpPr>
        <p:spPr/>
        <p:txBody>
          <a:bodyPr>
            <a:noAutofit/>
          </a:bodyPr>
          <a:lstStyle/>
          <a:p>
            <a:pPr marL="342900" indent="-342900">
              <a:lnSpc>
                <a:spcPct val="100000"/>
              </a:lnSpc>
              <a:buFont typeface="Arial" panose="020B0604020202020204" pitchFamily="34" charset="0"/>
              <a:buChar char="•"/>
            </a:pPr>
            <a:r>
              <a:rPr lang="en-US" sz="2400" b="0" strike="noStrike" baseline="0" dirty="0">
                <a:latin typeface="Segoe UI" panose="020B0502040204020203" pitchFamily="34" charset="0"/>
                <a:cs typeface="Segoe UI" panose="020B0502040204020203" pitchFamily="34" charset="0"/>
              </a:rPr>
              <a:t>Ensure policies are developed and implemented which allow residents to return to the facility following hospitalization or therapeutic leave</a:t>
            </a:r>
            <a:endParaRPr lang="en-US" sz="2400" dirty="0">
              <a:latin typeface="Segoe UI" panose="020B0502040204020203" pitchFamily="34" charset="0"/>
              <a:cs typeface="Segoe UI" panose="020B0502040204020203" pitchFamily="34" charset="0"/>
            </a:endParaRPr>
          </a:p>
          <a:p>
            <a:pPr marL="342900" indent="-342900">
              <a:lnSpc>
                <a:spcPct val="100000"/>
              </a:lnSpc>
              <a:buFont typeface="Arial" panose="020B0604020202020204" pitchFamily="34" charset="0"/>
              <a:buChar char="•"/>
            </a:pPr>
            <a:r>
              <a:rPr lang="en-US" sz="2400" b="0" strike="noStrike" baseline="0" dirty="0">
                <a:latin typeface="Segoe UI" panose="020B0502040204020203" pitchFamily="34" charset="0"/>
                <a:cs typeface="Segoe UI" panose="020B0502040204020203" pitchFamily="34" charset="0"/>
              </a:rPr>
              <a:t>Ensure a facility does not transfer or discharge a resident in an unsafe manner, such as a location that does not meet the resident’s needs, does not provide needed support and resources, or does not meet the resident’s preferences and, therefore, should not have occurred</a:t>
            </a:r>
          </a:p>
          <a:p>
            <a:pPr marL="342900" indent="-342900">
              <a:lnSpc>
                <a:spcPct val="100000"/>
              </a:lnSpc>
              <a:buFont typeface="Arial" panose="020B0604020202020204" pitchFamily="34" charset="0"/>
              <a:buChar char="•"/>
            </a:pPr>
            <a:r>
              <a:rPr lang="en-US" sz="2400" dirty="0">
                <a:latin typeface="Segoe UI" panose="020B0502040204020203" pitchFamily="34" charset="0"/>
                <a:cs typeface="Segoe UI" panose="020B0502040204020203" pitchFamily="34" charset="0"/>
              </a:rPr>
              <a:t>Ensure that the discharge planning process addresses each resident’s discharge goals and needs, including caregiver support and referrals to local agencies, as appropriate. It should also involve the resident, and, if applicable, the resident’s representative and the interdisciplinary team, in developing the discharge plan.</a:t>
            </a:r>
            <a:endParaRPr lang="en-US" sz="2400" b="0" strike="noStrike" baseline="0" dirty="0">
              <a:latin typeface="Segoe UI" panose="020B0502040204020203" pitchFamily="34" charset="0"/>
              <a:cs typeface="Segoe UI" panose="020B0502040204020203" pitchFamily="34" charset="0"/>
            </a:endParaRPr>
          </a:p>
          <a:p>
            <a:pPr>
              <a:lnSpc>
                <a:spcPct val="100000"/>
              </a:lnSpc>
            </a:pPr>
            <a:endParaRPr lang="en-US" dirty="0"/>
          </a:p>
        </p:txBody>
      </p:sp>
      <p:sp>
        <p:nvSpPr>
          <p:cNvPr id="4" name="Slide Number Placeholder 3">
            <a:extLst>
              <a:ext uri="{FF2B5EF4-FFF2-40B4-BE49-F238E27FC236}">
                <a16:creationId xmlns:a16="http://schemas.microsoft.com/office/drawing/2014/main" id="{89A36524-A12D-A3E5-4268-2A7E882EEA70}"/>
              </a:ext>
            </a:extLst>
          </p:cNvPr>
          <p:cNvSpPr>
            <a:spLocks noGrp="1"/>
          </p:cNvSpPr>
          <p:nvPr>
            <p:ph type="sldNum" sz="quarter" idx="12"/>
          </p:nvPr>
        </p:nvSpPr>
        <p:spPr/>
        <p:txBody>
          <a:bodyPr/>
          <a:lstStyle/>
          <a:p>
            <a:fld id="{2C1798A1-548B-2F4F-A949-0B360C421755}" type="slidenum">
              <a:rPr lang="en-US" smtClean="0"/>
              <a:t>8</a:t>
            </a:fld>
            <a:endParaRPr lang="en-US"/>
          </a:p>
        </p:txBody>
      </p:sp>
    </p:spTree>
    <p:extLst>
      <p:ext uri="{BB962C8B-B14F-4D97-AF65-F5344CB8AC3E}">
        <p14:creationId xmlns:p14="http://schemas.microsoft.com/office/powerpoint/2010/main" val="4051912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5CD4D-FE48-47FA-95E7-0A5F879D7C17}"/>
              </a:ext>
            </a:extLst>
          </p:cNvPr>
          <p:cNvSpPr>
            <a:spLocks noGrp="1"/>
          </p:cNvSpPr>
          <p:nvPr>
            <p:ph type="title"/>
          </p:nvPr>
        </p:nvSpPr>
        <p:spPr/>
        <p:txBody>
          <a:bodyPr/>
          <a:lstStyle/>
          <a:p>
            <a:r>
              <a:rPr lang="en-US" dirty="0"/>
              <a:t>F 627 Transfer Discharge Requirements</a:t>
            </a:r>
          </a:p>
        </p:txBody>
      </p:sp>
      <p:sp>
        <p:nvSpPr>
          <p:cNvPr id="3" name="Content Placeholder 2">
            <a:extLst>
              <a:ext uri="{FF2B5EF4-FFF2-40B4-BE49-F238E27FC236}">
                <a16:creationId xmlns:a16="http://schemas.microsoft.com/office/drawing/2014/main" id="{7807DAAD-2019-B66F-4F3F-8F7327AC26DD}"/>
              </a:ext>
            </a:extLst>
          </p:cNvPr>
          <p:cNvSpPr>
            <a:spLocks noGrp="1"/>
          </p:cNvSpPr>
          <p:nvPr>
            <p:ph idx="1"/>
          </p:nvPr>
        </p:nvSpPr>
        <p:spPr>
          <a:xfrm>
            <a:off x="436880" y="1483497"/>
            <a:ext cx="10916920" cy="4152236"/>
          </a:xfrm>
        </p:spPr>
        <p:txBody>
          <a:bodyPr>
            <a:noAutofit/>
          </a:bodyPr>
          <a:lstStyle/>
          <a:p>
            <a:pPr>
              <a:lnSpc>
                <a:spcPct val="120000"/>
              </a:lnSpc>
            </a:pPr>
            <a:r>
              <a:rPr lang="en-US" sz="1900" b="1" u="none" strike="noStrike" baseline="0" dirty="0">
                <a:latin typeface="Segoe UI" panose="020B0502040204020203" pitchFamily="34" charset="0"/>
                <a:cs typeface="Segoe UI" panose="020B0502040204020203" pitchFamily="34" charset="0"/>
              </a:rPr>
              <a:t>§483.15(c)(1)(</a:t>
            </a:r>
            <a:r>
              <a:rPr lang="en-US" sz="1900" b="1" u="none" strike="noStrike" baseline="0" dirty="0" err="1">
                <a:latin typeface="Segoe UI" panose="020B0502040204020203" pitchFamily="34" charset="0"/>
                <a:cs typeface="Segoe UI" panose="020B0502040204020203" pitchFamily="34" charset="0"/>
              </a:rPr>
              <a:t>i</a:t>
            </a:r>
            <a:r>
              <a:rPr lang="en-US" sz="1900" b="1" u="none" strike="noStrike" baseline="0" dirty="0">
                <a:latin typeface="Segoe UI" panose="020B0502040204020203" pitchFamily="34" charset="0"/>
                <a:cs typeface="Segoe UI" panose="020B0502040204020203" pitchFamily="34" charset="0"/>
              </a:rPr>
              <a:t>)-(ii) Transfer and Discharge Requirements </a:t>
            </a:r>
            <a:r>
              <a:rPr lang="en-US" sz="1900" u="none" strike="noStrike" baseline="0" dirty="0">
                <a:latin typeface="Segoe UI" panose="020B0502040204020203" pitchFamily="34" charset="0"/>
                <a:cs typeface="Segoe UI" panose="020B0502040204020203" pitchFamily="34" charset="0"/>
              </a:rPr>
              <a:t>- </a:t>
            </a:r>
            <a:r>
              <a:rPr lang="en-US" sz="1900" b="0" u="none" strike="noStrike" baseline="0" dirty="0">
                <a:latin typeface="Segoe UI" panose="020B0502040204020203" pitchFamily="34" charset="0"/>
                <a:cs typeface="Segoe UI" panose="020B0502040204020203" pitchFamily="34" charset="0"/>
              </a:rPr>
              <a:t>Use guidance at this F tag to determine if noncompliance exists when evidence suggests a facility should not have transferred or discharged a resident at the time of discharge, or at all. These circumstances may include, but are not limited to, the following</a:t>
            </a:r>
            <a:r>
              <a:rPr lang="en-US" sz="1900" dirty="0">
                <a:latin typeface="Segoe UI" panose="020B0502040204020203" pitchFamily="34" charset="0"/>
                <a:cs typeface="Segoe UI" panose="020B0502040204020203" pitchFamily="34" charset="0"/>
              </a:rPr>
              <a:t>.</a:t>
            </a:r>
            <a:endParaRPr lang="en-US" sz="1900" b="0" u="none" strike="noStrike" baseline="0" dirty="0">
              <a:latin typeface="Segoe UI" panose="020B0502040204020203" pitchFamily="34" charset="0"/>
              <a:cs typeface="Segoe UI" panose="020B0502040204020203" pitchFamily="34" charset="0"/>
            </a:endParaRPr>
          </a:p>
          <a:p>
            <a:pPr>
              <a:lnSpc>
                <a:spcPct val="120000"/>
              </a:lnSpc>
            </a:pPr>
            <a:r>
              <a:rPr lang="en-US" sz="1900" b="0" u="none" strike="noStrike" baseline="0" dirty="0">
                <a:latin typeface="Segoe UI" panose="020B0502040204020203" pitchFamily="34" charset="0"/>
                <a:cs typeface="Segoe UI" panose="020B0502040204020203" pitchFamily="34" charset="0"/>
              </a:rPr>
              <a:t>When evidence in the medical record does not support the basis for discharge, such as: </a:t>
            </a:r>
          </a:p>
          <a:p>
            <a:pPr marL="342900" indent="-342900">
              <a:lnSpc>
                <a:spcPct val="120000"/>
              </a:lnSpc>
              <a:buFont typeface="Arial" panose="020B0604020202020204" pitchFamily="34" charset="0"/>
              <a:buChar char="•"/>
            </a:pPr>
            <a:r>
              <a:rPr lang="en-US" sz="1900" b="0" u="none" strike="noStrike" baseline="0" dirty="0">
                <a:latin typeface="Segoe UI" panose="020B0502040204020203" pitchFamily="34" charset="0"/>
                <a:cs typeface="Segoe UI" panose="020B0502040204020203" pitchFamily="34" charset="0"/>
              </a:rPr>
              <a:t>Discharge based on an inability to meet the resident’s needs, but there is no evidence of facility attempts to meet the resident’s needs, or no evidence of an assessment at the time of discharge indicating what needs cannot be met</a:t>
            </a:r>
          </a:p>
          <a:p>
            <a:pPr marL="342900" indent="-342900">
              <a:lnSpc>
                <a:spcPct val="120000"/>
              </a:lnSpc>
              <a:buFont typeface="Arial" panose="020B0604020202020204" pitchFamily="34" charset="0"/>
              <a:buChar char="•"/>
            </a:pPr>
            <a:r>
              <a:rPr lang="en-US" sz="1900" b="0" u="none" strike="noStrike" baseline="0" dirty="0">
                <a:latin typeface="Segoe UI" panose="020B0502040204020203" pitchFamily="34" charset="0"/>
                <a:cs typeface="Segoe UI" panose="020B0502040204020203" pitchFamily="34" charset="0"/>
              </a:rPr>
              <a:t>Discharge based on improvement of resident’s health such that the services provided by the facility are no longer needed, but documentation shows the resident’s health did not improve or declined</a:t>
            </a:r>
            <a:endParaRPr lang="en-US" sz="1900" dirty="0"/>
          </a:p>
        </p:txBody>
      </p:sp>
      <p:sp>
        <p:nvSpPr>
          <p:cNvPr id="4" name="Slide Number Placeholder 3">
            <a:extLst>
              <a:ext uri="{FF2B5EF4-FFF2-40B4-BE49-F238E27FC236}">
                <a16:creationId xmlns:a16="http://schemas.microsoft.com/office/drawing/2014/main" id="{2EDF3781-CBDF-BFC2-CE94-F52B9C94E4B4}"/>
              </a:ext>
            </a:extLst>
          </p:cNvPr>
          <p:cNvSpPr>
            <a:spLocks noGrp="1"/>
          </p:cNvSpPr>
          <p:nvPr>
            <p:ph type="sldNum" sz="quarter" idx="12"/>
          </p:nvPr>
        </p:nvSpPr>
        <p:spPr/>
        <p:txBody>
          <a:bodyPr/>
          <a:lstStyle/>
          <a:p>
            <a:fld id="{2C1798A1-548B-2F4F-A949-0B360C421755}" type="slidenum">
              <a:rPr lang="en-US" smtClean="0"/>
              <a:t>9</a:t>
            </a:fld>
            <a:endParaRPr lang="en-US"/>
          </a:p>
        </p:txBody>
      </p:sp>
    </p:spTree>
    <p:extLst>
      <p:ext uri="{BB962C8B-B14F-4D97-AF65-F5344CB8AC3E}">
        <p14:creationId xmlns:p14="http://schemas.microsoft.com/office/powerpoint/2010/main" val="1930904036"/>
      </p:ext>
    </p:extLst>
  </p:cSld>
  <p:clrMapOvr>
    <a:masterClrMapping/>
  </p:clrMapOvr>
</p:sld>
</file>

<file path=ppt/theme/theme1.xml><?xml version="1.0" encoding="utf-8"?>
<a:theme xmlns:a="http://schemas.openxmlformats.org/drawingml/2006/main" name="Office Them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DH PPT Template" id="{A90B421C-8B71-4FCF-A252-E96A984F9110}" vid="{A0DAF34E-B35E-445B-9DB3-0D423CC681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0441F067A7BC43AC5A09448D64ABD3" ma:contentTypeVersion="8" ma:contentTypeDescription="Create a new document." ma:contentTypeScope="" ma:versionID="3dfa05a6c74bc69383eb9cdb9a7650ff">
  <xsd:schema xmlns:xsd="http://www.w3.org/2001/XMLSchema" xmlns:xs="http://www.w3.org/2001/XMLSchema" xmlns:p="http://schemas.microsoft.com/office/2006/metadata/properties" xmlns:ns2="422c63fa-afd0-48ed-a87e-d2814ec6678c" targetNamespace="http://schemas.microsoft.com/office/2006/metadata/properties" ma:root="true" ma:fieldsID="1776089f8432b372a35f90765c71d64f" ns2:_="">
    <xsd:import namespace="422c63fa-afd0-48ed-a87e-d2814ec667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c63fa-afd0-48ed-a87e-d2814ec66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5953A2-5133-4DA4-8B6E-3D7A10798D97}">
  <ds:schemaRefs>
    <ds:schemaRef ds:uri="http://purl.org/dc/dcmitype/"/>
    <ds:schemaRef ds:uri="http://purl.org/dc/terms/"/>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422c63fa-afd0-48ed-a87e-d2814ec6678c"/>
    <ds:schemaRef ds:uri="http://schemas.microsoft.com/office/2006/metadata/properties"/>
  </ds:schemaRefs>
</ds:datastoreItem>
</file>

<file path=customXml/itemProps2.xml><?xml version="1.0" encoding="utf-8"?>
<ds:datastoreItem xmlns:ds="http://schemas.openxmlformats.org/officeDocument/2006/customXml" ds:itemID="{FE8BC25D-C52E-4ECD-829B-F8D02B29C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2c63fa-afd0-48ed-a87e-d2814ec667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6DD013-A7CB-47C1-9EE3-0C79690DFB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ISDH PPT Template 2</Template>
  <TotalTime>2516</TotalTime>
  <Words>5417</Words>
  <Application>Microsoft Office PowerPoint</Application>
  <PresentationFormat>Widescreen</PresentationFormat>
  <Paragraphs>304</Paragraphs>
  <Slides>42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Calibri</vt:lpstr>
      <vt:lpstr>Raleway</vt:lpstr>
      <vt:lpstr>Raleway Light</vt:lpstr>
      <vt:lpstr>Raleway SemiBold</vt:lpstr>
      <vt:lpstr>Segoe UI</vt:lpstr>
      <vt:lpstr>System Font Regular</vt:lpstr>
      <vt:lpstr>Times New Roman</vt:lpstr>
      <vt:lpstr>Wingdings</vt:lpstr>
      <vt:lpstr>Office Theme</vt:lpstr>
      <vt:lpstr>Riding the Waves of Change  Leading age Indiana fall conference</vt:lpstr>
      <vt:lpstr>PowerPoint Presentation</vt:lpstr>
      <vt:lpstr>Change is Inevitable</vt:lpstr>
      <vt:lpstr>Topics to Discuss</vt:lpstr>
      <vt:lpstr>Recent and Upcoming Changes </vt:lpstr>
      <vt:lpstr>Review of Transfer &amp; Discharge Requirements</vt:lpstr>
      <vt:lpstr>F 627: Transfer and Discharges</vt:lpstr>
      <vt:lpstr>F 627 Intent</vt:lpstr>
      <vt:lpstr>F 627 Transfer Discharge Requirements</vt:lpstr>
      <vt:lpstr>F 627 Transfer Discharge Requirements Cont.</vt:lpstr>
      <vt:lpstr>F 627 Discharge when Needs Cannot be Met or Safety or Health of Individuals is Endangered </vt:lpstr>
      <vt:lpstr>F 627  Needs</vt:lpstr>
      <vt:lpstr>F 627 Nonpayment as Basis for Discharge</vt:lpstr>
      <vt:lpstr>F 627 Nonpayment</vt:lpstr>
      <vt:lpstr>F 627 Nonpayment</vt:lpstr>
      <vt:lpstr>F 627 Discharge Pending Appeal</vt:lpstr>
      <vt:lpstr> F 627 Appeal (new information)</vt:lpstr>
      <vt:lpstr>F 627 Required Documentation in the Medical Record</vt:lpstr>
      <vt:lpstr>F 627 Bed Hold and Permitting Residents to Return</vt:lpstr>
      <vt:lpstr>F 627 Not Permitting Residents to Return</vt:lpstr>
      <vt:lpstr>F 627 Preparation for Transfer or Discharge</vt:lpstr>
      <vt:lpstr>F627 Discharge Planning </vt:lpstr>
      <vt:lpstr>F 627 Discharge Planning</vt:lpstr>
      <vt:lpstr>F 627 Discharge Planning</vt:lpstr>
      <vt:lpstr>F 627 Deficiency Categorization</vt:lpstr>
      <vt:lpstr>F 627 new POC requirement</vt:lpstr>
      <vt:lpstr>F 627 New Enforcement</vt:lpstr>
      <vt:lpstr>F 628 Documentation</vt:lpstr>
      <vt:lpstr>F 628 Information Conveyed to Receiving Provider </vt:lpstr>
      <vt:lpstr> F 628 Continued</vt:lpstr>
      <vt:lpstr>F 628 Discharge Return Not Anticipated </vt:lpstr>
      <vt:lpstr>F 628 Reconciliation of Medications</vt:lpstr>
      <vt:lpstr>F 628 Notice of Transfer or Discharge and Ombudsman Notification</vt:lpstr>
      <vt:lpstr>F 628 Notice of Transfer or Discharge and Ombudsman Notification</vt:lpstr>
      <vt:lpstr>F628 Content of Discharge Notice</vt:lpstr>
      <vt:lpstr> F628 Timing of Notice</vt:lpstr>
      <vt:lpstr>F 628 Changes to the Notice</vt:lpstr>
      <vt:lpstr>Sometimes the hardest thing to do is keep our eyes above the waves in this ever-changing climate of Long-Term Care</vt:lpstr>
      <vt:lpstr>F tags Cited at G and IJ</vt:lpstr>
      <vt:lpstr>Top 10 </vt:lpstr>
      <vt:lpstr>Leadership Conference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Alley, Tammy</dc:creator>
  <cp:lastModifiedBy>Williams, Suzanne</cp:lastModifiedBy>
  <cp:revision>3</cp:revision>
  <dcterms:created xsi:type="dcterms:W3CDTF">2025-08-25T18:15:27Z</dcterms:created>
  <dcterms:modified xsi:type="dcterms:W3CDTF">2025-09-05T01:46:28Z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0x010100E60441F067A7BC43AC5A09448D64ABD3</vt:lpwstr>
  </property>
</Properties>
</file>