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 id="2147485029" r:id="rId2"/>
    <p:sldMasterId id="2147485041" r:id="rId3"/>
  </p:sldMasterIdLst>
  <p:notesMasterIdLst>
    <p:notesMasterId r:id="rId32"/>
  </p:notesMasterIdLst>
  <p:sldIdLst>
    <p:sldId id="313" r:id="rId4"/>
    <p:sldId id="312"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309" r:id="rId19"/>
    <p:sldId id="272" r:id="rId20"/>
    <p:sldId id="273" r:id="rId21"/>
    <p:sldId id="274" r:id="rId22"/>
    <p:sldId id="310" r:id="rId23"/>
    <p:sldId id="276" r:id="rId24"/>
    <p:sldId id="277" r:id="rId25"/>
    <p:sldId id="311" r:id="rId26"/>
    <p:sldId id="279" r:id="rId27"/>
    <p:sldId id="280" r:id="rId28"/>
    <p:sldId id="281" r:id="rId29"/>
    <p:sldId id="282" r:id="rId30"/>
    <p:sldId id="314" r:id="rId31"/>
  </p:sldIdLst>
  <p:sldSz cx="9144000" cy="5143500" type="screen16x9"/>
  <p:notesSz cx="6858000" cy="9144000"/>
  <p:embeddedFontLst>
    <p:embeddedFont>
      <p:font typeface="Bricolage Grotesque" panose="020B0604020202020204" charset="0"/>
      <p:regular r:id="rId33"/>
      <p:bold r:id="rId34"/>
    </p:embeddedFont>
    <p:embeddedFont>
      <p:font typeface="Bricolage Grotesque SemiBold" panose="020B0604020202020204" charset="0"/>
      <p:regular r:id="rId35"/>
      <p:bold r:id="rId36"/>
    </p:embeddedFont>
    <p:embeddedFont>
      <p:font typeface="IBM Plex Mono" panose="020B0509050203000203" pitchFamily="49" charset="0"/>
      <p:regular r:id="rId37"/>
      <p:bold r:id="rId38"/>
      <p:italic r:id="rId39"/>
      <p:boldItalic r:id="rId40"/>
    </p:embeddedFont>
    <p:embeddedFont>
      <p:font typeface="IBM Plex Sans" panose="020B0503050203000203" pitchFamily="34" charset="0"/>
      <p:regular r:id="rId41"/>
      <p:bold r:id="rId42"/>
      <p:italic r:id="rId43"/>
      <p:boldItalic r:id="rId44"/>
    </p:embeddedFont>
    <p:embeddedFont>
      <p:font typeface="IBM Plex Sans Light" panose="020B0403050203000203" pitchFamily="34" charset="0"/>
      <p:regular r:id="rId45"/>
      <p:bold r:id="rId46"/>
      <p:italic r:id="rId47"/>
      <p:boldItalic r:id="rId48"/>
    </p:embeddedFont>
    <p:embeddedFont>
      <p:font typeface="IBM Plex Sans Medium" panose="020B0603050203000203" pitchFamily="34" charset="0"/>
      <p:regular r:id="rId49"/>
      <p:bold r:id="rId50"/>
      <p:italic r:id="rId51"/>
      <p:boldItalic r:id="rId52"/>
    </p:embeddedFont>
    <p:embeddedFont>
      <p:font typeface="IBM Plex Sans SemiBold" panose="020B0703050203000203" pitchFamily="34" charset="0"/>
      <p:regular r:id="rId53"/>
      <p:bold r:id="rId54"/>
      <p:italic r:id="rId55"/>
      <p:boldItalic r:id="rId56"/>
    </p:embeddedFont>
    <p:embeddedFont>
      <p:font typeface="Public Sans" panose="020B0604020202020204" charset="0"/>
      <p:regular r:id="rId57"/>
      <p:bold r:id="rId58"/>
      <p:italic r:id="rId59"/>
      <p:boldItalic r:id="rId60"/>
    </p:embeddedFont>
    <p:embeddedFont>
      <p:font typeface="Public Sans ExtraLight" panose="020B0604020202020204" charset="0"/>
      <p:regular r:id="rId61"/>
      <p:bold r:id="rId62"/>
      <p:italic r:id="rId63"/>
      <p:boldItalic r:id="rId64"/>
    </p:embeddedFont>
    <p:embeddedFont>
      <p:font typeface="Public Sans Light" panose="020B0604020202020204" charset="0"/>
      <p:regular r:id="rId65"/>
      <p:bold r:id="rId66"/>
      <p:italic r:id="rId67"/>
      <p:boldItalic r:id="rId6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143" roundtripDataSignature="AMtx7mjQbEbnJiODYDM0ujO3rcYIVzPuB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CFE4"/>
    <a:srgbClr val="ADFEF2"/>
    <a:srgbClr val="8FD3C8"/>
    <a:srgbClr val="E89FEE"/>
    <a:srgbClr val="C28A00"/>
    <a:srgbClr val="D296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E33950-6705-478D-BD06-06D20BEFD839}" v="1" dt="2025-09-03T19:39:08.52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894" y="10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font" Target="fonts/font10.fntdata"/><Relationship Id="rId47" Type="http://schemas.openxmlformats.org/officeDocument/2006/relationships/font" Target="fonts/font15.fntdata"/><Relationship Id="rId63" Type="http://schemas.openxmlformats.org/officeDocument/2006/relationships/font" Target="fonts/font31.fntdata"/><Relationship Id="rId68" Type="http://schemas.openxmlformats.org/officeDocument/2006/relationships/font" Target="fonts/font36.fntdata"/><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font" Target="fonts/font8.fntdata"/><Relationship Id="rId45" Type="http://schemas.openxmlformats.org/officeDocument/2006/relationships/font" Target="fonts/font13.fntdata"/><Relationship Id="rId53" Type="http://schemas.openxmlformats.org/officeDocument/2006/relationships/font" Target="fonts/font21.fntdata"/><Relationship Id="rId58" Type="http://schemas.openxmlformats.org/officeDocument/2006/relationships/font" Target="fonts/font26.fntdata"/><Relationship Id="rId66" Type="http://schemas.openxmlformats.org/officeDocument/2006/relationships/font" Target="fonts/font34.fntdata"/><Relationship Id="rId144" Type="http://schemas.openxmlformats.org/officeDocument/2006/relationships/presProps" Target="presProps.xml"/><Relationship Id="rId5" Type="http://schemas.openxmlformats.org/officeDocument/2006/relationships/slide" Target="slides/slide2.xml"/><Relationship Id="rId61" Type="http://schemas.openxmlformats.org/officeDocument/2006/relationships/font" Target="fonts/font29.fntdata"/><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font" Target="fonts/font3.fntdata"/><Relationship Id="rId43" Type="http://schemas.openxmlformats.org/officeDocument/2006/relationships/font" Target="fonts/font11.fntdata"/><Relationship Id="rId48" Type="http://schemas.openxmlformats.org/officeDocument/2006/relationships/font" Target="fonts/font16.fntdata"/><Relationship Id="rId56" Type="http://schemas.openxmlformats.org/officeDocument/2006/relationships/font" Target="fonts/font24.fntdata"/><Relationship Id="rId64" Type="http://schemas.openxmlformats.org/officeDocument/2006/relationships/font" Target="fonts/font32.fntdata"/><Relationship Id="rId147"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font" Target="fonts/font19.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1.fntdata"/><Relationship Id="rId38" Type="http://schemas.openxmlformats.org/officeDocument/2006/relationships/font" Target="fonts/font6.fntdata"/><Relationship Id="rId46" Type="http://schemas.openxmlformats.org/officeDocument/2006/relationships/font" Target="fonts/font14.fntdata"/><Relationship Id="rId59" Type="http://schemas.openxmlformats.org/officeDocument/2006/relationships/font" Target="fonts/font27.fntdata"/><Relationship Id="rId67" Type="http://schemas.openxmlformats.org/officeDocument/2006/relationships/font" Target="fonts/font35.fntdata"/><Relationship Id="rId20" Type="http://schemas.openxmlformats.org/officeDocument/2006/relationships/slide" Target="slides/slide17.xml"/><Relationship Id="rId41" Type="http://schemas.openxmlformats.org/officeDocument/2006/relationships/font" Target="fonts/font9.fntdata"/><Relationship Id="rId54" Type="http://schemas.openxmlformats.org/officeDocument/2006/relationships/font" Target="fonts/font22.fntdata"/><Relationship Id="rId62" Type="http://schemas.openxmlformats.org/officeDocument/2006/relationships/font" Target="fonts/font30.fntdata"/><Relationship Id="rId14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font" Target="fonts/font4.fntdata"/><Relationship Id="rId49" Type="http://schemas.openxmlformats.org/officeDocument/2006/relationships/font" Target="fonts/font17.fntdata"/><Relationship Id="rId57" Type="http://schemas.openxmlformats.org/officeDocument/2006/relationships/font" Target="fonts/font25.fntdata"/><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font" Target="fonts/font12.fntdata"/><Relationship Id="rId52" Type="http://schemas.openxmlformats.org/officeDocument/2006/relationships/font" Target="fonts/font20.fntdata"/><Relationship Id="rId60" Type="http://schemas.openxmlformats.org/officeDocument/2006/relationships/font" Target="fonts/font28.fntdata"/><Relationship Id="rId65" Type="http://schemas.openxmlformats.org/officeDocument/2006/relationships/font" Target="fonts/font33.fntdata"/><Relationship Id="rId143" Type="http://customschemas.google.com/relationships/presentationmetadata" Target="metadata"/><Relationship Id="rId148" Type="http://schemas.microsoft.com/office/2015/10/relationships/revisionInfo" Target="revisionInfo.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font" Target="fonts/font7.fntdata"/><Relationship Id="rId34" Type="http://schemas.openxmlformats.org/officeDocument/2006/relationships/font" Target="fonts/font2.fntdata"/><Relationship Id="rId50" Type="http://schemas.openxmlformats.org/officeDocument/2006/relationships/font" Target="fonts/font18.fntdata"/><Relationship Id="rId55" Type="http://schemas.openxmlformats.org/officeDocument/2006/relationships/font" Target="fonts/font23.fntdata"/><Relationship Id="rId146" Type="http://schemas.openxmlformats.org/officeDocument/2006/relationships/theme" Target="theme/theme1.xml"/><Relationship Id="rId7"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21">
          <a:extLst>
            <a:ext uri="{FF2B5EF4-FFF2-40B4-BE49-F238E27FC236}">
              <a16:creationId xmlns:a16="http://schemas.microsoft.com/office/drawing/2014/main" id="{DF4852C1-09A4-C2D5-0F4C-34D8C2C3355B}"/>
            </a:ext>
          </a:extLst>
        </p:cNvPr>
        <p:cNvGrpSpPr/>
        <p:nvPr/>
      </p:nvGrpSpPr>
      <p:grpSpPr>
        <a:xfrm>
          <a:off x="0" y="0"/>
          <a:ext cx="0" cy="0"/>
          <a:chOff x="0" y="0"/>
          <a:chExt cx="0" cy="0"/>
        </a:xfrm>
      </p:grpSpPr>
      <p:sp>
        <p:nvSpPr>
          <p:cNvPr id="18122" name="Google Shape;18122;p9:notes">
            <a:extLst>
              <a:ext uri="{FF2B5EF4-FFF2-40B4-BE49-F238E27FC236}">
                <a16:creationId xmlns:a16="http://schemas.microsoft.com/office/drawing/2014/main" id="{C74A16A5-344B-BF1C-1433-C7423A011B7E}"/>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123" name="Google Shape;18123;p9:notes">
            <a:extLst>
              <a:ext uri="{FF2B5EF4-FFF2-40B4-BE49-F238E27FC236}">
                <a16:creationId xmlns:a16="http://schemas.microsoft.com/office/drawing/2014/main" id="{299E4202-5AF5-F229-59C1-ED7396F1B2A7}"/>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9296819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98"/>
        <p:cNvGrpSpPr/>
        <p:nvPr/>
      </p:nvGrpSpPr>
      <p:grpSpPr>
        <a:xfrm>
          <a:off x="0" y="0"/>
          <a:ext cx="0" cy="0"/>
          <a:chOff x="0" y="0"/>
          <a:chExt cx="0" cy="0"/>
        </a:xfrm>
      </p:grpSpPr>
      <p:sp>
        <p:nvSpPr>
          <p:cNvPr id="18099" name="Google Shape;18099;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100" name="Google Shape;18100;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b="1">
                <a:solidFill>
                  <a:schemeClr val="dk1"/>
                </a:solidFill>
              </a:rPr>
              <a:t>Key Points</a:t>
            </a:r>
            <a:endParaRPr b="1">
              <a:solidFill>
                <a:schemeClr val="dk1"/>
              </a:solidFill>
            </a:endParaRPr>
          </a:p>
          <a:p>
            <a:pPr marL="457200" lvl="0" indent="-298450" algn="l" rtl="0">
              <a:lnSpc>
                <a:spcPct val="100000"/>
              </a:lnSpc>
              <a:spcBef>
                <a:spcPts val="0"/>
              </a:spcBef>
              <a:spcAft>
                <a:spcPts val="0"/>
              </a:spcAft>
              <a:buClr>
                <a:schemeClr val="dk1"/>
              </a:buClr>
              <a:buSzPts val="1100"/>
              <a:buChar char="●"/>
            </a:pPr>
            <a:r>
              <a:rPr lang="en">
                <a:solidFill>
                  <a:schemeClr val="dk1"/>
                </a:solidFill>
              </a:rPr>
              <a:t>Active Insurance provides integrated protection from digital risk by helping assess, protect, respond, and cover</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b="1">
                <a:solidFill>
                  <a:schemeClr val="dk1"/>
                </a:solidFill>
              </a:rPr>
              <a:t>Talk Track </a:t>
            </a:r>
            <a:endParaRPr b="1">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a:solidFill>
                  <a:schemeClr val="dk1"/>
                </a:solidFill>
              </a:rPr>
              <a:t>The different components of Active Insurance work together to help protect businesses from cyber risk. </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a:solidFill>
                  <a:schemeClr val="dk1"/>
                </a:solidFill>
              </a:rPr>
              <a:t>First, we help businesses </a:t>
            </a:r>
            <a:r>
              <a:rPr lang="en" b="1">
                <a:solidFill>
                  <a:schemeClr val="dk1"/>
                </a:solidFill>
              </a:rPr>
              <a:t>assess </a:t>
            </a:r>
            <a:r>
              <a:rPr lang="en">
                <a:solidFill>
                  <a:schemeClr val="dk1"/>
                </a:solidFill>
              </a:rPr>
              <a:t>their risk with personalized risk insights in real time, prioritized by financial impact</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a:solidFill>
                  <a:schemeClr val="dk1"/>
                </a:solidFill>
              </a:rPr>
              <a:t>Second, we help </a:t>
            </a:r>
            <a:r>
              <a:rPr lang="en" b="1">
                <a:solidFill>
                  <a:schemeClr val="dk1"/>
                </a:solidFill>
              </a:rPr>
              <a:t>protect </a:t>
            </a:r>
            <a:r>
              <a:rPr lang="en">
                <a:solidFill>
                  <a:schemeClr val="dk1"/>
                </a:solidFill>
              </a:rPr>
              <a:t>businesses by identifying and preventing new threats with support from an expert team</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a:solidFill>
                  <a:schemeClr val="dk1"/>
                </a:solidFill>
              </a:rPr>
              <a:t>We </a:t>
            </a:r>
            <a:r>
              <a:rPr lang="en" b="1">
                <a:solidFill>
                  <a:schemeClr val="dk1"/>
                </a:solidFill>
              </a:rPr>
              <a:t>respond </a:t>
            </a:r>
            <a:r>
              <a:rPr lang="en">
                <a:solidFill>
                  <a:schemeClr val="dk1"/>
                </a:solidFill>
              </a:rPr>
              <a:t>to incidents and provide our customers with access to immediate expert support for faster recovery</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a:solidFill>
                  <a:schemeClr val="dk1"/>
                </a:solidFill>
              </a:rPr>
              <a:t>And lastly, we provide businesses with broad insurance </a:t>
            </a:r>
            <a:r>
              <a:rPr lang="en" b="1">
                <a:solidFill>
                  <a:schemeClr val="dk1"/>
                </a:solidFill>
              </a:rPr>
              <a:t>coverage</a:t>
            </a:r>
            <a:r>
              <a:rPr lang="en">
                <a:solidFill>
                  <a:schemeClr val="dk1"/>
                </a:solidFill>
              </a:rPr>
              <a:t> to help give peace of mind following an attack.</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SzPts val="1100"/>
              <a:buNone/>
            </a:pPr>
            <a:r>
              <a:rPr lang="en">
                <a:solidFill>
                  <a:schemeClr val="dk1"/>
                </a:solidFill>
              </a:rPr>
              <a:t>This isn't your typical insurance that only works with you when an incident has already taken place. Coalition's Active Insurance means you have an continuous partner invested in the strength and health of your business' security. You have a partner Assessing your immediate risks, helping keep you Protected as threats emerge, expertly Responding to incidents, and keeping you Covered so your business can continue growing with peace of mind.</a:t>
            </a:r>
            <a:br>
              <a:rPr lang="en">
                <a:solidFill>
                  <a:schemeClr val="dk1"/>
                </a:solidFill>
              </a:rPr>
            </a:br>
            <a:br>
              <a:rPr lang="en">
                <a:solidFill>
                  <a:schemeClr val="dk1"/>
                </a:solidFill>
              </a:rPr>
            </a:br>
            <a:r>
              <a:rPr lang="en">
                <a:solidFill>
                  <a:schemeClr val="dk1"/>
                </a:solidFill>
              </a:rPr>
              <a:t>4 essential components of active insurance which I will go over in detail</a:t>
            </a:r>
            <a:endParaRPr b="1">
              <a:solidFill>
                <a:schemeClr val="dk1"/>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21"/>
        <p:cNvGrpSpPr/>
        <p:nvPr/>
      </p:nvGrpSpPr>
      <p:grpSpPr>
        <a:xfrm>
          <a:off x="0" y="0"/>
          <a:ext cx="0" cy="0"/>
          <a:chOff x="0" y="0"/>
          <a:chExt cx="0" cy="0"/>
        </a:xfrm>
      </p:grpSpPr>
      <p:sp>
        <p:nvSpPr>
          <p:cNvPr id="18122" name="Google Shape;18122;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123" name="Google Shape;18123;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27"/>
        <p:cNvGrpSpPr/>
        <p:nvPr/>
      </p:nvGrpSpPr>
      <p:grpSpPr>
        <a:xfrm>
          <a:off x="0" y="0"/>
          <a:ext cx="0" cy="0"/>
          <a:chOff x="0" y="0"/>
          <a:chExt cx="0" cy="0"/>
        </a:xfrm>
      </p:grpSpPr>
      <p:sp>
        <p:nvSpPr>
          <p:cNvPr id="18128" name="Google Shape;18128;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129" name="Google Shape;18129;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b="1">
                <a:solidFill>
                  <a:schemeClr val="dk1"/>
                </a:solidFill>
              </a:rPr>
              <a:t>Key Points</a:t>
            </a:r>
            <a:endParaRPr b="1">
              <a:solidFill>
                <a:schemeClr val="dk1"/>
              </a:solidFill>
            </a:endParaRPr>
          </a:p>
          <a:p>
            <a:pPr marL="457200" lvl="0" indent="-298450" algn="l" rtl="0">
              <a:lnSpc>
                <a:spcPct val="100000"/>
              </a:lnSpc>
              <a:spcBef>
                <a:spcPts val="0"/>
              </a:spcBef>
              <a:spcAft>
                <a:spcPts val="0"/>
              </a:spcAft>
              <a:buClr>
                <a:schemeClr val="dk1"/>
              </a:buClr>
              <a:buSzPts val="1100"/>
              <a:buChar char="●"/>
            </a:pPr>
            <a:r>
              <a:rPr lang="en">
                <a:solidFill>
                  <a:schemeClr val="dk1"/>
                </a:solidFill>
              </a:rPr>
              <a:t>Our active data graph is the most comprehensive view of a business’ outside-in cyber risk and we know more about your risk than any other cyber insurer on the planet</a:t>
            </a:r>
            <a:endParaRPr>
              <a:solidFill>
                <a:schemeClr val="dk1"/>
              </a:solidFill>
            </a:endParaRPr>
          </a:p>
          <a:p>
            <a:pPr marL="457200" lvl="0" indent="-298450" algn="l" rtl="0">
              <a:lnSpc>
                <a:spcPct val="100000"/>
              </a:lnSpc>
              <a:spcBef>
                <a:spcPts val="0"/>
              </a:spcBef>
              <a:spcAft>
                <a:spcPts val="0"/>
              </a:spcAft>
              <a:buClr>
                <a:schemeClr val="dk1"/>
              </a:buClr>
              <a:buSzPts val="1100"/>
              <a:buChar char="●"/>
            </a:pPr>
            <a:r>
              <a:rPr lang="en">
                <a:solidFill>
                  <a:schemeClr val="dk1"/>
                </a:solidFill>
              </a:rPr>
              <a:t>This data graph powers every aspect of our integrated cyber defense</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b="1">
                <a:solidFill>
                  <a:schemeClr val="dk1"/>
                </a:solidFill>
              </a:rPr>
              <a:t>Talk Track </a:t>
            </a:r>
            <a:endParaRPr b="1">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a:solidFill>
                  <a:schemeClr val="dk1"/>
                </a:solidFill>
              </a:rPr>
              <a:t>All of these capabilities are powered by our active data graph. We are collecting data across the entire public internet, monitoring all 63,000 ports so that we can see vulnerabilities impacting every public IP address. We then combine that with our own proprietary threat intelligence data from our threat research team, which includes our honeypot network, dark web and hacker chatter monitoring, and other proprietary threat sources. Our in-house research team is constantly looking for new threats and attack patterns from our incident data to help us stay ahead of threat actors. We finally layer in our own proprietary incident and claims data from the thousands of attacks we see every year.</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a:solidFill>
                  <a:schemeClr val="dk1"/>
                </a:solidFill>
              </a:rPr>
              <a:t>From this foundation, we then apply advanced analytics like machine learning and artificial intelligence to help identify the threats that are most likely to be exploited. This helps you cut through the noise and help you prioritize remediating the most immediate risks.</a:t>
            </a:r>
            <a:endParaRPr>
              <a:solidFill>
                <a:schemeClr val="dk1"/>
              </a:solidFill>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Our data graph gives us the most comprehensive picture of the cyber risk landscape of just about any cyber insurer. We use this data to support our program underwriting, to continuously monitor and evaluate new attack patterns and vulnerabilities, and to notify our customers of emerging threats while offering customized risk recommendations to help secure their ongoing operations.</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48"/>
        <p:cNvGrpSpPr/>
        <p:nvPr/>
      </p:nvGrpSpPr>
      <p:grpSpPr>
        <a:xfrm>
          <a:off x="0" y="0"/>
          <a:ext cx="0" cy="0"/>
          <a:chOff x="0" y="0"/>
          <a:chExt cx="0" cy="0"/>
        </a:xfrm>
      </p:grpSpPr>
      <p:sp>
        <p:nvSpPr>
          <p:cNvPr id="18149" name="Google Shape;18149;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150" name="Google Shape;18150;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
                <a:solidFill>
                  <a:schemeClr val="dk1"/>
                </a:solidFill>
                <a:latin typeface="Public Sans"/>
                <a:ea typeface="Public Sans"/>
                <a:cs typeface="Public Sans"/>
                <a:sym typeface="Public Sans"/>
              </a:rPr>
              <a:t>Cyber risk is complex, but so are many of the other risks brokers help their clients manage and insure every day. What makes insuring cyber risk feel different?</a:t>
            </a:r>
            <a:endParaRPr>
              <a:solidFill>
                <a:schemeClr val="dk1"/>
              </a:solidFill>
              <a:latin typeface="Public Sans"/>
              <a:ea typeface="Public Sans"/>
              <a:cs typeface="Public Sans"/>
              <a:sym typeface="Public Sans"/>
            </a:endParaRPr>
          </a:p>
          <a:p>
            <a:pPr marL="0" lvl="0" indent="0" algn="l" rtl="0">
              <a:lnSpc>
                <a:spcPct val="115000"/>
              </a:lnSpc>
              <a:spcBef>
                <a:spcPts val="0"/>
              </a:spcBef>
              <a:spcAft>
                <a:spcPts val="0"/>
              </a:spcAft>
              <a:buSzPts val="1100"/>
              <a:buNone/>
            </a:pPr>
            <a:endParaRPr>
              <a:solidFill>
                <a:schemeClr val="dk1"/>
              </a:solidFill>
              <a:latin typeface="Public Sans"/>
              <a:ea typeface="Public Sans"/>
              <a:cs typeface="Public Sans"/>
              <a:sym typeface="Public Sans"/>
            </a:endParaRPr>
          </a:p>
          <a:p>
            <a:pPr marL="0" lvl="0" indent="0" algn="l" rtl="0">
              <a:lnSpc>
                <a:spcPct val="115000"/>
              </a:lnSpc>
              <a:spcBef>
                <a:spcPts val="0"/>
              </a:spcBef>
              <a:spcAft>
                <a:spcPts val="0"/>
              </a:spcAft>
              <a:buClr>
                <a:schemeClr val="dk1"/>
              </a:buClr>
              <a:buSzPts val="1100"/>
              <a:buFont typeface="Arial"/>
              <a:buNone/>
            </a:pPr>
            <a:r>
              <a:rPr lang="en" b="1">
                <a:solidFill>
                  <a:schemeClr val="dk1"/>
                </a:solidFill>
                <a:latin typeface="Public Sans"/>
                <a:ea typeface="Public Sans"/>
                <a:cs typeface="Public Sans"/>
                <a:sym typeface="Public Sans"/>
              </a:rPr>
              <a:t>The Problem: </a:t>
            </a:r>
            <a:r>
              <a:rPr lang="en">
                <a:solidFill>
                  <a:schemeClr val="dk1"/>
                </a:solidFill>
                <a:latin typeface="Public Sans"/>
                <a:ea typeface="Public Sans"/>
                <a:cs typeface="Public Sans"/>
                <a:sym typeface="Public Sans"/>
              </a:rPr>
              <a:t>A big driver behind this feeling are the misconceptions and competing narratives about how data is collected, analyzed and applied to securing clients. </a:t>
            </a:r>
            <a:endParaRPr>
              <a:solidFill>
                <a:schemeClr val="dk1"/>
              </a:solidFill>
              <a:latin typeface="Public Sans"/>
              <a:ea typeface="Public Sans"/>
              <a:cs typeface="Public Sans"/>
              <a:sym typeface="Public Sans"/>
            </a:endParaRPr>
          </a:p>
          <a:p>
            <a:pPr marL="457200" lvl="0" indent="-298450" algn="l" rtl="0">
              <a:lnSpc>
                <a:spcPct val="115000"/>
              </a:lnSpc>
              <a:spcBef>
                <a:spcPts val="0"/>
              </a:spcBef>
              <a:spcAft>
                <a:spcPts val="0"/>
              </a:spcAft>
              <a:buClr>
                <a:schemeClr val="dk1"/>
              </a:buClr>
              <a:buSzPts val="1100"/>
              <a:buFont typeface="Public Sans"/>
              <a:buChar char="●"/>
            </a:pPr>
            <a:r>
              <a:rPr lang="en">
                <a:solidFill>
                  <a:schemeClr val="dk1"/>
                </a:solidFill>
                <a:latin typeface="Public Sans"/>
                <a:ea typeface="Public Sans"/>
                <a:cs typeface="Public Sans"/>
                <a:sym typeface="Public Sans"/>
              </a:rPr>
              <a:t>This is coming from the inherent limitations of traditional insurance</a:t>
            </a:r>
            <a:endParaRPr>
              <a:solidFill>
                <a:schemeClr val="dk1"/>
              </a:solidFill>
              <a:latin typeface="Public Sans"/>
              <a:ea typeface="Public Sans"/>
              <a:cs typeface="Public Sans"/>
              <a:sym typeface="Public Sans"/>
            </a:endParaRPr>
          </a:p>
          <a:p>
            <a:pPr marL="457200" lvl="0" indent="-298450" algn="l" rtl="0">
              <a:lnSpc>
                <a:spcPct val="115000"/>
              </a:lnSpc>
              <a:spcBef>
                <a:spcPts val="0"/>
              </a:spcBef>
              <a:spcAft>
                <a:spcPts val="0"/>
              </a:spcAft>
              <a:buClr>
                <a:schemeClr val="dk1"/>
              </a:buClr>
              <a:buSzPts val="1100"/>
              <a:buFont typeface="Public Sans"/>
              <a:buChar char="●"/>
            </a:pPr>
            <a:r>
              <a:rPr lang="en">
                <a:solidFill>
                  <a:schemeClr val="dk1"/>
                </a:solidFill>
                <a:latin typeface="Public Sans"/>
                <a:ea typeface="Public Sans"/>
                <a:cs typeface="Public Sans"/>
                <a:sym typeface="Public Sans"/>
              </a:rPr>
              <a:t>And the promises without validation from some of the newer insurers entering the market </a:t>
            </a:r>
            <a:endParaRPr>
              <a:solidFill>
                <a:schemeClr val="dk1"/>
              </a:solidFill>
              <a:latin typeface="Public Sans"/>
              <a:ea typeface="Public Sans"/>
              <a:cs typeface="Public Sans"/>
              <a:sym typeface="Public Sans"/>
            </a:endParaRPr>
          </a:p>
          <a:p>
            <a:pPr marL="457200" lvl="0" indent="-298450" algn="l" rtl="0">
              <a:lnSpc>
                <a:spcPct val="115000"/>
              </a:lnSpc>
              <a:spcBef>
                <a:spcPts val="0"/>
              </a:spcBef>
              <a:spcAft>
                <a:spcPts val="0"/>
              </a:spcAft>
              <a:buClr>
                <a:schemeClr val="dk1"/>
              </a:buClr>
              <a:buSzPts val="1100"/>
              <a:buFont typeface="Public Sans"/>
              <a:buChar char="●"/>
            </a:pPr>
            <a:r>
              <a:rPr lang="en">
                <a:solidFill>
                  <a:schemeClr val="dk1"/>
                </a:solidFill>
                <a:latin typeface="Public Sans"/>
                <a:ea typeface="Public Sans"/>
                <a:cs typeface="Public Sans"/>
                <a:sym typeface="Public Sans"/>
              </a:rPr>
              <a:t>These limitations generally boil down to 3 key areas</a:t>
            </a:r>
            <a:endParaRPr>
              <a:solidFill>
                <a:schemeClr val="dk1"/>
              </a:solidFill>
              <a:latin typeface="Public Sans"/>
              <a:ea typeface="Public Sans"/>
              <a:cs typeface="Public Sans"/>
              <a:sym typeface="Public Sans"/>
            </a:endParaRPr>
          </a:p>
          <a:p>
            <a:pPr marL="914400" lvl="1" indent="-298450" algn="l" rtl="0">
              <a:lnSpc>
                <a:spcPct val="115000"/>
              </a:lnSpc>
              <a:spcBef>
                <a:spcPts val="0"/>
              </a:spcBef>
              <a:spcAft>
                <a:spcPts val="0"/>
              </a:spcAft>
              <a:buClr>
                <a:schemeClr val="dk1"/>
              </a:buClr>
              <a:buSzPts val="1100"/>
              <a:buFont typeface="Public Sans"/>
              <a:buChar char="○"/>
            </a:pPr>
            <a:r>
              <a:rPr lang="en">
                <a:solidFill>
                  <a:schemeClr val="dk1"/>
                </a:solidFill>
                <a:latin typeface="Public Sans"/>
                <a:ea typeface="Public Sans"/>
                <a:cs typeface="Public Sans"/>
                <a:sym typeface="Public Sans"/>
              </a:rPr>
              <a:t>Limited data</a:t>
            </a:r>
            <a:endParaRPr>
              <a:solidFill>
                <a:schemeClr val="dk1"/>
              </a:solidFill>
              <a:latin typeface="Public Sans"/>
              <a:ea typeface="Public Sans"/>
              <a:cs typeface="Public Sans"/>
              <a:sym typeface="Public Sans"/>
            </a:endParaRPr>
          </a:p>
          <a:p>
            <a:pPr marL="914400" lvl="1" indent="-298450" algn="l" rtl="0">
              <a:lnSpc>
                <a:spcPct val="115000"/>
              </a:lnSpc>
              <a:spcBef>
                <a:spcPts val="0"/>
              </a:spcBef>
              <a:spcAft>
                <a:spcPts val="0"/>
              </a:spcAft>
              <a:buClr>
                <a:schemeClr val="dk1"/>
              </a:buClr>
              <a:buSzPts val="1100"/>
              <a:buFont typeface="Public Sans"/>
              <a:buChar char="○"/>
            </a:pPr>
            <a:r>
              <a:rPr lang="en">
                <a:solidFill>
                  <a:schemeClr val="dk1"/>
                </a:solidFill>
                <a:latin typeface="Public Sans"/>
                <a:ea typeface="Public Sans"/>
                <a:cs typeface="Public Sans"/>
                <a:sym typeface="Public Sans"/>
              </a:rPr>
              <a:t>Reactive analysis</a:t>
            </a:r>
            <a:endParaRPr>
              <a:solidFill>
                <a:schemeClr val="dk1"/>
              </a:solidFill>
              <a:latin typeface="Public Sans"/>
              <a:ea typeface="Public Sans"/>
              <a:cs typeface="Public Sans"/>
              <a:sym typeface="Public Sans"/>
            </a:endParaRPr>
          </a:p>
          <a:p>
            <a:pPr marL="914400" lvl="1" indent="-298450" algn="l" rtl="0">
              <a:lnSpc>
                <a:spcPct val="115000"/>
              </a:lnSpc>
              <a:spcBef>
                <a:spcPts val="0"/>
              </a:spcBef>
              <a:spcAft>
                <a:spcPts val="0"/>
              </a:spcAft>
              <a:buClr>
                <a:schemeClr val="dk1"/>
              </a:buClr>
              <a:buSzPts val="1100"/>
              <a:buFont typeface="Public Sans"/>
              <a:buChar char="○"/>
            </a:pPr>
            <a:r>
              <a:rPr lang="en">
                <a:solidFill>
                  <a:schemeClr val="dk1"/>
                </a:solidFill>
                <a:latin typeface="Public Sans"/>
                <a:ea typeface="Public Sans"/>
                <a:cs typeface="Public Sans"/>
                <a:sym typeface="Public Sans"/>
              </a:rPr>
              <a:t>Generic security</a:t>
            </a:r>
            <a:endParaRPr>
              <a:solidFill>
                <a:schemeClr val="dk1"/>
              </a:solidFill>
              <a:latin typeface="Public Sans"/>
              <a:ea typeface="Public Sans"/>
              <a:cs typeface="Public Sans"/>
              <a:sym typeface="Public Sans"/>
            </a:endParaRPr>
          </a:p>
          <a:p>
            <a:pPr marL="0" lvl="0" indent="0" algn="l" rtl="0">
              <a:lnSpc>
                <a:spcPct val="115000"/>
              </a:lnSpc>
              <a:spcBef>
                <a:spcPts val="0"/>
              </a:spcBef>
              <a:spcAft>
                <a:spcPts val="0"/>
              </a:spcAft>
              <a:buSzPts val="1100"/>
              <a:buNone/>
            </a:pPr>
            <a:endParaRPr>
              <a:solidFill>
                <a:schemeClr val="dk1"/>
              </a:solidFill>
              <a:latin typeface="Public Sans"/>
              <a:ea typeface="Public Sans"/>
              <a:cs typeface="Public Sans"/>
              <a:sym typeface="Public Sans"/>
            </a:endParaRPr>
          </a:p>
          <a:p>
            <a:pPr marL="0" lvl="0" indent="0" algn="l" rtl="0">
              <a:lnSpc>
                <a:spcPct val="100000"/>
              </a:lnSpc>
              <a:spcBef>
                <a:spcPts val="0"/>
              </a:spcBef>
              <a:spcAft>
                <a:spcPts val="0"/>
              </a:spcAft>
              <a:buClr>
                <a:schemeClr val="dk1"/>
              </a:buClr>
              <a:buSzPts val="1100"/>
              <a:buFont typeface="Arial"/>
              <a:buNone/>
            </a:pPr>
            <a:r>
              <a:rPr lang="en" b="1">
                <a:solidFill>
                  <a:schemeClr val="dk1"/>
                </a:solidFill>
              </a:rPr>
              <a:t>The Solution:</a:t>
            </a:r>
            <a:r>
              <a:rPr lang="en">
                <a:solidFill>
                  <a:schemeClr val="dk1"/>
                </a:solidFill>
              </a:rPr>
              <a:t> This is where Active Insurance comes in. Look, we are not here to say we are able simplify the cyber threat landscape or predict the future. Instead, what active insurance is built to do is to help make cyber risk look and feel like other risks brokers are used to helping their clients manage. And, this all starts with cyber risk insights uncovered by Coalition’s Active Data Graph.</a:t>
            </a:r>
            <a:endParaRPr>
              <a:solidFill>
                <a:schemeClr val="dk1"/>
              </a:solidFill>
            </a:endParaRPr>
          </a:p>
          <a:p>
            <a:pPr marL="457200" lvl="0" indent="-298450" algn="l" rtl="0">
              <a:lnSpc>
                <a:spcPct val="100000"/>
              </a:lnSpc>
              <a:spcBef>
                <a:spcPts val="0"/>
              </a:spcBef>
              <a:spcAft>
                <a:spcPts val="0"/>
              </a:spcAft>
              <a:buClr>
                <a:schemeClr val="dk1"/>
              </a:buClr>
              <a:buSzPts val="1100"/>
              <a:buChar char="●"/>
            </a:pPr>
            <a:r>
              <a:rPr lang="en">
                <a:solidFill>
                  <a:schemeClr val="dk1"/>
                </a:solidFill>
              </a:rPr>
              <a:t>Comprehensive data gives brokers and clients a more complete view of cyber risk </a:t>
            </a:r>
            <a:endParaRPr>
              <a:solidFill>
                <a:schemeClr val="dk1"/>
              </a:solidFill>
            </a:endParaRPr>
          </a:p>
          <a:p>
            <a:pPr marL="457200" lvl="0" indent="-298450" algn="l" rtl="0">
              <a:lnSpc>
                <a:spcPct val="100000"/>
              </a:lnSpc>
              <a:spcBef>
                <a:spcPts val="0"/>
              </a:spcBef>
              <a:spcAft>
                <a:spcPts val="0"/>
              </a:spcAft>
              <a:buClr>
                <a:schemeClr val="dk1"/>
              </a:buClr>
              <a:buSzPts val="1100"/>
              <a:buChar char="●"/>
            </a:pPr>
            <a:r>
              <a:rPr lang="en">
                <a:solidFill>
                  <a:schemeClr val="dk1"/>
                </a:solidFill>
              </a:rPr>
              <a:t>Our security researchers and actuaries use AI and machine learning help uncover the most impactful and timely cyber risk insights </a:t>
            </a:r>
            <a:endParaRPr>
              <a:solidFill>
                <a:schemeClr val="dk1"/>
              </a:solidFill>
            </a:endParaRPr>
          </a:p>
          <a:p>
            <a:pPr marL="457200" lvl="0" indent="-298450" algn="l" rtl="0">
              <a:lnSpc>
                <a:spcPct val="100000"/>
              </a:lnSpc>
              <a:spcBef>
                <a:spcPts val="0"/>
              </a:spcBef>
              <a:spcAft>
                <a:spcPts val="0"/>
              </a:spcAft>
              <a:buClr>
                <a:schemeClr val="dk1"/>
              </a:buClr>
              <a:buSzPts val="1100"/>
              <a:buChar char="●"/>
            </a:pPr>
            <a:r>
              <a:rPr lang="en">
                <a:solidFill>
                  <a:schemeClr val="dk1"/>
                </a:solidFill>
              </a:rPr>
              <a:t>Lastly, support is integrated, not bolted on and security assessments, recommendations and alerting are personalized not generic. </a:t>
            </a:r>
            <a:endParaRPr>
              <a:solidFill>
                <a:schemeClr val="dk1"/>
              </a:solidFill>
            </a:endParaRPr>
          </a:p>
          <a:p>
            <a:pPr marL="0" lvl="0" indent="0" algn="l" rtl="0">
              <a:lnSpc>
                <a:spcPct val="115000"/>
              </a:lnSpc>
              <a:spcBef>
                <a:spcPts val="0"/>
              </a:spcBef>
              <a:spcAft>
                <a:spcPts val="0"/>
              </a:spcAft>
              <a:buSzPts val="1100"/>
              <a:buNone/>
            </a:pPr>
            <a:endParaRPr>
              <a:solidFill>
                <a:schemeClr val="dk1"/>
              </a:solidFill>
              <a:latin typeface="Public Sans"/>
              <a:ea typeface="Public Sans"/>
              <a:cs typeface="Public Sans"/>
              <a:sym typeface="Public Sans"/>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65"/>
        <p:cNvGrpSpPr/>
        <p:nvPr/>
      </p:nvGrpSpPr>
      <p:grpSpPr>
        <a:xfrm>
          <a:off x="0" y="0"/>
          <a:ext cx="0" cy="0"/>
          <a:chOff x="0" y="0"/>
          <a:chExt cx="0" cy="0"/>
        </a:xfrm>
      </p:grpSpPr>
      <p:sp>
        <p:nvSpPr>
          <p:cNvPr id="18166" name="Google Shape;18166;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167" name="Google Shape;18167;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a:p>
            <a:pPr marL="457200" lvl="0" indent="-298450" algn="l" rtl="0">
              <a:lnSpc>
                <a:spcPct val="115000"/>
              </a:lnSpc>
              <a:spcBef>
                <a:spcPts val="600"/>
              </a:spcBef>
              <a:spcAft>
                <a:spcPts val="0"/>
              </a:spcAft>
              <a:buClr>
                <a:schemeClr val="dk1"/>
              </a:buClr>
              <a:buSzPts val="1100"/>
              <a:buAutoNum type="arabicPeriod"/>
            </a:pPr>
            <a:r>
              <a:rPr lang="en">
                <a:solidFill>
                  <a:schemeClr val="dk1"/>
                </a:solidFill>
              </a:rPr>
              <a:t>Coalition’s cyber risk assessment, recommendations and alerts are effective and unique in the cyber insurance industry.  </a:t>
            </a:r>
            <a:endParaRPr>
              <a:solidFill>
                <a:schemeClr val="dk1"/>
              </a:solidFill>
            </a:endParaRPr>
          </a:p>
          <a:p>
            <a:pPr marL="914400" lvl="1" indent="-298450" algn="l" rtl="0">
              <a:lnSpc>
                <a:spcPct val="115000"/>
              </a:lnSpc>
              <a:spcBef>
                <a:spcPts val="0"/>
              </a:spcBef>
              <a:spcAft>
                <a:spcPts val="0"/>
              </a:spcAft>
              <a:buClr>
                <a:schemeClr val="dk1"/>
              </a:buClr>
              <a:buSzPts val="1100"/>
              <a:buAutoNum type="alphaLcPeriod"/>
            </a:pPr>
            <a:r>
              <a:rPr lang="en">
                <a:solidFill>
                  <a:schemeClr val="dk1"/>
                </a:solidFill>
              </a:rPr>
              <a:t>With the right data and risk assessment approach, we can help clients identify the riskiest exposures on the public internet. </a:t>
            </a:r>
            <a:endParaRPr>
              <a:solidFill>
                <a:schemeClr val="dk1"/>
              </a:solidFill>
            </a:endParaRPr>
          </a:p>
          <a:p>
            <a:pPr marL="914400" lvl="1" indent="-298450" algn="l" rtl="0">
              <a:lnSpc>
                <a:spcPct val="115000"/>
              </a:lnSpc>
              <a:spcBef>
                <a:spcPts val="0"/>
              </a:spcBef>
              <a:spcAft>
                <a:spcPts val="0"/>
              </a:spcAft>
              <a:buClr>
                <a:schemeClr val="dk1"/>
              </a:buClr>
              <a:buSzPts val="1100"/>
              <a:buAutoNum type="alphaLcPeriod"/>
            </a:pPr>
            <a:r>
              <a:rPr lang="en">
                <a:solidFill>
                  <a:schemeClr val="dk1"/>
                </a:solidFill>
              </a:rPr>
              <a:t>When looking at cyber risk in aggregate, a big piece of the puzzle is understanding what defenders, often unintentionally, expose to the internet.\</a:t>
            </a:r>
            <a:endParaRPr>
              <a:solidFill>
                <a:schemeClr val="dk1"/>
              </a:solidFill>
            </a:endParaRPr>
          </a:p>
          <a:p>
            <a:pPr marL="457200" lvl="0" indent="-298450" algn="l" rtl="0">
              <a:lnSpc>
                <a:spcPct val="115000"/>
              </a:lnSpc>
              <a:spcBef>
                <a:spcPts val="0"/>
              </a:spcBef>
              <a:spcAft>
                <a:spcPts val="0"/>
              </a:spcAft>
              <a:buClr>
                <a:schemeClr val="dk1"/>
              </a:buClr>
              <a:buSzPts val="1100"/>
              <a:buAutoNum type="arabicPeriod"/>
            </a:pPr>
            <a:r>
              <a:rPr lang="en">
                <a:solidFill>
                  <a:schemeClr val="dk1"/>
                </a:solidFill>
              </a:rPr>
              <a:t>How we do it: </a:t>
            </a:r>
            <a:endParaRPr>
              <a:solidFill>
                <a:schemeClr val="dk1"/>
              </a:solidFill>
            </a:endParaRPr>
          </a:p>
          <a:p>
            <a:pPr marL="914400" lvl="1" indent="-298450" algn="l" rtl="0">
              <a:lnSpc>
                <a:spcPct val="115000"/>
              </a:lnSpc>
              <a:spcBef>
                <a:spcPts val="0"/>
              </a:spcBef>
              <a:spcAft>
                <a:spcPts val="0"/>
              </a:spcAft>
              <a:buClr>
                <a:schemeClr val="dk1"/>
              </a:buClr>
              <a:buSzPts val="1100"/>
              <a:buAutoNum type="alphaLcPeriod"/>
            </a:pPr>
            <a:r>
              <a:rPr lang="en">
                <a:solidFill>
                  <a:schemeClr val="dk1"/>
                </a:solidFill>
              </a:rPr>
              <a:t>Coalition’s risk assessment is more than scanning. Brokers win with Coalition because they are empowered with actionable recommendations validated by proprietary data to reduce the frequency of cyber claims. </a:t>
            </a:r>
            <a:endParaRPr>
              <a:solidFill>
                <a:schemeClr val="dk1"/>
              </a:solidFill>
            </a:endParaRPr>
          </a:p>
          <a:p>
            <a:pPr marL="914400" lvl="1" indent="-298450" algn="l" rtl="0">
              <a:lnSpc>
                <a:spcPct val="115000"/>
              </a:lnSpc>
              <a:spcBef>
                <a:spcPts val="0"/>
              </a:spcBef>
              <a:spcAft>
                <a:spcPts val="0"/>
              </a:spcAft>
              <a:buClr>
                <a:schemeClr val="dk1"/>
              </a:buClr>
              <a:buSzPts val="1100"/>
              <a:buAutoNum type="alphaLcPeriod"/>
            </a:pPr>
            <a:r>
              <a:rPr lang="en">
                <a:solidFill>
                  <a:schemeClr val="dk1"/>
                </a:solidFill>
              </a:rPr>
              <a:t>Every client receives a </a:t>
            </a:r>
            <a:r>
              <a:rPr lang="en" u="sng">
                <a:solidFill>
                  <a:schemeClr val="dk1"/>
                </a:solidFill>
              </a:rPr>
              <a:t>Cyber Risk Assessment (CRA)</a:t>
            </a:r>
            <a:r>
              <a:rPr lang="en">
                <a:solidFill>
                  <a:schemeClr val="dk1"/>
                </a:solidFill>
              </a:rPr>
              <a:t> based on their unique external attack surface exposures. What makes Coalition unique in the insurance space is that our security alerts are provided with context, technical details, and in-house security support. </a:t>
            </a:r>
            <a:endParaRPr>
              <a:solidFill>
                <a:schemeClr val="dk1"/>
              </a:solidFill>
            </a:endParaRPr>
          </a:p>
          <a:p>
            <a:pPr marL="914400" lvl="1" indent="-298450" algn="l" rtl="0">
              <a:lnSpc>
                <a:spcPct val="115000"/>
              </a:lnSpc>
              <a:spcBef>
                <a:spcPts val="0"/>
              </a:spcBef>
              <a:spcAft>
                <a:spcPts val="0"/>
              </a:spcAft>
              <a:buClr>
                <a:schemeClr val="dk1"/>
              </a:buClr>
              <a:buSzPts val="1100"/>
              <a:buAutoNum type="alphaLcPeriod"/>
            </a:pPr>
            <a:r>
              <a:rPr lang="en">
                <a:solidFill>
                  <a:schemeClr val="dk1"/>
                </a:solidFill>
              </a:rPr>
              <a:t>We also focus on attack surface exposures vs internal technology vulnerabilities because attackers often start their attacks using what they can see over the public internet. </a:t>
            </a:r>
            <a:endParaRPr>
              <a:solidFill>
                <a:schemeClr val="dk1"/>
              </a:solidFill>
            </a:endParaRPr>
          </a:p>
          <a:p>
            <a:pPr marL="914400" lvl="1" indent="-298450" algn="l" rtl="0">
              <a:lnSpc>
                <a:spcPct val="115000"/>
              </a:lnSpc>
              <a:spcBef>
                <a:spcPts val="0"/>
              </a:spcBef>
              <a:spcAft>
                <a:spcPts val="0"/>
              </a:spcAft>
              <a:buClr>
                <a:schemeClr val="dk1"/>
              </a:buClr>
              <a:buSzPts val="1100"/>
              <a:buAutoNum type="alphaLcPeriod"/>
            </a:pPr>
            <a:r>
              <a:rPr lang="en">
                <a:solidFill>
                  <a:schemeClr val="dk1"/>
                </a:solidFill>
              </a:rPr>
              <a:t>Findings are brought to life for every client and updated throughout the policy period in their unique instance of Coalition Control, our cyber risk management platform. </a:t>
            </a:r>
            <a:endParaRPr>
              <a:solidFill>
                <a:schemeClr val="dk1"/>
              </a:solidFill>
            </a:endParaRPr>
          </a:p>
          <a:p>
            <a:pPr marL="914400" lvl="1" indent="-298450" algn="l" rtl="0">
              <a:lnSpc>
                <a:spcPct val="115000"/>
              </a:lnSpc>
              <a:spcBef>
                <a:spcPts val="0"/>
              </a:spcBef>
              <a:spcAft>
                <a:spcPts val="0"/>
              </a:spcAft>
              <a:buClr>
                <a:schemeClr val="dk1"/>
              </a:buClr>
              <a:buSzPts val="1100"/>
              <a:buAutoNum type="alphaLcPeriod"/>
            </a:pPr>
            <a:r>
              <a:rPr lang="en">
                <a:solidFill>
                  <a:schemeClr val="dk1"/>
                </a:solidFill>
              </a:rPr>
              <a:t>Enhanced visibility makes cybersecurity manageable for your clients, streamlines renewals, and takes the burden off of the broker to make sure clients are aware of and taking action on security exposures that have the biggest impact on claims. </a:t>
            </a:r>
            <a:endParaRPr>
              <a:solidFill>
                <a:schemeClr val="dk1"/>
              </a:solidFill>
            </a:endParaRPr>
          </a:p>
          <a:p>
            <a:pPr marL="0" lvl="0" indent="0" algn="l" rtl="0">
              <a:lnSpc>
                <a:spcPct val="100000"/>
              </a:lnSpc>
              <a:spcBef>
                <a:spcPts val="60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21">
          <a:extLst>
            <a:ext uri="{FF2B5EF4-FFF2-40B4-BE49-F238E27FC236}">
              <a16:creationId xmlns:a16="http://schemas.microsoft.com/office/drawing/2014/main" id="{A8EFDBFB-4E4D-1FA3-A0CE-7001892C0CD8}"/>
            </a:ext>
          </a:extLst>
        </p:cNvPr>
        <p:cNvGrpSpPr/>
        <p:nvPr/>
      </p:nvGrpSpPr>
      <p:grpSpPr>
        <a:xfrm>
          <a:off x="0" y="0"/>
          <a:ext cx="0" cy="0"/>
          <a:chOff x="0" y="0"/>
          <a:chExt cx="0" cy="0"/>
        </a:xfrm>
      </p:grpSpPr>
      <p:sp>
        <p:nvSpPr>
          <p:cNvPr id="18122" name="Google Shape;18122;p9:notes">
            <a:extLst>
              <a:ext uri="{FF2B5EF4-FFF2-40B4-BE49-F238E27FC236}">
                <a16:creationId xmlns:a16="http://schemas.microsoft.com/office/drawing/2014/main" id="{711A3F19-4218-603E-2622-6470037638E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123" name="Google Shape;18123;p9:notes">
            <a:extLst>
              <a:ext uri="{FF2B5EF4-FFF2-40B4-BE49-F238E27FC236}">
                <a16:creationId xmlns:a16="http://schemas.microsoft.com/office/drawing/2014/main" id="{AA669BBD-8C77-A494-E73F-DFDDB3276F77}"/>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746826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79"/>
        <p:cNvGrpSpPr/>
        <p:nvPr/>
      </p:nvGrpSpPr>
      <p:grpSpPr>
        <a:xfrm>
          <a:off x="0" y="0"/>
          <a:ext cx="0" cy="0"/>
          <a:chOff x="0" y="0"/>
          <a:chExt cx="0" cy="0"/>
        </a:xfrm>
      </p:grpSpPr>
      <p:sp>
        <p:nvSpPr>
          <p:cNvPr id="18180" name="Google Shape;18180;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181" name="Google Shape;18181;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b="1">
                <a:solidFill>
                  <a:schemeClr val="dk1"/>
                </a:solidFill>
              </a:rPr>
              <a:t>Key Points</a:t>
            </a:r>
            <a:endParaRPr b="1">
              <a:solidFill>
                <a:schemeClr val="dk1"/>
              </a:solidFill>
            </a:endParaRPr>
          </a:p>
          <a:p>
            <a:pPr marL="457200" lvl="0" indent="-298450" algn="l" rtl="0">
              <a:lnSpc>
                <a:spcPct val="100000"/>
              </a:lnSpc>
              <a:spcBef>
                <a:spcPts val="0"/>
              </a:spcBef>
              <a:spcAft>
                <a:spcPts val="0"/>
              </a:spcAft>
              <a:buClr>
                <a:schemeClr val="dk1"/>
              </a:buClr>
              <a:buSzPts val="1100"/>
              <a:buChar char="●"/>
            </a:pPr>
            <a:r>
              <a:rPr lang="en">
                <a:solidFill>
                  <a:schemeClr val="dk1"/>
                </a:solidFill>
              </a:rPr>
              <a:t>Coalition control provides continuous monitoring of your organization and third parties, along with tailored guidance. It also includes security awareness training solution to train employees to recognize and report cyber attacks.</a:t>
            </a:r>
            <a:endParaRPr>
              <a:solidFill>
                <a:schemeClr val="dk1"/>
              </a:solidFill>
            </a:endParaRPr>
          </a:p>
          <a:p>
            <a:pPr marL="457200" lvl="0" indent="-298450" algn="l" rtl="0">
              <a:lnSpc>
                <a:spcPct val="100000"/>
              </a:lnSpc>
              <a:spcBef>
                <a:spcPts val="0"/>
              </a:spcBef>
              <a:spcAft>
                <a:spcPts val="0"/>
              </a:spcAft>
              <a:buClr>
                <a:schemeClr val="dk1"/>
              </a:buClr>
              <a:buSzPts val="1100"/>
              <a:buChar char="●"/>
            </a:pPr>
            <a:r>
              <a:rPr lang="en">
                <a:solidFill>
                  <a:schemeClr val="dk1"/>
                </a:solidFill>
              </a:rPr>
              <a:t>Coalition Security Services gives access to 24/7 and premium support to help respond to security threats</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b="1">
                <a:solidFill>
                  <a:schemeClr val="dk1"/>
                </a:solidFill>
              </a:rPr>
              <a:t>Talk Track </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a:solidFill>
                  <a:schemeClr val="dk1"/>
                </a:solidFill>
              </a:rPr>
              <a:t>The first stage of defense is prevention and protection. Our risk management platform, Coalition Control, provides continuous alerts on new vulnerabilities and risks that we identify through our security data graph. We monitor each business’s entire external attack surface, from their domains to the technologies they use. We also monitor the third party vendors and partners they work with, because the organizations you partner with also create exposure for you. We also offer integrations with leading cloud-based platforms such as Google Workspace, Microsoft 365, and Amazon Web Services for a unified view of risk. Control also includes security awareness training solution so you can educate your employees on cyber threats and how to spot them through engaging videos, interactive phishing exercises and simulations, uplevel your employees’ cyber defense and reduce cyber risk.</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SzPts val="1100"/>
              <a:buNone/>
            </a:pPr>
            <a:r>
              <a:rPr lang="en">
                <a:solidFill>
                  <a:schemeClr val="dk1"/>
                </a:solidFill>
              </a:rPr>
              <a:t>Active protection also includes security services. All customers get access to an expert security team to help remediate security issues and provide personalized guidance. For more in-depth support, customers can enroll in managed detection and response (MDR) services which can help give greater peace of mind that the alerts we identify will be handled on their behalf. </a:t>
            </a:r>
            <a:endParaRPr>
              <a:solidFill>
                <a:schemeClr val="dk1"/>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01"/>
        <p:cNvGrpSpPr/>
        <p:nvPr/>
      </p:nvGrpSpPr>
      <p:grpSpPr>
        <a:xfrm>
          <a:off x="0" y="0"/>
          <a:ext cx="0" cy="0"/>
          <a:chOff x="0" y="0"/>
          <a:chExt cx="0" cy="0"/>
        </a:xfrm>
      </p:grpSpPr>
      <p:sp>
        <p:nvSpPr>
          <p:cNvPr id="18202" name="Google Shape;18202;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203" name="Google Shape;18203;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20"/>
        <p:cNvGrpSpPr/>
        <p:nvPr/>
      </p:nvGrpSpPr>
      <p:grpSpPr>
        <a:xfrm>
          <a:off x="0" y="0"/>
          <a:ext cx="0" cy="0"/>
          <a:chOff x="0" y="0"/>
          <a:chExt cx="0" cy="0"/>
        </a:xfrm>
      </p:grpSpPr>
      <p:sp>
        <p:nvSpPr>
          <p:cNvPr id="18221" name="Google Shape;18221;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222" name="Google Shape;18222;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a:solidFill>
                  <a:schemeClr val="dk1"/>
                </a:solidFill>
              </a:rPr>
              <a:t>Control comes with a suite of solutions included with your policy to help you spot and stop attacks and dramatically improve your security posture. And a set of premium solutions that are priced and purpose-built for SMBs to proactively address risks and strengthen your defenses even further. Best part is Control truly simplifies risk management by acting as your one stop shop for risk management and eliminating the complexity of dealing with multiple vendors.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r>
              <a:rPr lang="en">
                <a:solidFill>
                  <a:schemeClr val="dk1"/>
                </a:solidFill>
              </a:rPr>
              <a:t>We will get into the details of these offerings shortly. But first, let me walk you through the benefits you can expect through this platform. </a:t>
            </a:r>
            <a:endParaRPr>
              <a:solidFill>
                <a:schemeClr val="dk1"/>
              </a:solidFill>
            </a:endParaRPr>
          </a:p>
          <a:p>
            <a:pPr marL="0" lvl="0" indent="0" algn="l" rtl="0">
              <a:lnSpc>
                <a:spcPct val="115000"/>
              </a:lnSpc>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21">
          <a:extLst>
            <a:ext uri="{FF2B5EF4-FFF2-40B4-BE49-F238E27FC236}">
              <a16:creationId xmlns:a16="http://schemas.microsoft.com/office/drawing/2014/main" id="{B08D3306-CE93-A1A0-ACC5-F81094F70771}"/>
            </a:ext>
          </a:extLst>
        </p:cNvPr>
        <p:cNvGrpSpPr/>
        <p:nvPr/>
      </p:nvGrpSpPr>
      <p:grpSpPr>
        <a:xfrm>
          <a:off x="0" y="0"/>
          <a:ext cx="0" cy="0"/>
          <a:chOff x="0" y="0"/>
          <a:chExt cx="0" cy="0"/>
        </a:xfrm>
      </p:grpSpPr>
      <p:sp>
        <p:nvSpPr>
          <p:cNvPr id="18122" name="Google Shape;18122;p9:notes">
            <a:extLst>
              <a:ext uri="{FF2B5EF4-FFF2-40B4-BE49-F238E27FC236}">
                <a16:creationId xmlns:a16="http://schemas.microsoft.com/office/drawing/2014/main" id="{D1A498E2-71A6-B82F-9E61-D0CBD936D415}"/>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123" name="Google Shape;18123;p9:notes">
            <a:extLst>
              <a:ext uri="{FF2B5EF4-FFF2-40B4-BE49-F238E27FC236}">
                <a16:creationId xmlns:a16="http://schemas.microsoft.com/office/drawing/2014/main" id="{B58B2545-03E1-73EF-86A9-6A6C4D81EAEF}"/>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7860992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03"/>
        <p:cNvGrpSpPr/>
        <p:nvPr/>
      </p:nvGrpSpPr>
      <p:grpSpPr>
        <a:xfrm>
          <a:off x="0" y="0"/>
          <a:ext cx="0" cy="0"/>
          <a:chOff x="0" y="0"/>
          <a:chExt cx="0" cy="0"/>
        </a:xfrm>
      </p:grpSpPr>
      <p:sp>
        <p:nvSpPr>
          <p:cNvPr id="17904" name="Google Shape;17904;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905" name="Google Shape;17905;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b="1">
                <a:solidFill>
                  <a:schemeClr val="dk1"/>
                </a:solidFill>
              </a:rPr>
              <a:t>Key Points</a:t>
            </a:r>
            <a:endParaRPr b="1">
              <a:solidFill>
                <a:schemeClr val="dk1"/>
              </a:solidFill>
            </a:endParaRPr>
          </a:p>
          <a:p>
            <a:pPr marL="457200" lvl="0" indent="-298450" algn="l" rtl="0">
              <a:lnSpc>
                <a:spcPct val="100000"/>
              </a:lnSpc>
              <a:spcBef>
                <a:spcPts val="0"/>
              </a:spcBef>
              <a:spcAft>
                <a:spcPts val="0"/>
              </a:spcAft>
              <a:buClr>
                <a:schemeClr val="dk1"/>
              </a:buClr>
              <a:buSzPts val="1100"/>
              <a:buChar char="●"/>
            </a:pPr>
            <a:r>
              <a:rPr lang="en">
                <a:solidFill>
                  <a:schemeClr val="dk1"/>
                </a:solidFill>
              </a:rPr>
              <a:t>Coalition was founded to provide integrated protection for businesses</a:t>
            </a:r>
            <a:endParaRPr>
              <a:solidFill>
                <a:schemeClr val="dk1"/>
              </a:solidFill>
            </a:endParaRPr>
          </a:p>
          <a:p>
            <a:pPr marL="457200" lvl="0" indent="-298450" algn="l" rtl="0">
              <a:lnSpc>
                <a:spcPct val="100000"/>
              </a:lnSpc>
              <a:spcBef>
                <a:spcPts val="0"/>
              </a:spcBef>
              <a:spcAft>
                <a:spcPts val="0"/>
              </a:spcAft>
              <a:buClr>
                <a:schemeClr val="dk1"/>
              </a:buClr>
              <a:buSzPts val="1100"/>
              <a:buChar char="●"/>
            </a:pPr>
            <a:r>
              <a:rPr lang="en">
                <a:solidFill>
                  <a:schemeClr val="dk1"/>
                </a:solidFill>
              </a:rPr>
              <a:t>Carrier partners</a:t>
            </a:r>
            <a:endParaRPr>
              <a:solidFill>
                <a:schemeClr val="dk1"/>
              </a:solidFill>
            </a:endParaRPr>
          </a:p>
          <a:p>
            <a:pPr marL="457200" lvl="0" indent="-298450" algn="l" rtl="0">
              <a:lnSpc>
                <a:spcPct val="100000"/>
              </a:lnSpc>
              <a:spcBef>
                <a:spcPts val="0"/>
              </a:spcBef>
              <a:spcAft>
                <a:spcPts val="0"/>
              </a:spcAft>
              <a:buClr>
                <a:schemeClr val="dk1"/>
              </a:buClr>
              <a:buSzPts val="1100"/>
              <a:buChar char="●"/>
            </a:pPr>
            <a:r>
              <a:rPr lang="en">
                <a:solidFill>
                  <a:schemeClr val="dk1"/>
                </a:solidFill>
              </a:rPr>
              <a:t>Deep bench of talent across tech and insurance, marrying the best of both worlds</a:t>
            </a:r>
            <a:endParaRPr>
              <a:solidFill>
                <a:schemeClr val="dk1"/>
              </a:solidFill>
            </a:endParaRPr>
          </a:p>
          <a:p>
            <a:pPr marL="457200" lvl="0" indent="-298450" algn="l" rtl="0">
              <a:lnSpc>
                <a:spcPct val="100000"/>
              </a:lnSpc>
              <a:spcBef>
                <a:spcPts val="0"/>
              </a:spcBef>
              <a:spcAft>
                <a:spcPts val="0"/>
              </a:spcAft>
              <a:buClr>
                <a:schemeClr val="dk1"/>
              </a:buClr>
              <a:buSzPts val="1100"/>
              <a:buChar char="●"/>
            </a:pPr>
            <a:r>
              <a:rPr lang="en">
                <a:solidFill>
                  <a:schemeClr val="dk1"/>
                </a:solidFill>
              </a:rPr>
              <a:t>Coalition protects over 160,000 businesses</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b="1">
                <a:solidFill>
                  <a:schemeClr val="dk1"/>
                </a:solidFill>
              </a:rPr>
              <a:t>Talk Track </a:t>
            </a:r>
            <a:endParaRPr b="1">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a:solidFill>
                  <a:schemeClr val="dk1"/>
                </a:solidFill>
              </a:rPr>
              <a:t>Coalition’s co-founder and CEO, Joshua Motta, saw that this siloed approach left businesses unprotected from cyber risk. The vision for Coalition from the beginning has been to provide integrated defense for businesses by combining security technology, expert security services, and comprehensive insurance for end-to-end protection. </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a:solidFill>
                  <a:schemeClr val="dk1"/>
                </a:solidFill>
              </a:rPr>
              <a:t>Today, Coalition has over 700 employees with deep expertise in cyber security and insurance working to help protect our customers from cyber risks. We have one of the largest dedicated cyber underwriting and claims teams in the industry, along with our in-house security team, and affiliate incident response team.</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a:solidFill>
                  <a:schemeClr val="dk1"/>
                </a:solidFill>
              </a:rPr>
              <a:t>Coalition is backed by over 10 of the world’s leading insurance companies, including Allianz, Lloyd’s, Arch, and Zurich. In 6 years, Coalition has scaled to protect 160,000+ businesses worldwide across over 80,000 policyholders and 85,000 SaaS users.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35"/>
        <p:cNvGrpSpPr/>
        <p:nvPr/>
      </p:nvGrpSpPr>
      <p:grpSpPr>
        <a:xfrm>
          <a:off x="0" y="0"/>
          <a:ext cx="0" cy="0"/>
          <a:chOff x="0" y="0"/>
          <a:chExt cx="0" cy="0"/>
        </a:xfrm>
      </p:grpSpPr>
      <p:sp>
        <p:nvSpPr>
          <p:cNvPr id="18236" name="Google Shape;18236;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237" name="Google Shape;18237;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b="1">
                <a:solidFill>
                  <a:schemeClr val="dk1"/>
                </a:solidFill>
              </a:rPr>
              <a:t>Key Points</a:t>
            </a:r>
            <a:endParaRPr b="1">
              <a:solidFill>
                <a:schemeClr val="dk1"/>
              </a:solidFill>
            </a:endParaRPr>
          </a:p>
          <a:p>
            <a:pPr marL="457200" lvl="0" indent="-298450" algn="l" rtl="0">
              <a:lnSpc>
                <a:spcPct val="100000"/>
              </a:lnSpc>
              <a:spcBef>
                <a:spcPts val="0"/>
              </a:spcBef>
              <a:spcAft>
                <a:spcPts val="0"/>
              </a:spcAft>
              <a:buClr>
                <a:schemeClr val="dk1"/>
              </a:buClr>
              <a:buSzPts val="1100"/>
              <a:buChar char="●"/>
            </a:pPr>
            <a:r>
              <a:rPr lang="en">
                <a:solidFill>
                  <a:schemeClr val="dk1"/>
                </a:solidFill>
              </a:rPr>
              <a:t>Our affiliate incident response team is your 911 for cyber incidents</a:t>
            </a:r>
            <a:endParaRPr>
              <a:solidFill>
                <a:schemeClr val="dk1"/>
              </a:solidFill>
            </a:endParaRPr>
          </a:p>
          <a:p>
            <a:pPr marL="457200" lvl="0" indent="-298450" algn="l" rtl="0">
              <a:lnSpc>
                <a:spcPct val="100000"/>
              </a:lnSpc>
              <a:spcBef>
                <a:spcPts val="0"/>
              </a:spcBef>
              <a:spcAft>
                <a:spcPts val="0"/>
              </a:spcAft>
              <a:buClr>
                <a:schemeClr val="dk1"/>
              </a:buClr>
              <a:buSzPts val="1100"/>
              <a:buChar char="●"/>
            </a:pPr>
            <a:r>
              <a:rPr lang="en">
                <a:solidFill>
                  <a:schemeClr val="dk1"/>
                </a:solidFill>
              </a:rPr>
              <a:t>Our response team provides industry-leading recovery tactics and techniques</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b="1">
                <a:solidFill>
                  <a:schemeClr val="dk1"/>
                </a:solidFill>
              </a:rPr>
              <a:t>Talk Track </a:t>
            </a:r>
            <a:endParaRPr b="1">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a:solidFill>
                  <a:schemeClr val="dk1"/>
                </a:solidFill>
              </a:rPr>
              <a:t>If an incident does happen, you want to make sure you have the best team in your corner to help you respond. Coalition provides policyholders with immediate access to cyber forensic experts for fast support and assistance in recovering lost data. This team of incident responders and forensics experts handles thousands of incidents per year and responds in minutes to help contain incidents in real time. </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a:solidFill>
                  <a:schemeClr val="dk1"/>
                </a:solidFill>
              </a:rPr>
              <a:t>But Coalition doesn't stop there. Policyholders have access to a trusted network of skilled experts and professionals  including breach coaches, digital asset recovery providers, crisis communication specialists and more to ensure you have the best team at your defense. We also have access to unmatched recovery tactics, such as the ability to claw back stolen funds that have already been wired to a hacker, thanks to our trusted network across banks and law enforcement. </a:t>
            </a:r>
            <a:endParaRPr>
              <a:solidFill>
                <a:schemeClr val="dk1"/>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57"/>
        <p:cNvGrpSpPr/>
        <p:nvPr/>
      </p:nvGrpSpPr>
      <p:grpSpPr>
        <a:xfrm>
          <a:off x="0" y="0"/>
          <a:ext cx="0" cy="0"/>
          <a:chOff x="0" y="0"/>
          <a:chExt cx="0" cy="0"/>
        </a:xfrm>
      </p:grpSpPr>
      <p:sp>
        <p:nvSpPr>
          <p:cNvPr id="18258" name="Google Shape;18258;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259" name="Google Shape;18259;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a:solidFill>
                  <a:schemeClr val="dk1"/>
                </a:solidFill>
              </a:rPr>
              <a:t>Speaker Notes:</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457200" lvl="0" indent="-298450" algn="l" rtl="0">
              <a:lnSpc>
                <a:spcPct val="100000"/>
              </a:lnSpc>
              <a:spcBef>
                <a:spcPts val="0"/>
              </a:spcBef>
              <a:spcAft>
                <a:spcPts val="0"/>
              </a:spcAft>
              <a:buClr>
                <a:schemeClr val="dk1"/>
              </a:buClr>
              <a:buSzPts val="1100"/>
              <a:buAutoNum type="arabicPeriod"/>
            </a:pPr>
            <a:r>
              <a:rPr lang="en">
                <a:solidFill>
                  <a:schemeClr val="dk1"/>
                </a:solidFill>
              </a:rPr>
              <a:t>With CIR clients can trust that they will have access to a trusted team of DFIR experts that are not new to the industry or learning on the job</a:t>
            </a:r>
            <a:endParaRPr>
              <a:solidFill>
                <a:schemeClr val="dk1"/>
              </a:solidFill>
            </a:endParaRPr>
          </a:p>
          <a:p>
            <a:pPr marL="457200" lvl="0" indent="-298450" algn="l" rtl="0">
              <a:lnSpc>
                <a:spcPct val="100000"/>
              </a:lnSpc>
              <a:spcBef>
                <a:spcPts val="0"/>
              </a:spcBef>
              <a:spcAft>
                <a:spcPts val="0"/>
              </a:spcAft>
              <a:buClr>
                <a:schemeClr val="dk1"/>
              </a:buClr>
              <a:buSzPts val="1100"/>
              <a:buAutoNum type="arabicPeriod"/>
            </a:pPr>
            <a:r>
              <a:rPr lang="en">
                <a:solidFill>
                  <a:schemeClr val="dk1"/>
                </a:solidFill>
              </a:rPr>
              <a:t>With CIR policyholders can get more out of their policy and make their limits go farther because CIR offers competitive rates and policyholders that select CIR (when available) have a $0 retention for covered forensic investigation claim expenses.</a:t>
            </a:r>
            <a:endParaRPr>
              <a:solidFill>
                <a:schemeClr val="dk1"/>
              </a:solidFill>
            </a:endParaRPr>
          </a:p>
          <a:p>
            <a:pPr marL="457200" lvl="0" indent="-298450" algn="l" rtl="0">
              <a:lnSpc>
                <a:spcPct val="100000"/>
              </a:lnSpc>
              <a:spcBef>
                <a:spcPts val="0"/>
              </a:spcBef>
              <a:spcAft>
                <a:spcPts val="0"/>
              </a:spcAft>
              <a:buClr>
                <a:schemeClr val="dk1"/>
              </a:buClr>
              <a:buSzPts val="1100"/>
              <a:buAutoNum type="arabicPeriod"/>
            </a:pPr>
            <a:r>
              <a:rPr lang="en">
                <a:solidFill>
                  <a:schemeClr val="dk1"/>
                </a:solidFill>
              </a:rPr>
              <a:t>Experience negotiating with threat actors helps clients reduce ransom payments when paying is the best course of action. </a:t>
            </a:r>
            <a:endParaRPr>
              <a:solidFill>
                <a:schemeClr val="dk1"/>
              </a:solidFill>
            </a:endParaRPr>
          </a:p>
          <a:p>
            <a:pPr marL="457200" lvl="0" indent="-298450" algn="l" rtl="0">
              <a:lnSpc>
                <a:spcPct val="100000"/>
              </a:lnSpc>
              <a:spcBef>
                <a:spcPts val="0"/>
              </a:spcBef>
              <a:spcAft>
                <a:spcPts val="0"/>
              </a:spcAft>
              <a:buClr>
                <a:schemeClr val="dk1"/>
              </a:buClr>
              <a:buSzPts val="1100"/>
              <a:buAutoNum type="arabicPeriod"/>
            </a:pPr>
            <a:r>
              <a:rPr lang="en">
                <a:solidFill>
                  <a:schemeClr val="dk1"/>
                </a:solidFill>
              </a:rPr>
              <a:t>CIR clients get enhanced protection and peace of mind with post-incident monitoring included. This same technology can be converted into a paid 24/7/365 managed detection &amp; response service. </a:t>
            </a:r>
            <a:endParaRPr>
              <a:solidFill>
                <a:schemeClr val="dk1"/>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21">
          <a:extLst>
            <a:ext uri="{FF2B5EF4-FFF2-40B4-BE49-F238E27FC236}">
              <a16:creationId xmlns:a16="http://schemas.microsoft.com/office/drawing/2014/main" id="{201A551B-B8AB-AD43-C670-DA7DE3EB8A3D}"/>
            </a:ext>
          </a:extLst>
        </p:cNvPr>
        <p:cNvGrpSpPr/>
        <p:nvPr/>
      </p:nvGrpSpPr>
      <p:grpSpPr>
        <a:xfrm>
          <a:off x="0" y="0"/>
          <a:ext cx="0" cy="0"/>
          <a:chOff x="0" y="0"/>
          <a:chExt cx="0" cy="0"/>
        </a:xfrm>
      </p:grpSpPr>
      <p:sp>
        <p:nvSpPr>
          <p:cNvPr id="18122" name="Google Shape;18122;p9:notes">
            <a:extLst>
              <a:ext uri="{FF2B5EF4-FFF2-40B4-BE49-F238E27FC236}">
                <a16:creationId xmlns:a16="http://schemas.microsoft.com/office/drawing/2014/main" id="{D377D13C-4505-4D98-777C-A8E31C0A9AE2}"/>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123" name="Google Shape;18123;p9:notes">
            <a:extLst>
              <a:ext uri="{FF2B5EF4-FFF2-40B4-BE49-F238E27FC236}">
                <a16:creationId xmlns:a16="http://schemas.microsoft.com/office/drawing/2014/main" id="{A8A7A736-4D99-FB5A-8D07-9815062D849D}"/>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18450710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81"/>
        <p:cNvGrpSpPr/>
        <p:nvPr/>
      </p:nvGrpSpPr>
      <p:grpSpPr>
        <a:xfrm>
          <a:off x="0" y="0"/>
          <a:ext cx="0" cy="0"/>
          <a:chOff x="0" y="0"/>
          <a:chExt cx="0" cy="0"/>
        </a:xfrm>
      </p:grpSpPr>
      <p:sp>
        <p:nvSpPr>
          <p:cNvPr id="18282" name="Google Shape;18282;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283" name="Google Shape;18283;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100"/>
              <a:buFont typeface="Arial"/>
              <a:buNone/>
            </a:pPr>
            <a:r>
              <a:rPr lang="en" b="1">
                <a:solidFill>
                  <a:schemeClr val="dk1"/>
                </a:solidFill>
              </a:rPr>
              <a:t>Key Points</a:t>
            </a:r>
            <a:endParaRPr b="1">
              <a:solidFill>
                <a:schemeClr val="dk1"/>
              </a:solidFill>
            </a:endParaRPr>
          </a:p>
          <a:p>
            <a:pPr marL="457200" lvl="0" indent="-298450" algn="l" rtl="0">
              <a:lnSpc>
                <a:spcPct val="100000"/>
              </a:lnSpc>
              <a:spcBef>
                <a:spcPts val="0"/>
              </a:spcBef>
              <a:spcAft>
                <a:spcPts val="0"/>
              </a:spcAft>
              <a:buClr>
                <a:schemeClr val="dk1"/>
              </a:buClr>
              <a:buSzPts val="1100"/>
              <a:buChar char="●"/>
            </a:pPr>
            <a:r>
              <a:rPr lang="en">
                <a:solidFill>
                  <a:schemeClr val="dk1"/>
                </a:solidFill>
              </a:rPr>
              <a:t>Broad cyber coverage for today’s threats including FTF, ransomware, and data breaches</a:t>
            </a:r>
            <a:endParaRPr>
              <a:solidFill>
                <a:schemeClr val="dk1"/>
              </a:solidFill>
            </a:endParaRPr>
          </a:p>
          <a:p>
            <a:pPr marL="457200" lvl="0" indent="-298450" algn="l" rtl="0">
              <a:lnSpc>
                <a:spcPct val="100000"/>
              </a:lnSpc>
              <a:spcBef>
                <a:spcPts val="0"/>
              </a:spcBef>
              <a:spcAft>
                <a:spcPts val="0"/>
              </a:spcAft>
              <a:buClr>
                <a:schemeClr val="dk1"/>
              </a:buClr>
              <a:buSzPts val="1100"/>
              <a:buChar char="●"/>
            </a:pPr>
            <a:r>
              <a:rPr lang="en">
                <a:solidFill>
                  <a:schemeClr val="dk1"/>
                </a:solidFill>
              </a:rPr>
              <a:t>Pay on behalf language preserves your cash flow</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b="1">
                <a:solidFill>
                  <a:schemeClr val="dk1"/>
                </a:solidFill>
              </a:rPr>
              <a:t>Talk Track </a:t>
            </a:r>
            <a:endParaRPr b="1">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a:solidFill>
                  <a:schemeClr val="dk1"/>
                </a:solidFill>
              </a:rPr>
              <a:t>If you do have an incident that breaks through your defenses, you want to have the peace of mind that you have the right coverage in place to help you recover and get back to business. Our comprehensive cyber policy provides coverage for the most critical cyber threats that businesses face, including funds transfer fraud or social engineering, ransomware, data breaches, and more. We regularly evolve the policy to add new coverages as the threat landscape evolves. </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a:solidFill>
                  <a:schemeClr val="dk1"/>
                </a:solidFill>
              </a:rPr>
              <a:t>If an incident does happen, the costs start to add up fast between ransom payments, lawyer fees, forensics fees, and more. Coalition policyholders benefit from “pay on behalf” terms, which means that after your retention is paid, vendors are paid on your behalf. Policyholders benefit from keeping more of their cash reserves to keep their business running. </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r>
              <a:rPr lang="en">
                <a:solidFill>
                  <a:schemeClr val="dk1"/>
                </a:solidFill>
              </a:rPr>
              <a:t>Our incentives are aligned with our customers, so customers who practice good cyber hygiene qualify for better policy terms.</a:t>
            </a:r>
            <a:endParaRPr>
              <a:solidFill>
                <a:schemeClr val="dk1"/>
              </a:solidFill>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06"/>
        <p:cNvGrpSpPr/>
        <p:nvPr/>
      </p:nvGrpSpPr>
      <p:grpSpPr>
        <a:xfrm>
          <a:off x="0" y="0"/>
          <a:ext cx="0" cy="0"/>
          <a:chOff x="0" y="0"/>
          <a:chExt cx="0" cy="0"/>
        </a:xfrm>
      </p:grpSpPr>
      <p:sp>
        <p:nvSpPr>
          <p:cNvPr id="18307" name="Google Shape;18307;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308" name="Google Shape;18308;p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21"/>
        <p:cNvGrpSpPr/>
        <p:nvPr/>
      </p:nvGrpSpPr>
      <p:grpSpPr>
        <a:xfrm>
          <a:off x="0" y="0"/>
          <a:ext cx="0" cy="0"/>
          <a:chOff x="0" y="0"/>
          <a:chExt cx="0" cy="0"/>
        </a:xfrm>
      </p:grpSpPr>
      <p:sp>
        <p:nvSpPr>
          <p:cNvPr id="18422" name="Google Shape;18422;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423" name="Google Shape;18423;p3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sz="1000"/>
              <a:t>Diving in a bit further, let’s discuss some of the essential advantages of Coalition’s cyber insurance policies.</a:t>
            </a:r>
            <a:endParaRPr sz="1000"/>
          </a:p>
          <a:p>
            <a:pPr marL="0" lvl="0" indent="0" algn="l" rtl="0">
              <a:lnSpc>
                <a:spcPct val="100000"/>
              </a:lnSpc>
              <a:spcBef>
                <a:spcPts val="0"/>
              </a:spcBef>
              <a:spcAft>
                <a:spcPts val="0"/>
              </a:spcAft>
              <a:buSzPts val="1100"/>
              <a:buNone/>
            </a:pPr>
            <a:endParaRPr sz="1000"/>
          </a:p>
          <a:p>
            <a:pPr marL="457200" lvl="0" indent="-292100" algn="l" rtl="0">
              <a:lnSpc>
                <a:spcPct val="100000"/>
              </a:lnSpc>
              <a:spcBef>
                <a:spcPts val="0"/>
              </a:spcBef>
              <a:spcAft>
                <a:spcPts val="0"/>
              </a:spcAft>
              <a:buSzPts val="1000"/>
              <a:buAutoNum type="arabicPeriod"/>
            </a:pPr>
            <a:r>
              <a:rPr lang="en" sz="1000"/>
              <a:t>We offer comprehensive cyber insurance coverage to protect your clients against a wide set of incident types. </a:t>
            </a:r>
            <a:r>
              <a:rPr lang="en" sz="1000">
                <a:solidFill>
                  <a:schemeClr val="dk1"/>
                </a:solidFill>
              </a:rPr>
              <a:t>This allows you, as brokers, to feel </a:t>
            </a:r>
            <a:r>
              <a:rPr lang="en" sz="1000">
                <a:solidFill>
                  <a:srgbClr val="222222"/>
                </a:solidFill>
              </a:rPr>
              <a:t>confident you’re offering your clients the most comprehensive coverage – without back and forth negotiations.</a:t>
            </a:r>
            <a:endParaRPr sz="1000"/>
          </a:p>
          <a:p>
            <a:pPr marL="457200" lvl="0" indent="-292100" algn="l" rtl="0">
              <a:lnSpc>
                <a:spcPct val="100000"/>
              </a:lnSpc>
              <a:spcBef>
                <a:spcPts val="0"/>
              </a:spcBef>
              <a:spcAft>
                <a:spcPts val="0"/>
              </a:spcAft>
              <a:buSzPts val="1000"/>
              <a:buAutoNum type="arabicPeriod"/>
            </a:pPr>
            <a:r>
              <a:rPr lang="en" sz="1000"/>
              <a:t>Our policies are written with “pay on behalf” language, which is really important if your client has a claim. </a:t>
            </a:r>
            <a:r>
              <a:rPr lang="en" sz="1000">
                <a:solidFill>
                  <a:srgbClr val="222222"/>
                </a:solidFill>
              </a:rPr>
              <a:t>Breach response costs, ransom payments, forensics, and other first-party expenses can add up fast. We pay these upfront costs </a:t>
            </a:r>
            <a:r>
              <a:rPr lang="en" sz="1000" i="1">
                <a:solidFill>
                  <a:srgbClr val="222222"/>
                </a:solidFill>
              </a:rPr>
              <a:t>on behalf</a:t>
            </a:r>
            <a:r>
              <a:rPr lang="en" sz="1000">
                <a:solidFill>
                  <a:srgbClr val="222222"/>
                </a:solidFill>
              </a:rPr>
              <a:t> of our policyholders, so they don’t have to wait for reimbursement. This means there’s less for them to worry about – with no out-of-pocket costs and no hoops to jump through. </a:t>
            </a:r>
            <a:endParaRPr sz="1000">
              <a:solidFill>
                <a:srgbClr val="222222"/>
              </a:solidFill>
            </a:endParaRPr>
          </a:p>
          <a:p>
            <a:pPr marL="457200" lvl="0" indent="-292100" algn="l" rtl="0">
              <a:lnSpc>
                <a:spcPct val="100000"/>
              </a:lnSpc>
              <a:spcBef>
                <a:spcPts val="0"/>
              </a:spcBef>
              <a:spcAft>
                <a:spcPts val="0"/>
              </a:spcAft>
              <a:buClr>
                <a:srgbClr val="222222"/>
              </a:buClr>
              <a:buSzPts val="1000"/>
              <a:buAutoNum type="arabicPeriod"/>
            </a:pPr>
            <a:r>
              <a:rPr lang="en" sz="1000">
                <a:solidFill>
                  <a:srgbClr val="222222"/>
                </a:solidFill>
              </a:rPr>
              <a:t>We also offer a separate limit for breach response costs on most of our policies. This reserves limits for other coverages, like extortion and business interruption, so you can feel confident your clients will have sufficient limits to respond in case of an incident. </a:t>
            </a:r>
            <a:endParaRPr sz="1000">
              <a:solidFill>
                <a:srgbClr val="222222"/>
              </a:solidFill>
            </a:endParaRPr>
          </a:p>
          <a:p>
            <a:pPr marL="457200" lvl="0" indent="-292100" algn="l" rtl="0">
              <a:lnSpc>
                <a:spcPct val="100000"/>
              </a:lnSpc>
              <a:spcBef>
                <a:spcPts val="0"/>
              </a:spcBef>
              <a:spcAft>
                <a:spcPts val="0"/>
              </a:spcAft>
              <a:buClr>
                <a:srgbClr val="222222"/>
              </a:buClr>
              <a:buSzPts val="1000"/>
              <a:buAutoNum type="arabicPeriod"/>
            </a:pPr>
            <a:r>
              <a:rPr lang="en" sz="1000">
                <a:solidFill>
                  <a:srgbClr val="222222"/>
                </a:solidFill>
              </a:rPr>
              <a:t>We include pre-claims assistance in each of our policies. When a cyber incident occurs, time is of the essence. This dedicated assistance allows policyholders to seek guidance without fear of triggering a claim. We’ll help your clients quickly triage incidents and keep them from escalating into claims whenever possible, freeing you up to provide technical expertise where it matters.</a:t>
            </a:r>
            <a:endParaRPr sz="1000">
              <a:solidFill>
                <a:srgbClr val="222222"/>
              </a:solidFill>
            </a:endParaRPr>
          </a:p>
          <a:p>
            <a:pPr marL="457200" lvl="0" indent="-292100" algn="l" rtl="0">
              <a:lnSpc>
                <a:spcPct val="100000"/>
              </a:lnSpc>
              <a:spcBef>
                <a:spcPts val="0"/>
              </a:spcBef>
              <a:spcAft>
                <a:spcPts val="0"/>
              </a:spcAft>
              <a:buClr>
                <a:srgbClr val="222222"/>
              </a:buClr>
              <a:buSzPts val="1000"/>
              <a:buAutoNum type="arabicPeriod"/>
            </a:pPr>
            <a:r>
              <a:rPr lang="en" sz="1000">
                <a:solidFill>
                  <a:srgbClr val="222222"/>
                </a:solidFill>
              </a:rPr>
              <a:t>We also look for ways to enhance coverage for policyholders with good cyber hygiene. Cyber risk is dynamic and requires active participation. When clients are active participants in their own cyber risk management, they can benefit from improved terms. For example, if a business email compromise occurs and clients had MFA in place and active, Coalition will reduce the retention the client must pay – which means less financial burden for them.</a:t>
            </a:r>
            <a:endParaRPr sz="1000">
              <a:solidFill>
                <a:srgbClr val="222222"/>
              </a:solidFill>
            </a:endParaRPr>
          </a:p>
          <a:p>
            <a:pPr marL="457200" lvl="0" indent="-292100" algn="l" rtl="0">
              <a:lnSpc>
                <a:spcPct val="100000"/>
              </a:lnSpc>
              <a:spcBef>
                <a:spcPts val="0"/>
              </a:spcBef>
              <a:spcAft>
                <a:spcPts val="0"/>
              </a:spcAft>
              <a:buClr>
                <a:srgbClr val="222222"/>
              </a:buClr>
              <a:buSzPts val="1000"/>
              <a:buAutoNum type="arabicPeriod"/>
            </a:pPr>
            <a:r>
              <a:rPr lang="en" sz="1000">
                <a:solidFill>
                  <a:srgbClr val="222222"/>
                </a:solidFill>
              </a:rPr>
              <a:t>Last, but certainly not least, clients pay a $0 retention when using Coalition Incident Response. Coordinated expertise is critical when dealing with a cyber incident. CIR responds quickly and provides expert, hands-on support – with no out-of-pocket cost. This allows you to save your clients money </a:t>
            </a:r>
            <a:r>
              <a:rPr lang="en" sz="1000" i="1">
                <a:solidFill>
                  <a:srgbClr val="222222"/>
                </a:solidFill>
              </a:rPr>
              <a:t>and</a:t>
            </a:r>
            <a:r>
              <a:rPr lang="en" sz="1000">
                <a:solidFill>
                  <a:srgbClr val="222222"/>
                </a:solidFill>
              </a:rPr>
              <a:t> give them access to our expert team to help minimize the overall impact to their business. </a:t>
            </a:r>
            <a:endParaRPr sz="1000">
              <a:solidFill>
                <a:srgbClr val="222222"/>
              </a:solidFill>
            </a:endParaRPr>
          </a:p>
          <a:p>
            <a:pPr marL="0" lvl="0" indent="0" algn="l" rtl="0">
              <a:lnSpc>
                <a:spcPct val="100000"/>
              </a:lnSpc>
              <a:spcBef>
                <a:spcPts val="0"/>
              </a:spcBef>
              <a:spcAft>
                <a:spcPts val="0"/>
              </a:spcAft>
              <a:buSzPts val="1100"/>
              <a:buNone/>
            </a:pPr>
            <a:endParaRPr sz="1000">
              <a:solidFill>
                <a:srgbClr val="222222"/>
              </a:solidFill>
            </a:endParaRPr>
          </a:p>
          <a:p>
            <a:pPr marL="0" lvl="0" indent="0" algn="l" rtl="0">
              <a:lnSpc>
                <a:spcPct val="100000"/>
              </a:lnSpc>
              <a:spcBef>
                <a:spcPts val="0"/>
              </a:spcBef>
              <a:spcAft>
                <a:spcPts val="0"/>
              </a:spcAft>
              <a:buSzPts val="1100"/>
              <a:buNone/>
            </a:pPr>
            <a:r>
              <a:rPr lang="en" sz="1000">
                <a:solidFill>
                  <a:srgbClr val="222222"/>
                </a:solidFill>
              </a:rPr>
              <a:t>These are some of my favorite highlights of our policy, but there are many other examples…</a:t>
            </a:r>
            <a:endParaRPr sz="1000">
              <a:solidFill>
                <a:srgbClr val="222222"/>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39"/>
        <p:cNvGrpSpPr/>
        <p:nvPr/>
      </p:nvGrpSpPr>
      <p:grpSpPr>
        <a:xfrm>
          <a:off x="0" y="0"/>
          <a:ext cx="0" cy="0"/>
          <a:chOff x="0" y="0"/>
          <a:chExt cx="0" cy="0"/>
        </a:xfrm>
      </p:grpSpPr>
      <p:sp>
        <p:nvSpPr>
          <p:cNvPr id="18440" name="Google Shape;18440;p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441" name="Google Shape;18441;p5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What it is: A 15-page guide that provides a quick introduction and how-to for businesses considering cyber insurance for the first time. In the guide, they'll find why businesses need cyber insurance today, mythbusters around cyber, main areas of coverage, a buyer's checklist, and how Coalition is redefining insurance.</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Why it's important: Lack of education and orientation is a large barrier to entry for businesses who have yet to purchase cyber. Having a digestible, easy-to-understand guide that explains why they need cyber, and what they should look for, is an extremely valuable tool that brokers (especially those newer to cyber themselves) can share with their clients to help close the education gap.</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44"/>
        <p:cNvGrpSpPr/>
        <p:nvPr/>
      </p:nvGrpSpPr>
      <p:grpSpPr>
        <a:xfrm>
          <a:off x="0" y="0"/>
          <a:ext cx="0" cy="0"/>
          <a:chOff x="0" y="0"/>
          <a:chExt cx="0" cy="0"/>
        </a:xfrm>
      </p:grpSpPr>
      <p:sp>
        <p:nvSpPr>
          <p:cNvPr id="17945" name="Google Shape;17945;g3852d119a0e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46" name="Google Shape;17946;g3852d119a0e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63"/>
        <p:cNvGrpSpPr/>
        <p:nvPr/>
      </p:nvGrpSpPr>
      <p:grpSpPr>
        <a:xfrm>
          <a:off x="0" y="0"/>
          <a:ext cx="0" cy="0"/>
          <a:chOff x="0" y="0"/>
          <a:chExt cx="0" cy="0"/>
        </a:xfrm>
      </p:grpSpPr>
      <p:sp>
        <p:nvSpPr>
          <p:cNvPr id="17964" name="Google Shape;17964;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965" name="Google Shape;17965;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Clr>
                <a:schemeClr val="dk1"/>
              </a:buClr>
              <a:buSzPts val="1100"/>
              <a:buChar char="●"/>
            </a:pPr>
            <a:r>
              <a:rPr lang="en">
                <a:solidFill>
                  <a:schemeClr val="dk1"/>
                </a:solidFill>
              </a:rPr>
              <a:t>The shift to digital has made it possible to create, run and scale businesses faster and easier than ever before</a:t>
            </a:r>
            <a:endParaRPr>
              <a:solidFill>
                <a:schemeClr val="dk1"/>
              </a:solidFill>
            </a:endParaRPr>
          </a:p>
          <a:p>
            <a:pPr marL="457200" lvl="0" indent="-298450" algn="l" rtl="0">
              <a:lnSpc>
                <a:spcPct val="100000"/>
              </a:lnSpc>
              <a:spcBef>
                <a:spcPts val="0"/>
              </a:spcBef>
              <a:spcAft>
                <a:spcPts val="0"/>
              </a:spcAft>
              <a:buClr>
                <a:schemeClr val="dk1"/>
              </a:buClr>
              <a:buSzPts val="1100"/>
              <a:buChar char="●"/>
            </a:pPr>
            <a:r>
              <a:rPr lang="en">
                <a:solidFill>
                  <a:schemeClr val="dk1"/>
                </a:solidFill>
              </a:rPr>
              <a:t>Even small businesses are taking advantage of digital technology to reach new customers and make their operations more efficient. </a:t>
            </a:r>
            <a:endParaRPr>
              <a:solidFill>
                <a:schemeClr val="dk1"/>
              </a:solidFill>
            </a:endParaRPr>
          </a:p>
          <a:p>
            <a:pPr marL="457200" lvl="0" indent="-298450" algn="l" rtl="0">
              <a:lnSpc>
                <a:spcPct val="100000"/>
              </a:lnSpc>
              <a:spcBef>
                <a:spcPts val="0"/>
              </a:spcBef>
              <a:spcAft>
                <a:spcPts val="0"/>
              </a:spcAft>
              <a:buClr>
                <a:schemeClr val="dk1"/>
              </a:buClr>
              <a:buSzPts val="1100"/>
              <a:buChar char="●"/>
            </a:pPr>
            <a:r>
              <a:rPr lang="en">
                <a:solidFill>
                  <a:schemeClr val="dk1"/>
                </a:solidFill>
              </a:rPr>
              <a:t>This is where you, as brokers, come in to help your clients understand that the shift to digital technology has also created a new class of risks…</a:t>
            </a:r>
            <a:endParaRPr>
              <a:solidFill>
                <a:schemeClr val="dk1"/>
              </a:solidFill>
            </a:endParaRPr>
          </a:p>
          <a:p>
            <a:pPr marL="457200" lvl="0" indent="-298450" algn="l" rtl="0">
              <a:lnSpc>
                <a:spcPct val="100000"/>
              </a:lnSpc>
              <a:spcBef>
                <a:spcPts val="0"/>
              </a:spcBef>
              <a:spcAft>
                <a:spcPts val="0"/>
              </a:spcAft>
              <a:buClr>
                <a:schemeClr val="dk1"/>
              </a:buClr>
              <a:buSzPts val="1100"/>
              <a:buChar char="●"/>
            </a:pPr>
            <a:r>
              <a:rPr lang="en">
                <a:solidFill>
                  <a:schemeClr val="dk1"/>
                </a:solidFill>
              </a:rPr>
              <a:t>Digital risks are fundamentally different than traditional risks like property or workers’ compensation</a:t>
            </a:r>
            <a:endParaRPr>
              <a:solidFill>
                <a:schemeClr val="dk1"/>
              </a:solidFill>
            </a:endParaRPr>
          </a:p>
          <a:p>
            <a:pPr marL="457200" lvl="0" indent="-298450" algn="l" rtl="0">
              <a:lnSpc>
                <a:spcPct val="100000"/>
              </a:lnSpc>
              <a:spcBef>
                <a:spcPts val="0"/>
              </a:spcBef>
              <a:spcAft>
                <a:spcPts val="0"/>
              </a:spcAft>
              <a:buClr>
                <a:schemeClr val="dk1"/>
              </a:buClr>
              <a:buSzPts val="1100"/>
              <a:buChar char="●"/>
            </a:pPr>
            <a:r>
              <a:rPr lang="en">
                <a:solidFill>
                  <a:schemeClr val="dk1"/>
                </a:solidFill>
              </a:rPr>
              <a:t>They are dynamic and always evolving along with new technology. The shape of threats are often unknown, changing day by day, which makes them harder to spot</a:t>
            </a:r>
            <a:endParaRPr>
              <a:solidFill>
                <a:schemeClr val="dk1"/>
              </a:solidFill>
            </a:endParaRPr>
          </a:p>
          <a:p>
            <a:pPr marL="457200" lvl="0" indent="-298450" algn="l" rtl="0">
              <a:lnSpc>
                <a:spcPct val="100000"/>
              </a:lnSpc>
              <a:spcBef>
                <a:spcPts val="0"/>
              </a:spcBef>
              <a:spcAft>
                <a:spcPts val="0"/>
              </a:spcAft>
              <a:buClr>
                <a:schemeClr val="dk1"/>
              </a:buClr>
              <a:buSzPts val="1100"/>
              <a:buChar char="●"/>
            </a:pPr>
            <a:r>
              <a:rPr lang="en">
                <a:solidFill>
                  <a:schemeClr val="dk1"/>
                </a:solidFill>
              </a:rPr>
              <a:t>They move incredibly fast. It only takes a few seconds for a single click to turn into serious damage </a:t>
            </a:r>
            <a:endParaRPr>
              <a:solidFill>
                <a:schemeClr val="dk1"/>
              </a:solidFill>
            </a:endParaRPr>
          </a:p>
          <a:p>
            <a:pPr marL="457200" lvl="0" indent="-298450" algn="l" rtl="0">
              <a:lnSpc>
                <a:spcPct val="100000"/>
              </a:lnSpc>
              <a:spcBef>
                <a:spcPts val="0"/>
              </a:spcBef>
              <a:spcAft>
                <a:spcPts val="0"/>
              </a:spcAft>
              <a:buClr>
                <a:schemeClr val="dk1"/>
              </a:buClr>
              <a:buSzPts val="1100"/>
              <a:buChar char="●"/>
            </a:pPr>
            <a:r>
              <a:rPr lang="en">
                <a:solidFill>
                  <a:schemeClr val="dk1"/>
                </a:solidFill>
              </a:rPr>
              <a:t>Digital risks can also amplify other risks and spread into operational, executive, and even HR risk, as so much of the business now relies on technology. </a:t>
            </a:r>
            <a:endParaRPr>
              <a:solidFill>
                <a:schemeClr val="dk1"/>
              </a:solidFill>
            </a:endParaRPr>
          </a:p>
          <a:p>
            <a:pPr marL="457200" lvl="0" indent="-298450" algn="l" rtl="0">
              <a:lnSpc>
                <a:spcPct val="100000"/>
              </a:lnSpc>
              <a:spcBef>
                <a:spcPts val="0"/>
              </a:spcBef>
              <a:spcAft>
                <a:spcPts val="0"/>
              </a:spcAft>
              <a:buClr>
                <a:schemeClr val="dk1"/>
              </a:buClr>
              <a:buSzPts val="1100"/>
              <a:buChar char="●"/>
            </a:pPr>
            <a:r>
              <a:rPr lang="en">
                <a:solidFill>
                  <a:schemeClr val="dk1"/>
                </a:solidFill>
              </a:rPr>
              <a:t>This puts brokers and the industry as a whole in a difficult position </a:t>
            </a:r>
            <a:endParaRPr>
              <a:solidFill>
                <a:schemeClr val="dk1"/>
              </a:solidFill>
            </a:endParaRPr>
          </a:p>
          <a:p>
            <a:pPr marL="457200" lvl="0" indent="-298450" algn="l" rtl="0">
              <a:lnSpc>
                <a:spcPct val="100000"/>
              </a:lnSpc>
              <a:spcBef>
                <a:spcPts val="0"/>
              </a:spcBef>
              <a:spcAft>
                <a:spcPts val="0"/>
              </a:spcAft>
              <a:buClr>
                <a:schemeClr val="dk1"/>
              </a:buClr>
              <a:buSzPts val="1100"/>
              <a:buChar char="●"/>
            </a:pPr>
            <a:r>
              <a:rPr lang="en">
                <a:solidFill>
                  <a:schemeClr val="dk1"/>
                </a:solidFill>
              </a:rPr>
              <a:t>These digital risks aren’t just hypothetical. </a:t>
            </a: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a:p>
            <a:pPr marL="0" lvl="0" indent="0" algn="l" rtl="0">
              <a:lnSpc>
                <a:spcPct val="100000"/>
              </a:lnSpc>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78"/>
        <p:cNvGrpSpPr/>
        <p:nvPr/>
      </p:nvGrpSpPr>
      <p:grpSpPr>
        <a:xfrm>
          <a:off x="0" y="0"/>
          <a:ext cx="0" cy="0"/>
          <a:chOff x="0" y="0"/>
          <a:chExt cx="0" cy="0"/>
        </a:xfrm>
      </p:grpSpPr>
      <p:sp>
        <p:nvSpPr>
          <p:cNvPr id="17979" name="Google Shape;17979;g37ae18e1d74_0_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80" name="Google Shape;17980;g37ae18e1d74_0_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85"/>
        <p:cNvGrpSpPr/>
        <p:nvPr/>
      </p:nvGrpSpPr>
      <p:grpSpPr>
        <a:xfrm>
          <a:off x="0" y="0"/>
          <a:ext cx="0" cy="0"/>
          <a:chOff x="0" y="0"/>
          <a:chExt cx="0" cy="0"/>
        </a:xfrm>
      </p:grpSpPr>
      <p:sp>
        <p:nvSpPr>
          <p:cNvPr id="17986" name="Google Shape;17986;p4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987" name="Google Shape;17987;p4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Patient confidentiality is paramount in the healthcare industry. Healthcare providers and other related businesses are entrusted to collect, transmit, and store not only health-related information but also personal, financial, and other identifying details. This sensitive data is often required to be available digitally, making it a frequent target of cyber criminals.</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Healthcare providers use many technologies that present cyber risks, such as internet-accessible medical devices, remote monitoring tools, and telemedicine applications. Organizations must not only protect sensitive patient information but also maintain security and availability of data, as well as lifesaving technology. Even a minor breach or failure can have major cyber implications, potentially hindering the delivery of service and impacting the health and safety of patients.</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Merger and Acquisition (M&amp;A) activity also increases risks in the healthcare industry. Acquirers must evaluate cyber risks thoroughly during the M&amp;A process and prior to integration to avoid inheriting new cyber threats and exposures.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09"/>
        <p:cNvGrpSpPr/>
        <p:nvPr/>
      </p:nvGrpSpPr>
      <p:grpSpPr>
        <a:xfrm>
          <a:off x="0" y="0"/>
          <a:ext cx="0" cy="0"/>
          <a:chOff x="0" y="0"/>
          <a:chExt cx="0" cy="0"/>
        </a:xfrm>
      </p:grpSpPr>
      <p:sp>
        <p:nvSpPr>
          <p:cNvPr id="18010" name="Google Shape;18010;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011" name="Google Shape;18011;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298450" algn="l" rtl="0">
              <a:lnSpc>
                <a:spcPct val="100000"/>
              </a:lnSpc>
              <a:spcBef>
                <a:spcPts val="0"/>
              </a:spcBef>
              <a:spcAft>
                <a:spcPts val="0"/>
              </a:spcAft>
              <a:buClr>
                <a:schemeClr val="dk1"/>
              </a:buClr>
              <a:buSzPts val="1100"/>
              <a:buChar char="●"/>
            </a:pPr>
            <a:r>
              <a:rPr lang="en">
                <a:solidFill>
                  <a:schemeClr val="dk1"/>
                </a:solidFill>
              </a:rPr>
              <a:t>They have real consequences for businesses. </a:t>
            </a:r>
            <a:endParaRPr>
              <a:solidFill>
                <a:schemeClr val="dk1"/>
              </a:solidFill>
            </a:endParaRPr>
          </a:p>
          <a:p>
            <a:pPr marL="457200" lvl="0" indent="-298450" algn="l" rtl="0">
              <a:lnSpc>
                <a:spcPct val="100000"/>
              </a:lnSpc>
              <a:spcBef>
                <a:spcPts val="0"/>
              </a:spcBef>
              <a:spcAft>
                <a:spcPts val="0"/>
              </a:spcAft>
              <a:buClr>
                <a:schemeClr val="dk1"/>
              </a:buClr>
              <a:buSzPts val="1100"/>
              <a:buChar char="●"/>
            </a:pPr>
            <a:r>
              <a:rPr lang="en">
                <a:solidFill>
                  <a:schemeClr val="dk1"/>
                </a:solidFill>
              </a:rPr>
              <a:t>The costs of a cyber incident can be truly catastrophic. </a:t>
            </a:r>
            <a:endParaRPr>
              <a:solidFill>
                <a:schemeClr val="dk1"/>
              </a:solidFill>
            </a:endParaRPr>
          </a:p>
          <a:p>
            <a:pPr marL="457200" lvl="0" indent="-298450" algn="l" rtl="0">
              <a:lnSpc>
                <a:spcPct val="100000"/>
              </a:lnSpc>
              <a:spcBef>
                <a:spcPts val="0"/>
              </a:spcBef>
              <a:spcAft>
                <a:spcPts val="0"/>
              </a:spcAft>
              <a:buClr>
                <a:schemeClr val="dk1"/>
              </a:buClr>
              <a:buSzPts val="1100"/>
              <a:buChar char="●"/>
            </a:pPr>
            <a:r>
              <a:rPr lang="en">
                <a:solidFill>
                  <a:schemeClr val="dk1"/>
                </a:solidFill>
              </a:rPr>
              <a:t>In 2023, we saw the overall claims severity increase by 9% </a:t>
            </a:r>
            <a:endParaRPr>
              <a:solidFill>
                <a:schemeClr val="dk1"/>
              </a:solidFill>
            </a:endParaRPr>
          </a:p>
          <a:p>
            <a:pPr marL="914400" lvl="1" indent="-298450" algn="l" rtl="0">
              <a:lnSpc>
                <a:spcPct val="100000"/>
              </a:lnSpc>
              <a:spcBef>
                <a:spcPts val="0"/>
              </a:spcBef>
              <a:spcAft>
                <a:spcPts val="0"/>
              </a:spcAft>
              <a:buClr>
                <a:schemeClr val="dk1"/>
              </a:buClr>
              <a:buSzPts val="1100"/>
              <a:buChar char="○"/>
            </a:pPr>
            <a:r>
              <a:rPr lang="en" i="1">
                <a:solidFill>
                  <a:schemeClr val="dk1"/>
                </a:solidFill>
              </a:rPr>
              <a:t>Severity is how we measure the average monetary loss of an insurance claim. It doesn’t take into account policy limits or retentions. It’s simply a measure of how costly a claim is.</a:t>
            </a:r>
            <a:endParaRPr i="1">
              <a:solidFill>
                <a:schemeClr val="dk1"/>
              </a:solidFill>
            </a:endParaRPr>
          </a:p>
          <a:p>
            <a:pPr marL="457200" lvl="0" indent="-298450" algn="l" rtl="0">
              <a:lnSpc>
                <a:spcPct val="100000"/>
              </a:lnSpc>
              <a:spcBef>
                <a:spcPts val="0"/>
              </a:spcBef>
              <a:spcAft>
                <a:spcPts val="0"/>
              </a:spcAft>
              <a:buClr>
                <a:schemeClr val="dk1"/>
              </a:buClr>
              <a:buSzPts val="1100"/>
              <a:buChar char="●"/>
            </a:pPr>
            <a:r>
              <a:rPr lang="en">
                <a:solidFill>
                  <a:schemeClr val="dk1"/>
                </a:solidFill>
              </a:rPr>
              <a:t>In 2023, the average severity was $100,000 across </a:t>
            </a:r>
            <a:r>
              <a:rPr lang="en" u="sng">
                <a:solidFill>
                  <a:schemeClr val="dk1"/>
                </a:solidFill>
              </a:rPr>
              <a:t>all</a:t>
            </a:r>
            <a:r>
              <a:rPr lang="en">
                <a:solidFill>
                  <a:schemeClr val="dk1"/>
                </a:solidFill>
              </a:rPr>
              <a:t> claims types. Just an average - could be more, could be less. For ransomware, the average loss was $263,000 in 2023.</a:t>
            </a:r>
            <a:endParaRPr>
              <a:solidFill>
                <a:schemeClr val="dk1"/>
              </a:solidFill>
            </a:endParaRPr>
          </a:p>
          <a:p>
            <a:pPr marL="457200" lvl="0" indent="-298450" algn="l" rtl="0">
              <a:lnSpc>
                <a:spcPct val="100000"/>
              </a:lnSpc>
              <a:spcBef>
                <a:spcPts val="0"/>
              </a:spcBef>
              <a:spcAft>
                <a:spcPts val="0"/>
              </a:spcAft>
              <a:buClr>
                <a:schemeClr val="dk1"/>
              </a:buClr>
              <a:buSzPts val="1100"/>
              <a:buChar char="●"/>
            </a:pPr>
            <a:r>
              <a:rPr lang="en">
                <a:solidFill>
                  <a:schemeClr val="dk1"/>
                </a:solidFill>
              </a:rPr>
              <a:t>This is a lot of money, especially for a small business. </a:t>
            </a:r>
            <a:endParaRPr>
              <a:solidFill>
                <a:schemeClr val="dk1"/>
              </a:solidFill>
            </a:endParaRPr>
          </a:p>
          <a:p>
            <a:pPr marL="457200" lvl="0" indent="-298450" algn="l" rtl="0">
              <a:lnSpc>
                <a:spcPct val="100000"/>
              </a:lnSpc>
              <a:spcBef>
                <a:spcPts val="0"/>
              </a:spcBef>
              <a:spcAft>
                <a:spcPts val="0"/>
              </a:spcAft>
              <a:buClr>
                <a:schemeClr val="dk1"/>
              </a:buClr>
              <a:buSzPts val="1100"/>
              <a:buChar char="●"/>
            </a:pPr>
            <a:r>
              <a:rPr lang="en">
                <a:solidFill>
                  <a:schemeClr val="dk1"/>
                </a:solidFill>
              </a:rPr>
              <a:t>This is why it’s critical that brokers understand the importance of cyber insurance – and how to find a policy that provides the right coverage for your clients.</a:t>
            </a:r>
            <a:endParaRPr>
              <a:solidFill>
                <a:schemeClr val="dk1"/>
              </a:solidFill>
              <a:highlight>
                <a:srgbClr val="00FF00"/>
              </a:highlight>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21"/>
        <p:cNvGrpSpPr/>
        <p:nvPr/>
      </p:nvGrpSpPr>
      <p:grpSpPr>
        <a:xfrm>
          <a:off x="0" y="0"/>
          <a:ext cx="0" cy="0"/>
          <a:chOff x="0" y="0"/>
          <a:chExt cx="0" cy="0"/>
        </a:xfrm>
      </p:grpSpPr>
      <p:sp>
        <p:nvSpPr>
          <p:cNvPr id="18022" name="Google Shape;1802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023" name="Google Shape;18023;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27"/>
        <p:cNvGrpSpPr/>
        <p:nvPr/>
      </p:nvGrpSpPr>
      <p:grpSpPr>
        <a:xfrm>
          <a:off x="0" y="0"/>
          <a:ext cx="0" cy="0"/>
          <a:chOff x="0" y="0"/>
          <a:chExt cx="0" cy="0"/>
        </a:xfrm>
      </p:grpSpPr>
      <p:sp>
        <p:nvSpPr>
          <p:cNvPr id="18028" name="Google Shape;18028;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029" name="Google Shape;18029;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 - Basic Text Slide - White" userDrawn="1">
  <p:cSld name="CUSTOM_4_1">
    <p:bg>
      <p:bgPr>
        <a:solidFill>
          <a:schemeClr val="dk1"/>
        </a:solidFill>
        <a:effectLst/>
      </p:bgPr>
    </p:bg>
    <p:spTree>
      <p:nvGrpSpPr>
        <p:cNvPr id="1" name="Shape 77"/>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56A4F3C-C581-644D-6B08-64F19F55C574}"/>
              </a:ext>
            </a:extLst>
          </p:cNvPr>
          <p:cNvSpPr>
            <a:spLocks noGrp="1"/>
          </p:cNvSpPr>
          <p:nvPr>
            <p:ph type="dt" sz="half" idx="10"/>
          </p:nvPr>
        </p:nvSpPr>
        <p:spPr>
          <a:xfrm>
            <a:off x="628650" y="4767263"/>
            <a:ext cx="2057400" cy="274637"/>
          </a:xfrm>
          <a:prstGeom prst="rect">
            <a:avLst/>
          </a:prstGeom>
        </p:spPr>
        <p:txBody>
          <a:bodyPr/>
          <a:lstStyle/>
          <a:p>
            <a:fld id="{374CDCB5-D25E-4DB5-AC8D-7CEA38917588}" type="datetimeFigureOut">
              <a:rPr lang="en-US" smtClean="0"/>
              <a:t>9/4/2025</a:t>
            </a:fld>
            <a:endParaRPr lang="en-US"/>
          </a:p>
        </p:txBody>
      </p:sp>
      <p:sp>
        <p:nvSpPr>
          <p:cNvPr id="3" name="Footer Placeholder 2">
            <a:extLst>
              <a:ext uri="{FF2B5EF4-FFF2-40B4-BE49-F238E27FC236}">
                <a16:creationId xmlns:a16="http://schemas.microsoft.com/office/drawing/2014/main" id="{FC76FE8A-5AE6-0801-EB20-BD406C525A6B}"/>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6304A12-736B-D77E-C4C3-F9D183BAD367}"/>
              </a:ext>
            </a:extLst>
          </p:cNvPr>
          <p:cNvSpPr>
            <a:spLocks noGrp="1"/>
          </p:cNvSpPr>
          <p:nvPr>
            <p:ph type="sldNum" sz="quarter" idx="12"/>
          </p:nvPr>
        </p:nvSpPr>
        <p:spPr>
          <a:xfrm>
            <a:off x="6457950" y="4767263"/>
            <a:ext cx="2057400" cy="274637"/>
          </a:xfrm>
          <a:prstGeom prst="rect">
            <a:avLst/>
          </a:prstGeom>
        </p:spPr>
        <p:txBody>
          <a:bodyPr/>
          <a:lstStyle/>
          <a:p>
            <a:fld id="{CEDCDCFC-C0E5-4AF0-A7E5-0BF927B76019}" type="slidenum">
              <a:rPr lang="en-US" smtClean="0"/>
              <a:t>‹#›</a:t>
            </a:fld>
            <a:endParaRPr lang="en-US"/>
          </a:p>
        </p:txBody>
      </p:sp>
    </p:spTree>
    <p:extLst>
      <p:ext uri="{BB962C8B-B14F-4D97-AF65-F5344CB8AC3E}">
        <p14:creationId xmlns:p14="http://schemas.microsoft.com/office/powerpoint/2010/main" val="1735144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00E1CB-9469-8D8B-7484-B989E619F5D1}"/>
              </a:ext>
            </a:extLst>
          </p:cNvPr>
          <p:cNvSpPr>
            <a:spLocks noGrp="1"/>
          </p:cNvSpPr>
          <p:nvPr>
            <p:ph type="title"/>
          </p:nvPr>
        </p:nvSpPr>
        <p:spPr>
          <a:xfrm>
            <a:off x="630238" y="342900"/>
            <a:ext cx="2949575" cy="120015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335FEAE-5D4A-3D3B-9CE6-3A5F4A2B0C0E}"/>
              </a:ext>
            </a:extLst>
          </p:cNvPr>
          <p:cNvSpPr>
            <a:spLocks noGrp="1"/>
          </p:cNvSpPr>
          <p:nvPr>
            <p:ph idx="1"/>
          </p:nvPr>
        </p:nvSpPr>
        <p:spPr>
          <a:xfrm>
            <a:off x="3887788" y="741363"/>
            <a:ext cx="4629150" cy="36544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CE5E808-CE81-D829-BA66-338FED6A099C}"/>
              </a:ext>
            </a:extLst>
          </p:cNvPr>
          <p:cNvSpPr>
            <a:spLocks noGrp="1"/>
          </p:cNvSpPr>
          <p:nvPr>
            <p:ph type="body" sz="half" idx="2"/>
          </p:nvPr>
        </p:nvSpPr>
        <p:spPr>
          <a:xfrm>
            <a:off x="630238" y="1543050"/>
            <a:ext cx="2949575" cy="28590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115DB85-DC74-09C0-AB53-6208AE25C324}"/>
              </a:ext>
            </a:extLst>
          </p:cNvPr>
          <p:cNvSpPr>
            <a:spLocks noGrp="1"/>
          </p:cNvSpPr>
          <p:nvPr>
            <p:ph type="dt" sz="half" idx="10"/>
          </p:nvPr>
        </p:nvSpPr>
        <p:spPr>
          <a:xfrm>
            <a:off x="628650" y="4767263"/>
            <a:ext cx="2057400" cy="274637"/>
          </a:xfrm>
          <a:prstGeom prst="rect">
            <a:avLst/>
          </a:prstGeom>
        </p:spPr>
        <p:txBody>
          <a:bodyPr/>
          <a:lstStyle/>
          <a:p>
            <a:fld id="{374CDCB5-D25E-4DB5-AC8D-7CEA38917588}" type="datetimeFigureOut">
              <a:rPr lang="en-US" smtClean="0"/>
              <a:t>9/4/2025</a:t>
            </a:fld>
            <a:endParaRPr lang="en-US"/>
          </a:p>
        </p:txBody>
      </p:sp>
      <p:sp>
        <p:nvSpPr>
          <p:cNvPr id="6" name="Footer Placeholder 5">
            <a:extLst>
              <a:ext uri="{FF2B5EF4-FFF2-40B4-BE49-F238E27FC236}">
                <a16:creationId xmlns:a16="http://schemas.microsoft.com/office/drawing/2014/main" id="{0D4085F6-8FC5-328E-98F6-2679374A33EB}"/>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79E5427-997A-2D0A-96AC-0754C4AE23D8}"/>
              </a:ext>
            </a:extLst>
          </p:cNvPr>
          <p:cNvSpPr>
            <a:spLocks noGrp="1"/>
          </p:cNvSpPr>
          <p:nvPr>
            <p:ph type="sldNum" sz="quarter" idx="12"/>
          </p:nvPr>
        </p:nvSpPr>
        <p:spPr>
          <a:xfrm>
            <a:off x="6457950" y="4767263"/>
            <a:ext cx="2057400" cy="274637"/>
          </a:xfrm>
          <a:prstGeom prst="rect">
            <a:avLst/>
          </a:prstGeom>
        </p:spPr>
        <p:txBody>
          <a:bodyPr/>
          <a:lstStyle/>
          <a:p>
            <a:fld id="{CEDCDCFC-C0E5-4AF0-A7E5-0BF927B76019}" type="slidenum">
              <a:rPr lang="en-US" smtClean="0"/>
              <a:t>‹#›</a:t>
            </a:fld>
            <a:endParaRPr lang="en-US"/>
          </a:p>
        </p:txBody>
      </p:sp>
    </p:spTree>
    <p:extLst>
      <p:ext uri="{BB962C8B-B14F-4D97-AF65-F5344CB8AC3E}">
        <p14:creationId xmlns:p14="http://schemas.microsoft.com/office/powerpoint/2010/main" val="31564323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8C5CB-26AC-1029-AC7E-5409B8B1A773}"/>
              </a:ext>
            </a:extLst>
          </p:cNvPr>
          <p:cNvSpPr>
            <a:spLocks noGrp="1"/>
          </p:cNvSpPr>
          <p:nvPr>
            <p:ph type="title"/>
          </p:nvPr>
        </p:nvSpPr>
        <p:spPr>
          <a:xfrm>
            <a:off x="630238" y="342900"/>
            <a:ext cx="2949575" cy="120015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61FF273-D2B8-FB1C-B443-F5EFFF371040}"/>
              </a:ext>
            </a:extLst>
          </p:cNvPr>
          <p:cNvSpPr>
            <a:spLocks noGrp="1"/>
          </p:cNvSpPr>
          <p:nvPr>
            <p:ph type="pic" idx="1"/>
          </p:nvPr>
        </p:nvSpPr>
        <p:spPr>
          <a:xfrm>
            <a:off x="3887788" y="741363"/>
            <a:ext cx="4629150" cy="36544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FC69375-99FE-991E-1D8B-C92101BEBB73}"/>
              </a:ext>
            </a:extLst>
          </p:cNvPr>
          <p:cNvSpPr>
            <a:spLocks noGrp="1"/>
          </p:cNvSpPr>
          <p:nvPr>
            <p:ph type="body" sz="half" idx="2"/>
          </p:nvPr>
        </p:nvSpPr>
        <p:spPr>
          <a:xfrm>
            <a:off x="630238" y="1543050"/>
            <a:ext cx="2949575" cy="28590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3DCBE7-7AE8-02D3-079B-ED04C21057D3}"/>
              </a:ext>
            </a:extLst>
          </p:cNvPr>
          <p:cNvSpPr>
            <a:spLocks noGrp="1"/>
          </p:cNvSpPr>
          <p:nvPr>
            <p:ph type="dt" sz="half" idx="10"/>
          </p:nvPr>
        </p:nvSpPr>
        <p:spPr>
          <a:xfrm>
            <a:off x="628650" y="4767263"/>
            <a:ext cx="2057400" cy="274637"/>
          </a:xfrm>
          <a:prstGeom prst="rect">
            <a:avLst/>
          </a:prstGeom>
        </p:spPr>
        <p:txBody>
          <a:bodyPr/>
          <a:lstStyle/>
          <a:p>
            <a:fld id="{374CDCB5-D25E-4DB5-AC8D-7CEA38917588}" type="datetimeFigureOut">
              <a:rPr lang="en-US" smtClean="0"/>
              <a:t>9/4/2025</a:t>
            </a:fld>
            <a:endParaRPr lang="en-US"/>
          </a:p>
        </p:txBody>
      </p:sp>
      <p:sp>
        <p:nvSpPr>
          <p:cNvPr id="6" name="Footer Placeholder 5">
            <a:extLst>
              <a:ext uri="{FF2B5EF4-FFF2-40B4-BE49-F238E27FC236}">
                <a16:creationId xmlns:a16="http://schemas.microsoft.com/office/drawing/2014/main" id="{F994357B-E1C9-2117-7A7F-2A2A616975DB}"/>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072A8EA-02D1-CD1D-5D83-2E0E54E1B061}"/>
              </a:ext>
            </a:extLst>
          </p:cNvPr>
          <p:cNvSpPr>
            <a:spLocks noGrp="1"/>
          </p:cNvSpPr>
          <p:nvPr>
            <p:ph type="sldNum" sz="quarter" idx="12"/>
          </p:nvPr>
        </p:nvSpPr>
        <p:spPr>
          <a:xfrm>
            <a:off x="6457950" y="4767263"/>
            <a:ext cx="2057400" cy="274637"/>
          </a:xfrm>
          <a:prstGeom prst="rect">
            <a:avLst/>
          </a:prstGeom>
        </p:spPr>
        <p:txBody>
          <a:bodyPr/>
          <a:lstStyle/>
          <a:p>
            <a:fld id="{CEDCDCFC-C0E5-4AF0-A7E5-0BF927B76019}" type="slidenum">
              <a:rPr lang="en-US" smtClean="0"/>
              <a:t>‹#›</a:t>
            </a:fld>
            <a:endParaRPr lang="en-US"/>
          </a:p>
        </p:txBody>
      </p:sp>
    </p:spTree>
    <p:extLst>
      <p:ext uri="{BB962C8B-B14F-4D97-AF65-F5344CB8AC3E}">
        <p14:creationId xmlns:p14="http://schemas.microsoft.com/office/powerpoint/2010/main" val="19350080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CCC0E7-8E66-4490-542F-3342EFD8CBD5}"/>
              </a:ext>
            </a:extLst>
          </p:cNvPr>
          <p:cNvSpPr>
            <a:spLocks noGrp="1"/>
          </p:cNvSpPr>
          <p:nvPr>
            <p:ph type="title"/>
          </p:nvPr>
        </p:nvSpPr>
        <p:spPr>
          <a:xfrm>
            <a:off x="628650" y="274638"/>
            <a:ext cx="7886700" cy="993775"/>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B1F5F70-EA55-61E0-60A6-CC8B939DC627}"/>
              </a:ext>
            </a:extLst>
          </p:cNvPr>
          <p:cNvSpPr>
            <a:spLocks noGrp="1"/>
          </p:cNvSpPr>
          <p:nvPr>
            <p:ph type="body" orient="vert" idx="1"/>
          </p:nvPr>
        </p:nvSpPr>
        <p:spPr>
          <a:xfrm>
            <a:off x="628650" y="1370013"/>
            <a:ext cx="7886700" cy="326231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1BC5023-9360-3061-3BE9-5AD7D568244A}"/>
              </a:ext>
            </a:extLst>
          </p:cNvPr>
          <p:cNvSpPr>
            <a:spLocks noGrp="1"/>
          </p:cNvSpPr>
          <p:nvPr>
            <p:ph type="dt" sz="half" idx="10"/>
          </p:nvPr>
        </p:nvSpPr>
        <p:spPr>
          <a:xfrm>
            <a:off x="628650" y="4767263"/>
            <a:ext cx="2057400" cy="274637"/>
          </a:xfrm>
          <a:prstGeom prst="rect">
            <a:avLst/>
          </a:prstGeom>
        </p:spPr>
        <p:txBody>
          <a:bodyPr/>
          <a:lstStyle/>
          <a:p>
            <a:fld id="{374CDCB5-D25E-4DB5-AC8D-7CEA38917588}" type="datetimeFigureOut">
              <a:rPr lang="en-US" smtClean="0"/>
              <a:t>9/4/2025</a:t>
            </a:fld>
            <a:endParaRPr lang="en-US"/>
          </a:p>
        </p:txBody>
      </p:sp>
      <p:sp>
        <p:nvSpPr>
          <p:cNvPr id="5" name="Footer Placeholder 4">
            <a:extLst>
              <a:ext uri="{FF2B5EF4-FFF2-40B4-BE49-F238E27FC236}">
                <a16:creationId xmlns:a16="http://schemas.microsoft.com/office/drawing/2014/main" id="{BB59D1FB-40FE-5A2F-F74C-5A3D9E33E24B}"/>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9730121-DCF1-666E-040B-59967DDEB19C}"/>
              </a:ext>
            </a:extLst>
          </p:cNvPr>
          <p:cNvSpPr>
            <a:spLocks noGrp="1"/>
          </p:cNvSpPr>
          <p:nvPr>
            <p:ph type="sldNum" sz="quarter" idx="12"/>
          </p:nvPr>
        </p:nvSpPr>
        <p:spPr>
          <a:xfrm>
            <a:off x="6457950" y="4767263"/>
            <a:ext cx="2057400" cy="274637"/>
          </a:xfrm>
          <a:prstGeom prst="rect">
            <a:avLst/>
          </a:prstGeom>
        </p:spPr>
        <p:txBody>
          <a:bodyPr/>
          <a:lstStyle/>
          <a:p>
            <a:fld id="{CEDCDCFC-C0E5-4AF0-A7E5-0BF927B76019}" type="slidenum">
              <a:rPr lang="en-US" smtClean="0"/>
              <a:t>‹#›</a:t>
            </a:fld>
            <a:endParaRPr lang="en-US"/>
          </a:p>
        </p:txBody>
      </p:sp>
    </p:spTree>
    <p:extLst>
      <p:ext uri="{BB962C8B-B14F-4D97-AF65-F5344CB8AC3E}">
        <p14:creationId xmlns:p14="http://schemas.microsoft.com/office/powerpoint/2010/main" val="5668835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07CB000-C172-901C-C9A8-FEEE86EFF7AB}"/>
              </a:ext>
            </a:extLst>
          </p:cNvPr>
          <p:cNvSpPr>
            <a:spLocks noGrp="1"/>
          </p:cNvSpPr>
          <p:nvPr>
            <p:ph type="title" orient="vert"/>
          </p:nvPr>
        </p:nvSpPr>
        <p:spPr>
          <a:xfrm>
            <a:off x="6543675" y="274638"/>
            <a:ext cx="1971675" cy="4357687"/>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950BA37-7D6A-77CE-0656-EF61FFA50061}"/>
              </a:ext>
            </a:extLst>
          </p:cNvPr>
          <p:cNvSpPr>
            <a:spLocks noGrp="1"/>
          </p:cNvSpPr>
          <p:nvPr>
            <p:ph type="body" orient="vert" idx="1"/>
          </p:nvPr>
        </p:nvSpPr>
        <p:spPr>
          <a:xfrm>
            <a:off x="628650" y="274638"/>
            <a:ext cx="5762625" cy="435768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2463F87-D9C9-AADB-D72E-8252C0EF60A5}"/>
              </a:ext>
            </a:extLst>
          </p:cNvPr>
          <p:cNvSpPr>
            <a:spLocks noGrp="1"/>
          </p:cNvSpPr>
          <p:nvPr>
            <p:ph type="dt" sz="half" idx="10"/>
          </p:nvPr>
        </p:nvSpPr>
        <p:spPr>
          <a:xfrm>
            <a:off x="628650" y="4767263"/>
            <a:ext cx="2057400" cy="274637"/>
          </a:xfrm>
          <a:prstGeom prst="rect">
            <a:avLst/>
          </a:prstGeom>
        </p:spPr>
        <p:txBody>
          <a:bodyPr/>
          <a:lstStyle/>
          <a:p>
            <a:fld id="{374CDCB5-D25E-4DB5-AC8D-7CEA38917588}" type="datetimeFigureOut">
              <a:rPr lang="en-US" smtClean="0"/>
              <a:t>9/4/2025</a:t>
            </a:fld>
            <a:endParaRPr lang="en-US"/>
          </a:p>
        </p:txBody>
      </p:sp>
      <p:sp>
        <p:nvSpPr>
          <p:cNvPr id="5" name="Footer Placeholder 4">
            <a:extLst>
              <a:ext uri="{FF2B5EF4-FFF2-40B4-BE49-F238E27FC236}">
                <a16:creationId xmlns:a16="http://schemas.microsoft.com/office/drawing/2014/main" id="{791EFF1E-1F0E-CF1F-D0AB-8B13A6BC0317}"/>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FEF7ACDA-A21F-386E-32D8-66876FA7FF07}"/>
              </a:ext>
            </a:extLst>
          </p:cNvPr>
          <p:cNvSpPr>
            <a:spLocks noGrp="1"/>
          </p:cNvSpPr>
          <p:nvPr>
            <p:ph type="sldNum" sz="quarter" idx="12"/>
          </p:nvPr>
        </p:nvSpPr>
        <p:spPr>
          <a:xfrm>
            <a:off x="6457950" y="4767263"/>
            <a:ext cx="2057400" cy="274637"/>
          </a:xfrm>
          <a:prstGeom prst="rect">
            <a:avLst/>
          </a:prstGeom>
        </p:spPr>
        <p:txBody>
          <a:bodyPr/>
          <a:lstStyle/>
          <a:p>
            <a:fld id="{CEDCDCFC-C0E5-4AF0-A7E5-0BF927B76019}" type="slidenum">
              <a:rPr lang="en-US" smtClean="0"/>
              <a:t>‹#›</a:t>
            </a:fld>
            <a:endParaRPr lang="en-US"/>
          </a:p>
        </p:txBody>
      </p:sp>
    </p:spTree>
    <p:extLst>
      <p:ext uri="{BB962C8B-B14F-4D97-AF65-F5344CB8AC3E}">
        <p14:creationId xmlns:p14="http://schemas.microsoft.com/office/powerpoint/2010/main" val="20924023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1 - Basic Text Slide - White" userDrawn="1">
  <p:cSld name="1 - Basic Text Slide - White">
    <p:bg>
      <p:bgPr>
        <a:solidFill>
          <a:schemeClr val="dk1"/>
        </a:solidFill>
        <a:effectLst/>
      </p:bgPr>
    </p:bg>
    <p:spTree>
      <p:nvGrpSpPr>
        <p:cNvPr id="1" name="Shape 77"/>
        <p:cNvGrpSpPr/>
        <p:nvPr/>
      </p:nvGrpSpPr>
      <p:grpSpPr>
        <a:xfrm>
          <a:off x="0" y="0"/>
          <a:ext cx="0" cy="0"/>
          <a:chOff x="0" y="0"/>
          <a:chExt cx="0" cy="0"/>
        </a:xfrm>
      </p:grpSpPr>
    </p:spTree>
    <p:extLst>
      <p:ext uri="{BB962C8B-B14F-4D97-AF65-F5344CB8AC3E}">
        <p14:creationId xmlns:p14="http://schemas.microsoft.com/office/powerpoint/2010/main" val="2153465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Industry - Health">
  <p:cSld name="Industry - Health">
    <p:spTree>
      <p:nvGrpSpPr>
        <p:cNvPr id="1" name="Shape 3281"/>
        <p:cNvGrpSpPr/>
        <p:nvPr/>
      </p:nvGrpSpPr>
      <p:grpSpPr>
        <a:xfrm>
          <a:off x="0" y="0"/>
          <a:ext cx="0" cy="0"/>
          <a:chOff x="0" y="0"/>
          <a:chExt cx="0" cy="0"/>
        </a:xfrm>
      </p:grpSpPr>
      <p:sp>
        <p:nvSpPr>
          <p:cNvPr id="3283" name="Google Shape;3283;p90"/>
          <p:cNvSpPr txBox="1">
            <a:spLocks noGrp="1"/>
          </p:cNvSpPr>
          <p:nvPr>
            <p:ph type="body" idx="1"/>
          </p:nvPr>
        </p:nvSpPr>
        <p:spPr>
          <a:xfrm>
            <a:off x="540300" y="2330950"/>
            <a:ext cx="4926600" cy="2533200"/>
          </a:xfrm>
          <a:prstGeom prst="rect">
            <a:avLst/>
          </a:prstGeom>
          <a:noFill/>
          <a:ln>
            <a:noFill/>
          </a:ln>
        </p:spPr>
        <p:txBody>
          <a:bodyPr spcFirstLastPara="1" wrap="square" lIns="0" tIns="91425" rIns="91425" bIns="91425" anchor="t" anchorCtr="0">
            <a:noAutofit/>
          </a:bodyPr>
          <a:lstStyle>
            <a:lvl1pPr marL="457200" lvl="0" indent="-317500" algn="l">
              <a:lnSpc>
                <a:spcPct val="125000"/>
              </a:lnSpc>
              <a:spcBef>
                <a:spcPts val="0"/>
              </a:spcBef>
              <a:spcAft>
                <a:spcPts val="0"/>
              </a:spcAft>
              <a:buSzPts val="1400"/>
              <a:buChar char="●"/>
              <a:defRPr sz="1400"/>
            </a:lvl1pPr>
            <a:lvl2pPr marL="914400" lvl="1" indent="-304800" algn="l">
              <a:lnSpc>
                <a:spcPct val="125000"/>
              </a:lnSpc>
              <a:spcBef>
                <a:spcPts val="0"/>
              </a:spcBef>
              <a:spcAft>
                <a:spcPts val="0"/>
              </a:spcAft>
              <a:buSzPts val="1200"/>
              <a:buChar char="○"/>
              <a:defRPr sz="1200"/>
            </a:lvl2pPr>
            <a:lvl3pPr marL="1371600" lvl="2" indent="-304800" algn="l">
              <a:lnSpc>
                <a:spcPct val="125000"/>
              </a:lnSpc>
              <a:spcBef>
                <a:spcPts val="0"/>
              </a:spcBef>
              <a:spcAft>
                <a:spcPts val="0"/>
              </a:spcAft>
              <a:buSzPts val="1200"/>
              <a:buChar char="■"/>
              <a:defRPr sz="1200"/>
            </a:lvl3pPr>
            <a:lvl4pPr marL="1828800" lvl="3" indent="-304800" algn="l">
              <a:lnSpc>
                <a:spcPct val="125000"/>
              </a:lnSpc>
              <a:spcBef>
                <a:spcPts val="0"/>
              </a:spcBef>
              <a:spcAft>
                <a:spcPts val="0"/>
              </a:spcAft>
              <a:buSzPts val="1200"/>
              <a:buChar char="●"/>
              <a:defRPr sz="1200"/>
            </a:lvl4pPr>
            <a:lvl5pPr marL="2286000" lvl="4" indent="-304800" algn="l">
              <a:lnSpc>
                <a:spcPct val="125000"/>
              </a:lnSpc>
              <a:spcBef>
                <a:spcPts val="0"/>
              </a:spcBef>
              <a:spcAft>
                <a:spcPts val="0"/>
              </a:spcAft>
              <a:buSzPts val="1200"/>
              <a:buChar char="○"/>
              <a:defRPr sz="1200"/>
            </a:lvl5pPr>
            <a:lvl6pPr marL="2743200" lvl="5" indent="-304800" algn="l">
              <a:lnSpc>
                <a:spcPct val="125000"/>
              </a:lnSpc>
              <a:spcBef>
                <a:spcPts val="0"/>
              </a:spcBef>
              <a:spcAft>
                <a:spcPts val="0"/>
              </a:spcAft>
              <a:buSzPts val="1200"/>
              <a:buChar char="■"/>
              <a:defRPr sz="1200"/>
            </a:lvl6pPr>
            <a:lvl7pPr marL="3200400" lvl="6" indent="-304800" algn="l">
              <a:lnSpc>
                <a:spcPct val="125000"/>
              </a:lnSpc>
              <a:spcBef>
                <a:spcPts val="0"/>
              </a:spcBef>
              <a:spcAft>
                <a:spcPts val="0"/>
              </a:spcAft>
              <a:buSzPts val="1200"/>
              <a:buChar char="●"/>
              <a:defRPr sz="1200"/>
            </a:lvl7pPr>
            <a:lvl8pPr marL="3657600" lvl="7" indent="-304800" algn="l">
              <a:lnSpc>
                <a:spcPct val="125000"/>
              </a:lnSpc>
              <a:spcBef>
                <a:spcPts val="0"/>
              </a:spcBef>
              <a:spcAft>
                <a:spcPts val="0"/>
              </a:spcAft>
              <a:buSzPts val="1200"/>
              <a:buChar char="○"/>
              <a:defRPr sz="1200"/>
            </a:lvl8pPr>
            <a:lvl9pPr marL="4114800" lvl="8" indent="-304800" algn="l">
              <a:lnSpc>
                <a:spcPct val="125000"/>
              </a:lnSpc>
              <a:spcBef>
                <a:spcPts val="0"/>
              </a:spcBef>
              <a:spcAft>
                <a:spcPts val="0"/>
              </a:spcAft>
              <a:buSzPts val="1200"/>
              <a:buChar char="■"/>
              <a:defRPr sz="1200"/>
            </a:lvl9pPr>
          </a:lstStyle>
          <a:p>
            <a:endParaRPr/>
          </a:p>
        </p:txBody>
      </p:sp>
      <p:sp>
        <p:nvSpPr>
          <p:cNvPr id="3284" name="Google Shape;3284;p90"/>
          <p:cNvSpPr txBox="1">
            <a:spLocks noGrp="1"/>
          </p:cNvSpPr>
          <p:nvPr>
            <p:ph type="title"/>
          </p:nvPr>
        </p:nvSpPr>
        <p:spPr>
          <a:xfrm>
            <a:off x="540300" y="589475"/>
            <a:ext cx="4926600" cy="1612500"/>
          </a:xfrm>
          <a:prstGeom prst="rect">
            <a:avLst/>
          </a:prstGeom>
          <a:noFill/>
          <a:ln>
            <a:noFill/>
          </a:ln>
        </p:spPr>
        <p:txBody>
          <a:bodyPr spcFirstLastPara="1" wrap="square" lIns="0" tIns="91425" rIns="91425" bIns="91425" anchor="ctr" anchorCtr="0">
            <a:noAutofit/>
          </a:bodyPr>
          <a:lstStyle>
            <a:lvl1pPr lvl="0" algn="l">
              <a:lnSpc>
                <a:spcPct val="90000"/>
              </a:lnSpc>
              <a:spcBef>
                <a:spcPts val="0"/>
              </a:spcBef>
              <a:spcAft>
                <a:spcPts val="0"/>
              </a:spcAft>
              <a:buClr>
                <a:schemeClr val="lt1"/>
              </a:buClr>
              <a:buSzPts val="3600"/>
              <a:buNone/>
              <a:defRPr sz="3600">
                <a:solidFill>
                  <a:schemeClr val="lt1"/>
                </a:solidFill>
              </a:defRPr>
            </a:lvl1pPr>
            <a:lvl2pPr lvl="1" algn="l">
              <a:lnSpc>
                <a:spcPct val="90000"/>
              </a:lnSpc>
              <a:spcBef>
                <a:spcPts val="0"/>
              </a:spcBef>
              <a:spcAft>
                <a:spcPts val="0"/>
              </a:spcAft>
              <a:buClr>
                <a:schemeClr val="lt1"/>
              </a:buClr>
              <a:buSzPts val="3600"/>
              <a:buNone/>
              <a:defRPr sz="3600">
                <a:solidFill>
                  <a:schemeClr val="lt1"/>
                </a:solidFill>
              </a:defRPr>
            </a:lvl2pPr>
            <a:lvl3pPr lvl="2" algn="l">
              <a:lnSpc>
                <a:spcPct val="90000"/>
              </a:lnSpc>
              <a:spcBef>
                <a:spcPts val="0"/>
              </a:spcBef>
              <a:spcAft>
                <a:spcPts val="0"/>
              </a:spcAft>
              <a:buClr>
                <a:schemeClr val="lt1"/>
              </a:buClr>
              <a:buSzPts val="3600"/>
              <a:buNone/>
              <a:defRPr sz="3600">
                <a:solidFill>
                  <a:schemeClr val="lt1"/>
                </a:solidFill>
              </a:defRPr>
            </a:lvl3pPr>
            <a:lvl4pPr lvl="3" algn="l">
              <a:lnSpc>
                <a:spcPct val="90000"/>
              </a:lnSpc>
              <a:spcBef>
                <a:spcPts val="0"/>
              </a:spcBef>
              <a:spcAft>
                <a:spcPts val="0"/>
              </a:spcAft>
              <a:buClr>
                <a:schemeClr val="lt1"/>
              </a:buClr>
              <a:buSzPts val="3600"/>
              <a:buNone/>
              <a:defRPr sz="3600">
                <a:solidFill>
                  <a:schemeClr val="lt1"/>
                </a:solidFill>
              </a:defRPr>
            </a:lvl4pPr>
            <a:lvl5pPr lvl="4" algn="l">
              <a:lnSpc>
                <a:spcPct val="90000"/>
              </a:lnSpc>
              <a:spcBef>
                <a:spcPts val="0"/>
              </a:spcBef>
              <a:spcAft>
                <a:spcPts val="0"/>
              </a:spcAft>
              <a:buClr>
                <a:schemeClr val="lt1"/>
              </a:buClr>
              <a:buSzPts val="3600"/>
              <a:buNone/>
              <a:defRPr sz="3600">
                <a:solidFill>
                  <a:schemeClr val="lt1"/>
                </a:solidFill>
              </a:defRPr>
            </a:lvl5pPr>
            <a:lvl6pPr lvl="5" algn="l">
              <a:lnSpc>
                <a:spcPct val="90000"/>
              </a:lnSpc>
              <a:spcBef>
                <a:spcPts val="0"/>
              </a:spcBef>
              <a:spcAft>
                <a:spcPts val="0"/>
              </a:spcAft>
              <a:buClr>
                <a:schemeClr val="lt1"/>
              </a:buClr>
              <a:buSzPts val="3600"/>
              <a:buNone/>
              <a:defRPr sz="3600">
                <a:solidFill>
                  <a:schemeClr val="lt1"/>
                </a:solidFill>
              </a:defRPr>
            </a:lvl6pPr>
            <a:lvl7pPr lvl="6" algn="l">
              <a:lnSpc>
                <a:spcPct val="90000"/>
              </a:lnSpc>
              <a:spcBef>
                <a:spcPts val="0"/>
              </a:spcBef>
              <a:spcAft>
                <a:spcPts val="0"/>
              </a:spcAft>
              <a:buClr>
                <a:schemeClr val="lt1"/>
              </a:buClr>
              <a:buSzPts val="3600"/>
              <a:buNone/>
              <a:defRPr sz="3600">
                <a:solidFill>
                  <a:schemeClr val="lt1"/>
                </a:solidFill>
              </a:defRPr>
            </a:lvl7pPr>
            <a:lvl8pPr lvl="7" algn="l">
              <a:lnSpc>
                <a:spcPct val="90000"/>
              </a:lnSpc>
              <a:spcBef>
                <a:spcPts val="0"/>
              </a:spcBef>
              <a:spcAft>
                <a:spcPts val="0"/>
              </a:spcAft>
              <a:buClr>
                <a:schemeClr val="lt1"/>
              </a:buClr>
              <a:buSzPts val="3600"/>
              <a:buNone/>
              <a:defRPr sz="3600">
                <a:solidFill>
                  <a:schemeClr val="lt1"/>
                </a:solidFill>
              </a:defRPr>
            </a:lvl8pPr>
            <a:lvl9pPr lvl="8" algn="l">
              <a:lnSpc>
                <a:spcPct val="90000"/>
              </a:lnSpc>
              <a:spcBef>
                <a:spcPts val="0"/>
              </a:spcBef>
              <a:spcAft>
                <a:spcPts val="0"/>
              </a:spcAft>
              <a:buClr>
                <a:schemeClr val="lt1"/>
              </a:buClr>
              <a:buSzPts val="3600"/>
              <a:buNone/>
              <a:defRPr sz="3600">
                <a:solidFill>
                  <a:schemeClr val="lt1"/>
                </a:solidFill>
              </a:defRPr>
            </a:lvl9pPr>
          </a:lstStyle>
          <a:p>
            <a:endParaRPr/>
          </a:p>
        </p:txBody>
      </p:sp>
    </p:spTree>
    <p:extLst>
      <p:ext uri="{BB962C8B-B14F-4D97-AF65-F5344CB8AC3E}">
        <p14:creationId xmlns:p14="http://schemas.microsoft.com/office/powerpoint/2010/main" val="20935460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 - Title and body - White">
  <p:cSld name="2 - Title and body - White">
    <p:spTree>
      <p:nvGrpSpPr>
        <p:cNvPr id="1" name="Shape 3236"/>
        <p:cNvGrpSpPr/>
        <p:nvPr/>
      </p:nvGrpSpPr>
      <p:grpSpPr>
        <a:xfrm>
          <a:off x="0" y="0"/>
          <a:ext cx="0" cy="0"/>
          <a:chOff x="0" y="0"/>
          <a:chExt cx="0" cy="0"/>
        </a:xfrm>
      </p:grpSpPr>
      <p:sp>
        <p:nvSpPr>
          <p:cNvPr id="3237" name="Google Shape;3237;p82"/>
          <p:cNvSpPr txBox="1">
            <a:spLocks noGrp="1"/>
          </p:cNvSpPr>
          <p:nvPr>
            <p:ph type="title"/>
          </p:nvPr>
        </p:nvSpPr>
        <p:spPr>
          <a:xfrm>
            <a:off x="567900" y="781275"/>
            <a:ext cx="8008200" cy="572700"/>
          </a:xfrm>
          <a:prstGeom prst="rect">
            <a:avLst/>
          </a:prstGeom>
          <a:noFill/>
          <a:ln>
            <a:noFill/>
          </a:ln>
        </p:spPr>
        <p:txBody>
          <a:bodyPr spcFirstLastPara="1" wrap="square" lIns="0" tIns="91425" rIns="91425" bIns="91425" anchor="t" anchorCtr="0">
            <a:noAutofit/>
          </a:bodyPr>
          <a:lstStyle>
            <a:lvl1pPr lvl="0" algn="l">
              <a:lnSpc>
                <a:spcPct val="100000"/>
              </a:lnSpc>
              <a:spcBef>
                <a:spcPts val="0"/>
              </a:spcBef>
              <a:spcAft>
                <a:spcPts val="0"/>
              </a:spcAft>
              <a:buSzPts val="3600"/>
              <a:buNone/>
              <a:defRPr sz="3600"/>
            </a:lvl1pPr>
            <a:lvl2pPr lvl="1" algn="l">
              <a:lnSpc>
                <a:spcPct val="100000"/>
              </a:lnSpc>
              <a:spcBef>
                <a:spcPts val="0"/>
              </a:spcBef>
              <a:spcAft>
                <a:spcPts val="0"/>
              </a:spcAft>
              <a:buSzPts val="3600"/>
              <a:buNone/>
              <a:defRPr sz="3600"/>
            </a:lvl2pPr>
            <a:lvl3pPr lvl="2" algn="l">
              <a:lnSpc>
                <a:spcPct val="100000"/>
              </a:lnSpc>
              <a:spcBef>
                <a:spcPts val="0"/>
              </a:spcBef>
              <a:spcAft>
                <a:spcPts val="0"/>
              </a:spcAft>
              <a:buSzPts val="3600"/>
              <a:buNone/>
              <a:defRPr sz="3600"/>
            </a:lvl3pPr>
            <a:lvl4pPr lvl="3" algn="l">
              <a:lnSpc>
                <a:spcPct val="100000"/>
              </a:lnSpc>
              <a:spcBef>
                <a:spcPts val="0"/>
              </a:spcBef>
              <a:spcAft>
                <a:spcPts val="0"/>
              </a:spcAft>
              <a:buSzPts val="3600"/>
              <a:buNone/>
              <a:defRPr sz="3600"/>
            </a:lvl4pPr>
            <a:lvl5pPr lvl="4" algn="l">
              <a:lnSpc>
                <a:spcPct val="100000"/>
              </a:lnSpc>
              <a:spcBef>
                <a:spcPts val="0"/>
              </a:spcBef>
              <a:spcAft>
                <a:spcPts val="0"/>
              </a:spcAft>
              <a:buSzPts val="3600"/>
              <a:buNone/>
              <a:defRPr sz="3600"/>
            </a:lvl5pPr>
            <a:lvl6pPr lvl="5" algn="l">
              <a:lnSpc>
                <a:spcPct val="100000"/>
              </a:lnSpc>
              <a:spcBef>
                <a:spcPts val="0"/>
              </a:spcBef>
              <a:spcAft>
                <a:spcPts val="0"/>
              </a:spcAft>
              <a:buSzPts val="3600"/>
              <a:buNone/>
              <a:defRPr sz="3600"/>
            </a:lvl6pPr>
            <a:lvl7pPr lvl="6" algn="l">
              <a:lnSpc>
                <a:spcPct val="100000"/>
              </a:lnSpc>
              <a:spcBef>
                <a:spcPts val="0"/>
              </a:spcBef>
              <a:spcAft>
                <a:spcPts val="0"/>
              </a:spcAft>
              <a:buSzPts val="3600"/>
              <a:buNone/>
              <a:defRPr sz="3600"/>
            </a:lvl7pPr>
            <a:lvl8pPr lvl="7" algn="l">
              <a:lnSpc>
                <a:spcPct val="100000"/>
              </a:lnSpc>
              <a:spcBef>
                <a:spcPts val="0"/>
              </a:spcBef>
              <a:spcAft>
                <a:spcPts val="0"/>
              </a:spcAft>
              <a:buSzPts val="3600"/>
              <a:buNone/>
              <a:defRPr sz="3600"/>
            </a:lvl8pPr>
            <a:lvl9pPr lvl="8" algn="l">
              <a:lnSpc>
                <a:spcPct val="100000"/>
              </a:lnSpc>
              <a:spcBef>
                <a:spcPts val="0"/>
              </a:spcBef>
              <a:spcAft>
                <a:spcPts val="0"/>
              </a:spcAft>
              <a:buSzPts val="3600"/>
              <a:buNone/>
              <a:defRPr sz="3600"/>
            </a:lvl9pPr>
          </a:lstStyle>
          <a:p>
            <a:endParaRPr/>
          </a:p>
        </p:txBody>
      </p:sp>
      <p:sp>
        <p:nvSpPr>
          <p:cNvPr id="3238" name="Google Shape;3238;p82"/>
          <p:cNvSpPr txBox="1">
            <a:spLocks noGrp="1"/>
          </p:cNvSpPr>
          <p:nvPr>
            <p:ph type="body" idx="1"/>
          </p:nvPr>
        </p:nvSpPr>
        <p:spPr>
          <a:xfrm>
            <a:off x="567900" y="1793525"/>
            <a:ext cx="8008200" cy="3022200"/>
          </a:xfrm>
          <a:prstGeom prst="rect">
            <a:avLst/>
          </a:prstGeom>
          <a:noFill/>
          <a:ln>
            <a:noFill/>
          </a:ln>
        </p:spPr>
        <p:txBody>
          <a:bodyPr spcFirstLastPara="1" wrap="square" lIns="0" tIns="91425" rIns="91425" bIns="91425" anchor="t" anchorCtr="0">
            <a:noAutofit/>
          </a:bodyPr>
          <a:lstStyle>
            <a:lvl1pPr marL="457200" lvl="0" indent="-317500" algn="l">
              <a:lnSpc>
                <a:spcPct val="125000"/>
              </a:lnSpc>
              <a:spcBef>
                <a:spcPts val="0"/>
              </a:spcBef>
              <a:spcAft>
                <a:spcPts val="0"/>
              </a:spcAft>
              <a:buSzPts val="1400"/>
              <a:buChar char="●"/>
              <a:defRPr sz="1400"/>
            </a:lvl1pPr>
            <a:lvl2pPr marL="914400" lvl="1" indent="-304800" algn="l">
              <a:lnSpc>
                <a:spcPct val="125000"/>
              </a:lnSpc>
              <a:spcBef>
                <a:spcPts val="0"/>
              </a:spcBef>
              <a:spcAft>
                <a:spcPts val="0"/>
              </a:spcAft>
              <a:buSzPts val="1200"/>
              <a:buChar char="○"/>
              <a:defRPr sz="1200"/>
            </a:lvl2pPr>
            <a:lvl3pPr marL="1371600" lvl="2" indent="-304800" algn="l">
              <a:lnSpc>
                <a:spcPct val="125000"/>
              </a:lnSpc>
              <a:spcBef>
                <a:spcPts val="0"/>
              </a:spcBef>
              <a:spcAft>
                <a:spcPts val="0"/>
              </a:spcAft>
              <a:buSzPts val="1200"/>
              <a:buChar char="■"/>
              <a:defRPr sz="1200"/>
            </a:lvl3pPr>
            <a:lvl4pPr marL="1828800" lvl="3" indent="-304800" algn="l">
              <a:lnSpc>
                <a:spcPct val="125000"/>
              </a:lnSpc>
              <a:spcBef>
                <a:spcPts val="0"/>
              </a:spcBef>
              <a:spcAft>
                <a:spcPts val="0"/>
              </a:spcAft>
              <a:buSzPts val="1200"/>
              <a:buChar char="●"/>
              <a:defRPr sz="1200"/>
            </a:lvl4pPr>
            <a:lvl5pPr marL="2286000" lvl="4" indent="-304800" algn="l">
              <a:lnSpc>
                <a:spcPct val="125000"/>
              </a:lnSpc>
              <a:spcBef>
                <a:spcPts val="0"/>
              </a:spcBef>
              <a:spcAft>
                <a:spcPts val="0"/>
              </a:spcAft>
              <a:buSzPts val="1200"/>
              <a:buChar char="○"/>
              <a:defRPr sz="1200"/>
            </a:lvl5pPr>
            <a:lvl6pPr marL="2743200" lvl="5" indent="-304800" algn="l">
              <a:lnSpc>
                <a:spcPct val="125000"/>
              </a:lnSpc>
              <a:spcBef>
                <a:spcPts val="0"/>
              </a:spcBef>
              <a:spcAft>
                <a:spcPts val="0"/>
              </a:spcAft>
              <a:buSzPts val="1200"/>
              <a:buChar char="■"/>
              <a:defRPr sz="1200"/>
            </a:lvl6pPr>
            <a:lvl7pPr marL="3200400" lvl="6" indent="-304800" algn="l">
              <a:lnSpc>
                <a:spcPct val="125000"/>
              </a:lnSpc>
              <a:spcBef>
                <a:spcPts val="0"/>
              </a:spcBef>
              <a:spcAft>
                <a:spcPts val="0"/>
              </a:spcAft>
              <a:buSzPts val="1200"/>
              <a:buChar char="●"/>
              <a:defRPr sz="1200"/>
            </a:lvl7pPr>
            <a:lvl8pPr marL="3657600" lvl="7" indent="-304800" algn="l">
              <a:lnSpc>
                <a:spcPct val="125000"/>
              </a:lnSpc>
              <a:spcBef>
                <a:spcPts val="0"/>
              </a:spcBef>
              <a:spcAft>
                <a:spcPts val="0"/>
              </a:spcAft>
              <a:buSzPts val="1200"/>
              <a:buChar char="○"/>
              <a:defRPr sz="1200"/>
            </a:lvl8pPr>
            <a:lvl9pPr marL="4114800" lvl="8" indent="-304800" algn="l">
              <a:lnSpc>
                <a:spcPct val="125000"/>
              </a:lnSpc>
              <a:spcBef>
                <a:spcPts val="0"/>
              </a:spcBef>
              <a:spcAft>
                <a:spcPts val="0"/>
              </a:spcAft>
              <a:buSzPts val="1200"/>
              <a:buChar char="■"/>
              <a:defRPr sz="1200"/>
            </a:lvl9pPr>
          </a:lstStyle>
          <a:p>
            <a:endParaRPr/>
          </a:p>
        </p:txBody>
      </p:sp>
      <p:sp>
        <p:nvSpPr>
          <p:cNvPr id="3239" name="Google Shape;3239;p8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744584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07210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51F51-046C-9CB7-8A8F-D038252951B7}"/>
              </a:ext>
            </a:extLst>
          </p:cNvPr>
          <p:cNvSpPr>
            <a:spLocks noGrp="1"/>
          </p:cNvSpPr>
          <p:nvPr>
            <p:ph type="title"/>
          </p:nvPr>
        </p:nvSpPr>
        <p:spPr>
          <a:xfrm>
            <a:off x="628650" y="274638"/>
            <a:ext cx="7886700" cy="993775"/>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A5C40794-A4C7-D319-2873-F88BB8C70419}"/>
              </a:ext>
            </a:extLst>
          </p:cNvPr>
          <p:cNvSpPr>
            <a:spLocks noGrp="1"/>
          </p:cNvSpPr>
          <p:nvPr>
            <p:ph idx="1"/>
          </p:nvPr>
        </p:nvSpPr>
        <p:spPr>
          <a:xfrm>
            <a:off x="628650" y="1370013"/>
            <a:ext cx="7886700" cy="32623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FB4805-523A-3FAF-80B7-79DDF4BCF589}"/>
              </a:ext>
            </a:extLst>
          </p:cNvPr>
          <p:cNvSpPr>
            <a:spLocks noGrp="1"/>
          </p:cNvSpPr>
          <p:nvPr>
            <p:ph type="dt" sz="half" idx="10"/>
          </p:nvPr>
        </p:nvSpPr>
        <p:spPr>
          <a:xfrm>
            <a:off x="628650" y="4767263"/>
            <a:ext cx="2057400" cy="274637"/>
          </a:xfrm>
          <a:prstGeom prst="rect">
            <a:avLst/>
          </a:prstGeom>
        </p:spPr>
        <p:txBody>
          <a:bodyPr/>
          <a:lstStyle/>
          <a:p>
            <a:fld id="{374CDCB5-D25E-4DB5-AC8D-7CEA38917588}" type="datetimeFigureOut">
              <a:rPr lang="en-US" smtClean="0"/>
              <a:t>9/4/2025</a:t>
            </a:fld>
            <a:endParaRPr lang="en-US"/>
          </a:p>
        </p:txBody>
      </p:sp>
      <p:sp>
        <p:nvSpPr>
          <p:cNvPr id="5" name="Footer Placeholder 4">
            <a:extLst>
              <a:ext uri="{FF2B5EF4-FFF2-40B4-BE49-F238E27FC236}">
                <a16:creationId xmlns:a16="http://schemas.microsoft.com/office/drawing/2014/main" id="{7D093DE3-C774-AFF8-6A61-E6A838E8D3A8}"/>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5402691-41B3-050E-4937-435BB5591D78}"/>
              </a:ext>
            </a:extLst>
          </p:cNvPr>
          <p:cNvSpPr>
            <a:spLocks noGrp="1"/>
          </p:cNvSpPr>
          <p:nvPr>
            <p:ph type="sldNum" sz="quarter" idx="12"/>
          </p:nvPr>
        </p:nvSpPr>
        <p:spPr>
          <a:xfrm>
            <a:off x="6457950" y="4767263"/>
            <a:ext cx="2057400" cy="274637"/>
          </a:xfrm>
          <a:prstGeom prst="rect">
            <a:avLst/>
          </a:prstGeom>
        </p:spPr>
        <p:txBody>
          <a:bodyPr/>
          <a:lstStyle/>
          <a:p>
            <a:fld id="{CEDCDCFC-C0E5-4AF0-A7E5-0BF927B76019}" type="slidenum">
              <a:rPr lang="en-US" smtClean="0"/>
              <a:t>‹#›</a:t>
            </a:fld>
            <a:endParaRPr lang="en-US"/>
          </a:p>
        </p:txBody>
      </p:sp>
    </p:spTree>
    <p:extLst>
      <p:ext uri="{BB962C8B-B14F-4D97-AF65-F5344CB8AC3E}">
        <p14:creationId xmlns:p14="http://schemas.microsoft.com/office/powerpoint/2010/main" val="30907892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BB7C05-B659-79C0-B78C-9CB463015927}"/>
              </a:ext>
            </a:extLst>
          </p:cNvPr>
          <p:cNvSpPr>
            <a:spLocks noGrp="1"/>
          </p:cNvSpPr>
          <p:nvPr>
            <p:ph type="title"/>
          </p:nvPr>
        </p:nvSpPr>
        <p:spPr>
          <a:xfrm>
            <a:off x="623888" y="1282700"/>
            <a:ext cx="7886700" cy="2139950"/>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83804FA-B647-2C9E-F713-B8AA028483EC}"/>
              </a:ext>
            </a:extLst>
          </p:cNvPr>
          <p:cNvSpPr>
            <a:spLocks noGrp="1"/>
          </p:cNvSpPr>
          <p:nvPr>
            <p:ph type="body" idx="1"/>
          </p:nvPr>
        </p:nvSpPr>
        <p:spPr>
          <a:xfrm>
            <a:off x="623888" y="3441700"/>
            <a:ext cx="7886700" cy="1125538"/>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D2BCA19-4C06-32D9-3F39-F8497FDB24D7}"/>
              </a:ext>
            </a:extLst>
          </p:cNvPr>
          <p:cNvSpPr>
            <a:spLocks noGrp="1"/>
          </p:cNvSpPr>
          <p:nvPr>
            <p:ph type="dt" sz="half" idx="10"/>
          </p:nvPr>
        </p:nvSpPr>
        <p:spPr>
          <a:xfrm>
            <a:off x="628650" y="4767263"/>
            <a:ext cx="2057400" cy="274637"/>
          </a:xfrm>
          <a:prstGeom prst="rect">
            <a:avLst/>
          </a:prstGeom>
        </p:spPr>
        <p:txBody>
          <a:bodyPr/>
          <a:lstStyle/>
          <a:p>
            <a:fld id="{374CDCB5-D25E-4DB5-AC8D-7CEA38917588}" type="datetimeFigureOut">
              <a:rPr lang="en-US" smtClean="0"/>
              <a:t>9/4/2025</a:t>
            </a:fld>
            <a:endParaRPr lang="en-US"/>
          </a:p>
        </p:txBody>
      </p:sp>
      <p:sp>
        <p:nvSpPr>
          <p:cNvPr id="5" name="Footer Placeholder 4">
            <a:extLst>
              <a:ext uri="{FF2B5EF4-FFF2-40B4-BE49-F238E27FC236}">
                <a16:creationId xmlns:a16="http://schemas.microsoft.com/office/drawing/2014/main" id="{C31767F3-C6C0-BE14-6BE3-57EB2C3EECDF}"/>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240BB64-5B69-F013-784A-6204EAD19E58}"/>
              </a:ext>
            </a:extLst>
          </p:cNvPr>
          <p:cNvSpPr>
            <a:spLocks noGrp="1"/>
          </p:cNvSpPr>
          <p:nvPr>
            <p:ph type="sldNum" sz="quarter" idx="12"/>
          </p:nvPr>
        </p:nvSpPr>
        <p:spPr>
          <a:xfrm>
            <a:off x="6457950" y="4767263"/>
            <a:ext cx="2057400" cy="274637"/>
          </a:xfrm>
          <a:prstGeom prst="rect">
            <a:avLst/>
          </a:prstGeom>
        </p:spPr>
        <p:txBody>
          <a:bodyPr/>
          <a:lstStyle/>
          <a:p>
            <a:fld id="{CEDCDCFC-C0E5-4AF0-A7E5-0BF927B76019}" type="slidenum">
              <a:rPr lang="en-US" smtClean="0"/>
              <a:t>‹#›</a:t>
            </a:fld>
            <a:endParaRPr lang="en-US"/>
          </a:p>
        </p:txBody>
      </p:sp>
    </p:spTree>
    <p:extLst>
      <p:ext uri="{BB962C8B-B14F-4D97-AF65-F5344CB8AC3E}">
        <p14:creationId xmlns:p14="http://schemas.microsoft.com/office/powerpoint/2010/main" val="41535727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5FA8C-81C9-B7CF-B01E-C7C25466A5A9}"/>
              </a:ext>
            </a:extLst>
          </p:cNvPr>
          <p:cNvSpPr>
            <a:spLocks noGrp="1"/>
          </p:cNvSpPr>
          <p:nvPr>
            <p:ph type="title"/>
          </p:nvPr>
        </p:nvSpPr>
        <p:spPr>
          <a:xfrm>
            <a:off x="628650" y="274638"/>
            <a:ext cx="7886700" cy="993775"/>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E6DE52E-EB86-D442-0235-4EE32B487BAA}"/>
              </a:ext>
            </a:extLst>
          </p:cNvPr>
          <p:cNvSpPr>
            <a:spLocks noGrp="1"/>
          </p:cNvSpPr>
          <p:nvPr>
            <p:ph sz="half" idx="1"/>
          </p:nvPr>
        </p:nvSpPr>
        <p:spPr>
          <a:xfrm>
            <a:off x="628650" y="1370013"/>
            <a:ext cx="3867150" cy="32623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203FB8D-F298-8132-263E-DE19F6B14F4C}"/>
              </a:ext>
            </a:extLst>
          </p:cNvPr>
          <p:cNvSpPr>
            <a:spLocks noGrp="1"/>
          </p:cNvSpPr>
          <p:nvPr>
            <p:ph sz="half" idx="2"/>
          </p:nvPr>
        </p:nvSpPr>
        <p:spPr>
          <a:xfrm>
            <a:off x="4648200" y="1370013"/>
            <a:ext cx="3867150" cy="3262312"/>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1AFF27B-399E-3224-38FC-D2B4A983C06B}"/>
              </a:ext>
            </a:extLst>
          </p:cNvPr>
          <p:cNvSpPr>
            <a:spLocks noGrp="1"/>
          </p:cNvSpPr>
          <p:nvPr>
            <p:ph type="dt" sz="half" idx="10"/>
          </p:nvPr>
        </p:nvSpPr>
        <p:spPr>
          <a:xfrm>
            <a:off x="628650" y="4767263"/>
            <a:ext cx="2057400" cy="274637"/>
          </a:xfrm>
          <a:prstGeom prst="rect">
            <a:avLst/>
          </a:prstGeom>
        </p:spPr>
        <p:txBody>
          <a:bodyPr/>
          <a:lstStyle/>
          <a:p>
            <a:fld id="{374CDCB5-D25E-4DB5-AC8D-7CEA38917588}" type="datetimeFigureOut">
              <a:rPr lang="en-US" smtClean="0"/>
              <a:t>9/4/2025</a:t>
            </a:fld>
            <a:endParaRPr lang="en-US"/>
          </a:p>
        </p:txBody>
      </p:sp>
      <p:sp>
        <p:nvSpPr>
          <p:cNvPr id="6" name="Footer Placeholder 5">
            <a:extLst>
              <a:ext uri="{FF2B5EF4-FFF2-40B4-BE49-F238E27FC236}">
                <a16:creationId xmlns:a16="http://schemas.microsoft.com/office/drawing/2014/main" id="{C23AD8B6-C781-1DAE-A3C0-4D735C2C988A}"/>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9A7F7986-C8FB-0ECC-5D16-49B173404BAC}"/>
              </a:ext>
            </a:extLst>
          </p:cNvPr>
          <p:cNvSpPr>
            <a:spLocks noGrp="1"/>
          </p:cNvSpPr>
          <p:nvPr>
            <p:ph type="sldNum" sz="quarter" idx="12"/>
          </p:nvPr>
        </p:nvSpPr>
        <p:spPr>
          <a:xfrm>
            <a:off x="6457950" y="4767263"/>
            <a:ext cx="2057400" cy="274637"/>
          </a:xfrm>
          <a:prstGeom prst="rect">
            <a:avLst/>
          </a:prstGeom>
        </p:spPr>
        <p:txBody>
          <a:bodyPr/>
          <a:lstStyle/>
          <a:p>
            <a:fld id="{CEDCDCFC-C0E5-4AF0-A7E5-0BF927B76019}" type="slidenum">
              <a:rPr lang="en-US" smtClean="0"/>
              <a:t>‹#›</a:t>
            </a:fld>
            <a:endParaRPr lang="en-US"/>
          </a:p>
        </p:txBody>
      </p:sp>
    </p:spTree>
    <p:extLst>
      <p:ext uri="{BB962C8B-B14F-4D97-AF65-F5344CB8AC3E}">
        <p14:creationId xmlns:p14="http://schemas.microsoft.com/office/powerpoint/2010/main" val="2973558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706D27-DD8C-DF35-9540-49100256D184}"/>
              </a:ext>
            </a:extLst>
          </p:cNvPr>
          <p:cNvSpPr>
            <a:spLocks noGrp="1"/>
          </p:cNvSpPr>
          <p:nvPr>
            <p:ph type="title"/>
          </p:nvPr>
        </p:nvSpPr>
        <p:spPr>
          <a:xfrm>
            <a:off x="630238" y="274638"/>
            <a:ext cx="7886700" cy="993775"/>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B7681394-0CD1-18D4-AB85-6ABA0DB02743}"/>
              </a:ext>
            </a:extLst>
          </p:cNvPr>
          <p:cNvSpPr>
            <a:spLocks noGrp="1"/>
          </p:cNvSpPr>
          <p:nvPr>
            <p:ph type="body" idx="1"/>
          </p:nvPr>
        </p:nvSpPr>
        <p:spPr>
          <a:xfrm>
            <a:off x="630238" y="1260475"/>
            <a:ext cx="3868737" cy="6191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D40FD9-904D-1362-4F3F-3102AD8D8E74}"/>
              </a:ext>
            </a:extLst>
          </p:cNvPr>
          <p:cNvSpPr>
            <a:spLocks noGrp="1"/>
          </p:cNvSpPr>
          <p:nvPr>
            <p:ph sz="half" idx="2"/>
          </p:nvPr>
        </p:nvSpPr>
        <p:spPr>
          <a:xfrm>
            <a:off x="630238" y="1879600"/>
            <a:ext cx="3868737" cy="27622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3C547A0-6AB6-0281-8F52-362FCC5B1211}"/>
              </a:ext>
            </a:extLst>
          </p:cNvPr>
          <p:cNvSpPr>
            <a:spLocks noGrp="1"/>
          </p:cNvSpPr>
          <p:nvPr>
            <p:ph type="body" sz="quarter" idx="3"/>
          </p:nvPr>
        </p:nvSpPr>
        <p:spPr>
          <a:xfrm>
            <a:off x="4629150" y="1260475"/>
            <a:ext cx="3887788" cy="61912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0505ED7-2B23-4277-DD38-264CBDA2A3E3}"/>
              </a:ext>
            </a:extLst>
          </p:cNvPr>
          <p:cNvSpPr>
            <a:spLocks noGrp="1"/>
          </p:cNvSpPr>
          <p:nvPr>
            <p:ph sz="quarter" idx="4"/>
          </p:nvPr>
        </p:nvSpPr>
        <p:spPr>
          <a:xfrm>
            <a:off x="4629150" y="1879600"/>
            <a:ext cx="3887788" cy="276225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8E67732-ED9A-E5FA-24AB-292AE8CC1E85}"/>
              </a:ext>
            </a:extLst>
          </p:cNvPr>
          <p:cNvSpPr>
            <a:spLocks noGrp="1"/>
          </p:cNvSpPr>
          <p:nvPr>
            <p:ph type="dt" sz="half" idx="10"/>
          </p:nvPr>
        </p:nvSpPr>
        <p:spPr>
          <a:xfrm>
            <a:off x="628650" y="4767263"/>
            <a:ext cx="2057400" cy="274637"/>
          </a:xfrm>
          <a:prstGeom prst="rect">
            <a:avLst/>
          </a:prstGeom>
        </p:spPr>
        <p:txBody>
          <a:bodyPr/>
          <a:lstStyle/>
          <a:p>
            <a:fld id="{374CDCB5-D25E-4DB5-AC8D-7CEA38917588}" type="datetimeFigureOut">
              <a:rPr lang="en-US" smtClean="0"/>
              <a:t>9/4/2025</a:t>
            </a:fld>
            <a:endParaRPr lang="en-US"/>
          </a:p>
        </p:txBody>
      </p:sp>
      <p:sp>
        <p:nvSpPr>
          <p:cNvPr id="8" name="Footer Placeholder 7">
            <a:extLst>
              <a:ext uri="{FF2B5EF4-FFF2-40B4-BE49-F238E27FC236}">
                <a16:creationId xmlns:a16="http://schemas.microsoft.com/office/drawing/2014/main" id="{37F9CD47-AAC8-0847-5126-5075FA22446C}"/>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96347D73-5C43-41AE-37AE-457886778019}"/>
              </a:ext>
            </a:extLst>
          </p:cNvPr>
          <p:cNvSpPr>
            <a:spLocks noGrp="1"/>
          </p:cNvSpPr>
          <p:nvPr>
            <p:ph type="sldNum" sz="quarter" idx="12"/>
          </p:nvPr>
        </p:nvSpPr>
        <p:spPr>
          <a:xfrm>
            <a:off x="6457950" y="4767263"/>
            <a:ext cx="2057400" cy="274637"/>
          </a:xfrm>
          <a:prstGeom prst="rect">
            <a:avLst/>
          </a:prstGeom>
        </p:spPr>
        <p:txBody>
          <a:bodyPr/>
          <a:lstStyle/>
          <a:p>
            <a:fld id="{CEDCDCFC-C0E5-4AF0-A7E5-0BF927B76019}" type="slidenum">
              <a:rPr lang="en-US" smtClean="0"/>
              <a:t>‹#›</a:t>
            </a:fld>
            <a:endParaRPr lang="en-US"/>
          </a:p>
        </p:txBody>
      </p:sp>
    </p:spTree>
    <p:extLst>
      <p:ext uri="{BB962C8B-B14F-4D97-AF65-F5344CB8AC3E}">
        <p14:creationId xmlns:p14="http://schemas.microsoft.com/office/powerpoint/2010/main" val="3194240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43260D-58E1-E781-AF28-E36866091752}"/>
              </a:ext>
            </a:extLst>
          </p:cNvPr>
          <p:cNvSpPr>
            <a:spLocks noGrp="1"/>
          </p:cNvSpPr>
          <p:nvPr>
            <p:ph type="title"/>
          </p:nvPr>
        </p:nvSpPr>
        <p:spPr>
          <a:xfrm>
            <a:off x="628650" y="274638"/>
            <a:ext cx="7886700" cy="993775"/>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D3D4007C-8B2E-0083-A737-F8234C97A12D}"/>
              </a:ext>
            </a:extLst>
          </p:cNvPr>
          <p:cNvSpPr>
            <a:spLocks noGrp="1"/>
          </p:cNvSpPr>
          <p:nvPr>
            <p:ph type="dt" sz="half" idx="10"/>
          </p:nvPr>
        </p:nvSpPr>
        <p:spPr>
          <a:xfrm>
            <a:off x="628650" y="4767263"/>
            <a:ext cx="2057400" cy="274637"/>
          </a:xfrm>
          <a:prstGeom prst="rect">
            <a:avLst/>
          </a:prstGeom>
        </p:spPr>
        <p:txBody>
          <a:bodyPr/>
          <a:lstStyle/>
          <a:p>
            <a:fld id="{374CDCB5-D25E-4DB5-AC8D-7CEA38917588}" type="datetimeFigureOut">
              <a:rPr lang="en-US" smtClean="0"/>
              <a:t>9/4/2025</a:t>
            </a:fld>
            <a:endParaRPr lang="en-US"/>
          </a:p>
        </p:txBody>
      </p:sp>
      <p:sp>
        <p:nvSpPr>
          <p:cNvPr id="4" name="Footer Placeholder 3">
            <a:extLst>
              <a:ext uri="{FF2B5EF4-FFF2-40B4-BE49-F238E27FC236}">
                <a16:creationId xmlns:a16="http://schemas.microsoft.com/office/drawing/2014/main" id="{D2322B24-FA4D-5908-99B3-66FC9D08C100}"/>
              </a:ext>
            </a:extLst>
          </p:cNvPr>
          <p:cNvSpPr>
            <a:spLocks noGrp="1"/>
          </p:cNvSpPr>
          <p:nvPr>
            <p:ph type="ftr" sz="quarter" idx="11"/>
          </p:nvPr>
        </p:nvSpPr>
        <p:spPr>
          <a:xfrm>
            <a:off x="3028950" y="4767263"/>
            <a:ext cx="3086100" cy="274637"/>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496F0B92-DC01-A314-B8E2-DC1F4EDC7B82}"/>
              </a:ext>
            </a:extLst>
          </p:cNvPr>
          <p:cNvSpPr>
            <a:spLocks noGrp="1"/>
          </p:cNvSpPr>
          <p:nvPr>
            <p:ph type="sldNum" sz="quarter" idx="12"/>
          </p:nvPr>
        </p:nvSpPr>
        <p:spPr>
          <a:xfrm>
            <a:off x="6457950" y="4767263"/>
            <a:ext cx="2057400" cy="274637"/>
          </a:xfrm>
          <a:prstGeom prst="rect">
            <a:avLst/>
          </a:prstGeom>
        </p:spPr>
        <p:txBody>
          <a:bodyPr/>
          <a:lstStyle/>
          <a:p>
            <a:fld id="{CEDCDCFC-C0E5-4AF0-A7E5-0BF927B76019}" type="slidenum">
              <a:rPr lang="en-US" smtClean="0"/>
              <a:t>‹#›</a:t>
            </a:fld>
            <a:endParaRPr lang="en-US"/>
          </a:p>
        </p:txBody>
      </p:sp>
    </p:spTree>
    <p:extLst>
      <p:ext uri="{BB962C8B-B14F-4D97-AF65-F5344CB8AC3E}">
        <p14:creationId xmlns:p14="http://schemas.microsoft.com/office/powerpoint/2010/main" val="33857286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theme" Target="../theme/theme2.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image" Target="../media/image3.png"/><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theme" Target="../theme/theme3.xml"/><Relationship Id="rId5" Type="http://schemas.openxmlformats.org/officeDocument/2006/relationships/image" Target="../media/image6.png"/><Relationship Id="rId4" Type="http://schemas.openxmlformats.org/officeDocument/2006/relationships/image" Target="../media/image5.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dark-2">
    <p:bg>
      <p:bgPr>
        <a:solidFill>
          <a:schemeClr val="lt1"/>
        </a:solidFill>
        <a:effectLst/>
      </p:bgPr>
    </p:bg>
    <p:spTree>
      <p:nvGrpSpPr>
        <p:cNvPr id="1" name="Shape 5"/>
        <p:cNvGrpSpPr/>
        <p:nvPr/>
      </p:nvGrpSpPr>
      <p:grpSpPr>
        <a:xfrm>
          <a:off x="0" y="0"/>
          <a:ext cx="0" cy="0"/>
          <a:chOff x="0" y="0"/>
          <a:chExt cx="0" cy="0"/>
        </a:xfrm>
      </p:grpSpPr>
      <p:sp>
        <p:nvSpPr>
          <p:cNvPr id="6" name="Google Shape;6;p51"/>
          <p:cNvSpPr txBox="1">
            <a:spLocks noGrp="1"/>
          </p:cNvSpPr>
          <p:nvPr>
            <p:ph type="title"/>
          </p:nvPr>
        </p:nvSpPr>
        <p:spPr>
          <a:xfrm>
            <a:off x="536850" y="749175"/>
            <a:ext cx="8156400" cy="7710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0"/>
              </a:spcBef>
              <a:spcAft>
                <a:spcPts val="0"/>
              </a:spcAft>
              <a:buClr>
                <a:schemeClr val="dk1"/>
              </a:buClr>
              <a:buSzPts val="3600"/>
              <a:buFont typeface="IBM Plex Sans"/>
              <a:buNone/>
              <a:defRPr sz="3600" b="1" i="0" u="none" strike="noStrike" cap="none">
                <a:solidFill>
                  <a:schemeClr val="dk1"/>
                </a:solidFill>
                <a:latin typeface="IBM Plex Sans"/>
                <a:ea typeface="IBM Plex Sans"/>
                <a:cs typeface="IBM Plex Sans"/>
                <a:sym typeface="IBM Plex Sans"/>
              </a:defRPr>
            </a:lvl1pPr>
            <a:lvl2pPr marR="0" lvl="1" algn="l" rtl="0">
              <a:lnSpc>
                <a:spcPct val="100000"/>
              </a:lnSpc>
              <a:spcBef>
                <a:spcPts val="0"/>
              </a:spcBef>
              <a:spcAft>
                <a:spcPts val="0"/>
              </a:spcAft>
              <a:buClr>
                <a:schemeClr val="dk1"/>
              </a:buClr>
              <a:buSzPts val="3600"/>
              <a:buFont typeface="IBM Plex Sans"/>
              <a:buNone/>
              <a:defRPr sz="3600" b="1" i="0" u="none" strike="noStrike" cap="none">
                <a:solidFill>
                  <a:schemeClr val="dk1"/>
                </a:solidFill>
                <a:latin typeface="IBM Plex Sans"/>
                <a:ea typeface="IBM Plex Sans"/>
                <a:cs typeface="IBM Plex Sans"/>
                <a:sym typeface="IBM Plex Sans"/>
              </a:defRPr>
            </a:lvl2pPr>
            <a:lvl3pPr marR="0" lvl="2" algn="l" rtl="0">
              <a:lnSpc>
                <a:spcPct val="100000"/>
              </a:lnSpc>
              <a:spcBef>
                <a:spcPts val="0"/>
              </a:spcBef>
              <a:spcAft>
                <a:spcPts val="0"/>
              </a:spcAft>
              <a:buClr>
                <a:schemeClr val="dk1"/>
              </a:buClr>
              <a:buSzPts val="3600"/>
              <a:buFont typeface="IBM Plex Sans"/>
              <a:buNone/>
              <a:defRPr sz="3600" b="1" i="0" u="none" strike="noStrike" cap="none">
                <a:solidFill>
                  <a:schemeClr val="dk1"/>
                </a:solidFill>
                <a:latin typeface="IBM Plex Sans"/>
                <a:ea typeface="IBM Plex Sans"/>
                <a:cs typeface="IBM Plex Sans"/>
                <a:sym typeface="IBM Plex Sans"/>
              </a:defRPr>
            </a:lvl3pPr>
            <a:lvl4pPr marR="0" lvl="3" algn="l" rtl="0">
              <a:lnSpc>
                <a:spcPct val="100000"/>
              </a:lnSpc>
              <a:spcBef>
                <a:spcPts val="0"/>
              </a:spcBef>
              <a:spcAft>
                <a:spcPts val="0"/>
              </a:spcAft>
              <a:buClr>
                <a:schemeClr val="dk1"/>
              </a:buClr>
              <a:buSzPts val="3600"/>
              <a:buFont typeface="IBM Plex Sans"/>
              <a:buNone/>
              <a:defRPr sz="3600" b="1" i="0" u="none" strike="noStrike" cap="none">
                <a:solidFill>
                  <a:schemeClr val="dk1"/>
                </a:solidFill>
                <a:latin typeface="IBM Plex Sans"/>
                <a:ea typeface="IBM Plex Sans"/>
                <a:cs typeface="IBM Plex Sans"/>
                <a:sym typeface="IBM Plex Sans"/>
              </a:defRPr>
            </a:lvl4pPr>
            <a:lvl5pPr marR="0" lvl="4" algn="l" rtl="0">
              <a:lnSpc>
                <a:spcPct val="100000"/>
              </a:lnSpc>
              <a:spcBef>
                <a:spcPts val="0"/>
              </a:spcBef>
              <a:spcAft>
                <a:spcPts val="0"/>
              </a:spcAft>
              <a:buClr>
                <a:schemeClr val="dk1"/>
              </a:buClr>
              <a:buSzPts val="3600"/>
              <a:buFont typeface="IBM Plex Sans"/>
              <a:buNone/>
              <a:defRPr sz="3600" b="1" i="0" u="none" strike="noStrike" cap="none">
                <a:solidFill>
                  <a:schemeClr val="dk1"/>
                </a:solidFill>
                <a:latin typeface="IBM Plex Sans"/>
                <a:ea typeface="IBM Plex Sans"/>
                <a:cs typeface="IBM Plex Sans"/>
                <a:sym typeface="IBM Plex Sans"/>
              </a:defRPr>
            </a:lvl5pPr>
            <a:lvl6pPr marR="0" lvl="5" algn="l" rtl="0">
              <a:lnSpc>
                <a:spcPct val="100000"/>
              </a:lnSpc>
              <a:spcBef>
                <a:spcPts val="0"/>
              </a:spcBef>
              <a:spcAft>
                <a:spcPts val="0"/>
              </a:spcAft>
              <a:buClr>
                <a:schemeClr val="dk1"/>
              </a:buClr>
              <a:buSzPts val="3600"/>
              <a:buFont typeface="IBM Plex Sans"/>
              <a:buNone/>
              <a:defRPr sz="3600" b="1" i="0" u="none" strike="noStrike" cap="none">
                <a:solidFill>
                  <a:schemeClr val="dk1"/>
                </a:solidFill>
                <a:latin typeface="IBM Plex Sans"/>
                <a:ea typeface="IBM Plex Sans"/>
                <a:cs typeface="IBM Plex Sans"/>
                <a:sym typeface="IBM Plex Sans"/>
              </a:defRPr>
            </a:lvl6pPr>
            <a:lvl7pPr marR="0" lvl="6" algn="l" rtl="0">
              <a:lnSpc>
                <a:spcPct val="100000"/>
              </a:lnSpc>
              <a:spcBef>
                <a:spcPts val="0"/>
              </a:spcBef>
              <a:spcAft>
                <a:spcPts val="0"/>
              </a:spcAft>
              <a:buClr>
                <a:schemeClr val="dk1"/>
              </a:buClr>
              <a:buSzPts val="3600"/>
              <a:buFont typeface="IBM Plex Sans"/>
              <a:buNone/>
              <a:defRPr sz="3600" b="1" i="0" u="none" strike="noStrike" cap="none">
                <a:solidFill>
                  <a:schemeClr val="dk1"/>
                </a:solidFill>
                <a:latin typeface="IBM Plex Sans"/>
                <a:ea typeface="IBM Plex Sans"/>
                <a:cs typeface="IBM Plex Sans"/>
                <a:sym typeface="IBM Plex Sans"/>
              </a:defRPr>
            </a:lvl7pPr>
            <a:lvl8pPr marR="0" lvl="7" algn="l" rtl="0">
              <a:lnSpc>
                <a:spcPct val="100000"/>
              </a:lnSpc>
              <a:spcBef>
                <a:spcPts val="0"/>
              </a:spcBef>
              <a:spcAft>
                <a:spcPts val="0"/>
              </a:spcAft>
              <a:buClr>
                <a:schemeClr val="dk1"/>
              </a:buClr>
              <a:buSzPts val="3600"/>
              <a:buFont typeface="IBM Plex Sans"/>
              <a:buNone/>
              <a:defRPr sz="3600" b="1" i="0" u="none" strike="noStrike" cap="none">
                <a:solidFill>
                  <a:schemeClr val="dk1"/>
                </a:solidFill>
                <a:latin typeface="IBM Plex Sans"/>
                <a:ea typeface="IBM Plex Sans"/>
                <a:cs typeface="IBM Plex Sans"/>
                <a:sym typeface="IBM Plex Sans"/>
              </a:defRPr>
            </a:lvl8pPr>
            <a:lvl9pPr marR="0" lvl="8" algn="l" rtl="0">
              <a:lnSpc>
                <a:spcPct val="100000"/>
              </a:lnSpc>
              <a:spcBef>
                <a:spcPts val="0"/>
              </a:spcBef>
              <a:spcAft>
                <a:spcPts val="0"/>
              </a:spcAft>
              <a:buClr>
                <a:schemeClr val="dk1"/>
              </a:buClr>
              <a:buSzPts val="3600"/>
              <a:buFont typeface="IBM Plex Sans"/>
              <a:buNone/>
              <a:defRPr sz="3600" b="1" i="0" u="none" strike="noStrike" cap="none">
                <a:solidFill>
                  <a:schemeClr val="dk1"/>
                </a:solidFill>
                <a:latin typeface="IBM Plex Sans"/>
                <a:ea typeface="IBM Plex Sans"/>
                <a:cs typeface="IBM Plex Sans"/>
                <a:sym typeface="IBM Plex Sans"/>
              </a:defRPr>
            </a:lvl9pPr>
          </a:lstStyle>
          <a:p>
            <a:endParaRPr/>
          </a:p>
        </p:txBody>
      </p:sp>
      <p:sp>
        <p:nvSpPr>
          <p:cNvPr id="7" name="Google Shape;7;p51"/>
          <p:cNvSpPr txBox="1">
            <a:spLocks noGrp="1"/>
          </p:cNvSpPr>
          <p:nvPr>
            <p:ph type="body" idx="1"/>
          </p:nvPr>
        </p:nvSpPr>
        <p:spPr>
          <a:xfrm>
            <a:off x="493800" y="1806925"/>
            <a:ext cx="8156400" cy="3209400"/>
          </a:xfrm>
          <a:prstGeom prst="rect">
            <a:avLst/>
          </a:prstGeom>
          <a:noFill/>
          <a:ln>
            <a:noFill/>
          </a:ln>
        </p:spPr>
        <p:txBody>
          <a:bodyPr spcFirstLastPara="1" wrap="square" lIns="91425" tIns="91425" rIns="91425" bIns="91425" anchor="t" anchorCtr="0">
            <a:noAutofit/>
          </a:bodyPr>
          <a:lstStyle>
            <a:lvl1pPr marL="457200" marR="0" lvl="0" indent="-323850" algn="l" rtl="0">
              <a:lnSpc>
                <a:spcPct val="135000"/>
              </a:lnSpc>
              <a:spcBef>
                <a:spcPts val="0"/>
              </a:spcBef>
              <a:spcAft>
                <a:spcPts val="0"/>
              </a:spcAft>
              <a:buClr>
                <a:schemeClr val="accent2"/>
              </a:buClr>
              <a:buSzPts val="1500"/>
              <a:buFont typeface="IBM Plex Sans"/>
              <a:buChar char="●"/>
              <a:defRPr sz="1500" b="0" i="0" u="none" strike="noStrike" cap="none">
                <a:solidFill>
                  <a:srgbClr val="D9D9D9"/>
                </a:solidFill>
                <a:latin typeface="IBM Plex Sans"/>
                <a:ea typeface="IBM Plex Sans"/>
                <a:cs typeface="IBM Plex Sans"/>
                <a:sym typeface="IBM Plex Sans"/>
              </a:defRPr>
            </a:lvl1pPr>
            <a:lvl2pPr marL="914400" marR="0" lvl="1" indent="-311150" algn="l" rtl="0">
              <a:lnSpc>
                <a:spcPct val="135000"/>
              </a:lnSpc>
              <a:spcBef>
                <a:spcPts val="800"/>
              </a:spcBef>
              <a:spcAft>
                <a:spcPts val="0"/>
              </a:spcAft>
              <a:buClr>
                <a:schemeClr val="accent4"/>
              </a:buClr>
              <a:buSzPts val="1300"/>
              <a:buFont typeface="IBM Plex Sans"/>
              <a:buChar char="○"/>
              <a:defRPr sz="1300" b="0" i="0" u="none" strike="noStrike" cap="none">
                <a:solidFill>
                  <a:srgbClr val="D9D9D9"/>
                </a:solidFill>
                <a:latin typeface="IBM Plex Sans"/>
                <a:ea typeface="IBM Plex Sans"/>
                <a:cs typeface="IBM Plex Sans"/>
                <a:sym typeface="IBM Plex Sans"/>
              </a:defRPr>
            </a:lvl2pPr>
            <a:lvl3pPr marL="1371600" marR="0" lvl="2" indent="-304800" algn="l" rtl="0">
              <a:lnSpc>
                <a:spcPct val="135000"/>
              </a:lnSpc>
              <a:spcBef>
                <a:spcPts val="800"/>
              </a:spcBef>
              <a:spcAft>
                <a:spcPts val="0"/>
              </a:spcAft>
              <a:buClr>
                <a:schemeClr val="accent1"/>
              </a:buClr>
              <a:buSzPts val="1200"/>
              <a:buFont typeface="IBM Plex Sans"/>
              <a:buChar char="■"/>
              <a:defRPr sz="1200" b="0" i="0" u="none" strike="noStrike" cap="none">
                <a:solidFill>
                  <a:srgbClr val="D9D9D9"/>
                </a:solidFill>
                <a:latin typeface="IBM Plex Sans"/>
                <a:ea typeface="IBM Plex Sans"/>
                <a:cs typeface="IBM Plex Sans"/>
                <a:sym typeface="IBM Plex Sans"/>
              </a:defRPr>
            </a:lvl3pPr>
            <a:lvl4pPr marL="1828800" marR="0" lvl="3" indent="-304800" algn="l" rtl="0">
              <a:lnSpc>
                <a:spcPct val="135000"/>
              </a:lnSpc>
              <a:spcBef>
                <a:spcPts val="800"/>
              </a:spcBef>
              <a:spcAft>
                <a:spcPts val="0"/>
              </a:spcAft>
              <a:buClr>
                <a:schemeClr val="accent5"/>
              </a:buClr>
              <a:buSzPts val="1200"/>
              <a:buFont typeface="IBM Plex Sans"/>
              <a:buChar char="●"/>
              <a:defRPr sz="1200" b="0" i="0" u="none" strike="noStrike" cap="none">
                <a:solidFill>
                  <a:srgbClr val="D9D9D9"/>
                </a:solidFill>
                <a:latin typeface="IBM Plex Sans"/>
                <a:ea typeface="IBM Plex Sans"/>
                <a:cs typeface="IBM Plex Sans"/>
                <a:sym typeface="IBM Plex Sans"/>
              </a:defRPr>
            </a:lvl4pPr>
            <a:lvl5pPr marL="2286000" marR="0" lvl="4" indent="-298450" algn="l" rtl="0">
              <a:lnSpc>
                <a:spcPct val="135000"/>
              </a:lnSpc>
              <a:spcBef>
                <a:spcPts val="800"/>
              </a:spcBef>
              <a:spcAft>
                <a:spcPts val="0"/>
              </a:spcAft>
              <a:buClr>
                <a:srgbClr val="D9D9D9"/>
              </a:buClr>
              <a:buSzPts val="1100"/>
              <a:buFont typeface="IBM Plex Sans"/>
              <a:buChar char="○"/>
              <a:defRPr sz="1100" b="0" i="0" u="none" strike="noStrike" cap="none">
                <a:solidFill>
                  <a:srgbClr val="D9D9D9"/>
                </a:solidFill>
                <a:latin typeface="IBM Plex Sans"/>
                <a:ea typeface="IBM Plex Sans"/>
                <a:cs typeface="IBM Plex Sans"/>
                <a:sym typeface="IBM Plex Sans"/>
              </a:defRPr>
            </a:lvl5pPr>
            <a:lvl6pPr marL="2743200" marR="0" lvl="5" indent="-298450" algn="l" rtl="0">
              <a:lnSpc>
                <a:spcPct val="135000"/>
              </a:lnSpc>
              <a:spcBef>
                <a:spcPts val="800"/>
              </a:spcBef>
              <a:spcAft>
                <a:spcPts val="0"/>
              </a:spcAft>
              <a:buClr>
                <a:srgbClr val="D9D9D9"/>
              </a:buClr>
              <a:buSzPts val="1100"/>
              <a:buFont typeface="IBM Plex Sans"/>
              <a:buChar char="■"/>
              <a:defRPr sz="1100" b="0" i="0" u="none" strike="noStrike" cap="none">
                <a:solidFill>
                  <a:srgbClr val="D9D9D9"/>
                </a:solidFill>
                <a:latin typeface="IBM Plex Sans"/>
                <a:ea typeface="IBM Plex Sans"/>
                <a:cs typeface="IBM Plex Sans"/>
                <a:sym typeface="IBM Plex Sans"/>
              </a:defRPr>
            </a:lvl6pPr>
            <a:lvl7pPr marL="3200400" marR="0" lvl="6" indent="-292100" algn="l" rtl="0">
              <a:lnSpc>
                <a:spcPct val="135000"/>
              </a:lnSpc>
              <a:spcBef>
                <a:spcPts val="800"/>
              </a:spcBef>
              <a:spcAft>
                <a:spcPts val="0"/>
              </a:spcAft>
              <a:buClr>
                <a:srgbClr val="D9D9D9"/>
              </a:buClr>
              <a:buSzPts val="1000"/>
              <a:buFont typeface="IBM Plex Sans"/>
              <a:buChar char="●"/>
              <a:defRPr sz="1000" b="0" i="0" u="none" strike="noStrike" cap="none">
                <a:solidFill>
                  <a:srgbClr val="D9D9D9"/>
                </a:solidFill>
                <a:latin typeface="IBM Plex Sans"/>
                <a:ea typeface="IBM Plex Sans"/>
                <a:cs typeface="IBM Plex Sans"/>
                <a:sym typeface="IBM Plex Sans"/>
              </a:defRPr>
            </a:lvl7pPr>
            <a:lvl8pPr marL="3657600" marR="0" lvl="7" indent="-292100" algn="l" rtl="0">
              <a:lnSpc>
                <a:spcPct val="135000"/>
              </a:lnSpc>
              <a:spcBef>
                <a:spcPts val="800"/>
              </a:spcBef>
              <a:spcAft>
                <a:spcPts val="0"/>
              </a:spcAft>
              <a:buClr>
                <a:srgbClr val="D9D9D9"/>
              </a:buClr>
              <a:buSzPts val="1000"/>
              <a:buFont typeface="IBM Plex Sans"/>
              <a:buChar char="○"/>
              <a:defRPr sz="1000" b="0" i="0" u="none" strike="noStrike" cap="none">
                <a:solidFill>
                  <a:srgbClr val="D9D9D9"/>
                </a:solidFill>
                <a:latin typeface="IBM Plex Sans"/>
                <a:ea typeface="IBM Plex Sans"/>
                <a:cs typeface="IBM Plex Sans"/>
                <a:sym typeface="IBM Plex Sans"/>
              </a:defRPr>
            </a:lvl8pPr>
            <a:lvl9pPr marL="4114800" marR="0" lvl="8" indent="-292100" algn="l" rtl="0">
              <a:lnSpc>
                <a:spcPct val="135000"/>
              </a:lnSpc>
              <a:spcBef>
                <a:spcPts val="800"/>
              </a:spcBef>
              <a:spcAft>
                <a:spcPts val="800"/>
              </a:spcAft>
              <a:buClr>
                <a:srgbClr val="D9D9D9"/>
              </a:buClr>
              <a:buSzPts val="1000"/>
              <a:buFont typeface="IBM Plex Sans"/>
              <a:buChar char="■"/>
              <a:defRPr sz="1000" b="0" i="0" u="none" strike="noStrike" cap="none">
                <a:solidFill>
                  <a:srgbClr val="D9D9D9"/>
                </a:solidFill>
                <a:latin typeface="IBM Plex Sans"/>
                <a:ea typeface="IBM Plex Sans"/>
                <a:cs typeface="IBM Plex Sans"/>
                <a:sym typeface="IBM Plex Sans"/>
              </a:defRPr>
            </a:lvl9pPr>
          </a:lstStyle>
          <a:p>
            <a:endParaRPr/>
          </a:p>
        </p:txBody>
      </p:sp>
      <p:sp>
        <p:nvSpPr>
          <p:cNvPr id="8" name="Google Shape;8;p51"/>
          <p:cNvSpPr txBox="1">
            <a:spLocks noGrp="1"/>
          </p:cNvSpPr>
          <p:nvPr>
            <p:ph type="sldNum" idx="12"/>
          </p:nvPr>
        </p:nvSpPr>
        <p:spPr>
          <a:xfrm>
            <a:off x="8623500" y="4824298"/>
            <a:ext cx="520500" cy="319200"/>
          </a:xfrm>
          <a:prstGeom prst="rect">
            <a:avLst/>
          </a:prstGeom>
          <a:noFill/>
          <a:ln>
            <a:noFill/>
          </a:ln>
        </p:spPr>
        <p:txBody>
          <a:bodyPr spcFirstLastPara="1" wrap="square" lIns="91425" tIns="91425" rIns="91425" bIns="91425" anchor="ctr" anchorCtr="0">
            <a:normAutofit/>
          </a:bodyPr>
          <a:lstStyle>
            <a:lvl1pPr marL="0" marR="0" lvl="0" indent="0" algn="r" rtl="0">
              <a:lnSpc>
                <a:spcPct val="90000"/>
              </a:lnSpc>
              <a:spcBef>
                <a:spcPts val="0"/>
              </a:spcBef>
              <a:spcAft>
                <a:spcPts val="0"/>
              </a:spcAft>
              <a:buClr>
                <a:srgbClr val="000000"/>
              </a:buClr>
              <a:buSzPts val="800"/>
              <a:buFont typeface="Arial"/>
              <a:buNone/>
              <a:defRPr sz="800" b="0" i="0" u="none" strike="noStrike" cap="none">
                <a:solidFill>
                  <a:srgbClr val="CCCCCC"/>
                </a:solidFill>
                <a:latin typeface="IBM Plex Sans Light"/>
                <a:ea typeface="IBM Plex Sans Light"/>
                <a:cs typeface="IBM Plex Sans Light"/>
                <a:sym typeface="IBM Plex Sans Light"/>
              </a:defRPr>
            </a:lvl1pPr>
            <a:lvl2pPr marL="0" marR="0" lvl="1" indent="0" algn="r" rtl="0">
              <a:lnSpc>
                <a:spcPct val="90000"/>
              </a:lnSpc>
              <a:spcBef>
                <a:spcPts val="0"/>
              </a:spcBef>
              <a:spcAft>
                <a:spcPts val="0"/>
              </a:spcAft>
              <a:buClr>
                <a:srgbClr val="000000"/>
              </a:buClr>
              <a:buSzPts val="800"/>
              <a:buFont typeface="Arial"/>
              <a:buNone/>
              <a:defRPr sz="800" b="0" i="0" u="none" strike="noStrike" cap="none">
                <a:solidFill>
                  <a:srgbClr val="CCCCCC"/>
                </a:solidFill>
                <a:latin typeface="IBM Plex Sans Light"/>
                <a:ea typeface="IBM Plex Sans Light"/>
                <a:cs typeface="IBM Plex Sans Light"/>
                <a:sym typeface="IBM Plex Sans Light"/>
              </a:defRPr>
            </a:lvl2pPr>
            <a:lvl3pPr marL="0" marR="0" lvl="2" indent="0" algn="r" rtl="0">
              <a:lnSpc>
                <a:spcPct val="90000"/>
              </a:lnSpc>
              <a:spcBef>
                <a:spcPts val="0"/>
              </a:spcBef>
              <a:spcAft>
                <a:spcPts val="0"/>
              </a:spcAft>
              <a:buClr>
                <a:srgbClr val="000000"/>
              </a:buClr>
              <a:buSzPts val="800"/>
              <a:buFont typeface="Arial"/>
              <a:buNone/>
              <a:defRPr sz="800" b="0" i="0" u="none" strike="noStrike" cap="none">
                <a:solidFill>
                  <a:srgbClr val="CCCCCC"/>
                </a:solidFill>
                <a:latin typeface="IBM Plex Sans Light"/>
                <a:ea typeface="IBM Plex Sans Light"/>
                <a:cs typeface="IBM Plex Sans Light"/>
                <a:sym typeface="IBM Plex Sans Light"/>
              </a:defRPr>
            </a:lvl3pPr>
            <a:lvl4pPr marL="0" marR="0" lvl="3" indent="0" algn="r" rtl="0">
              <a:lnSpc>
                <a:spcPct val="90000"/>
              </a:lnSpc>
              <a:spcBef>
                <a:spcPts val="0"/>
              </a:spcBef>
              <a:spcAft>
                <a:spcPts val="0"/>
              </a:spcAft>
              <a:buClr>
                <a:srgbClr val="000000"/>
              </a:buClr>
              <a:buSzPts val="800"/>
              <a:buFont typeface="Arial"/>
              <a:buNone/>
              <a:defRPr sz="800" b="0" i="0" u="none" strike="noStrike" cap="none">
                <a:solidFill>
                  <a:srgbClr val="CCCCCC"/>
                </a:solidFill>
                <a:latin typeface="IBM Plex Sans Light"/>
                <a:ea typeface="IBM Plex Sans Light"/>
                <a:cs typeface="IBM Plex Sans Light"/>
                <a:sym typeface="IBM Plex Sans Light"/>
              </a:defRPr>
            </a:lvl4pPr>
            <a:lvl5pPr marL="0" marR="0" lvl="4" indent="0" algn="r" rtl="0">
              <a:lnSpc>
                <a:spcPct val="90000"/>
              </a:lnSpc>
              <a:spcBef>
                <a:spcPts val="0"/>
              </a:spcBef>
              <a:spcAft>
                <a:spcPts val="0"/>
              </a:spcAft>
              <a:buClr>
                <a:srgbClr val="000000"/>
              </a:buClr>
              <a:buSzPts val="800"/>
              <a:buFont typeface="Arial"/>
              <a:buNone/>
              <a:defRPr sz="800" b="0" i="0" u="none" strike="noStrike" cap="none">
                <a:solidFill>
                  <a:srgbClr val="CCCCCC"/>
                </a:solidFill>
                <a:latin typeface="IBM Plex Sans Light"/>
                <a:ea typeface="IBM Plex Sans Light"/>
                <a:cs typeface="IBM Plex Sans Light"/>
                <a:sym typeface="IBM Plex Sans Light"/>
              </a:defRPr>
            </a:lvl5pPr>
            <a:lvl6pPr marL="0" marR="0" lvl="5" indent="0" algn="r" rtl="0">
              <a:lnSpc>
                <a:spcPct val="90000"/>
              </a:lnSpc>
              <a:spcBef>
                <a:spcPts val="0"/>
              </a:spcBef>
              <a:spcAft>
                <a:spcPts val="0"/>
              </a:spcAft>
              <a:buClr>
                <a:srgbClr val="000000"/>
              </a:buClr>
              <a:buSzPts val="800"/>
              <a:buFont typeface="Arial"/>
              <a:buNone/>
              <a:defRPr sz="800" b="0" i="0" u="none" strike="noStrike" cap="none">
                <a:solidFill>
                  <a:srgbClr val="CCCCCC"/>
                </a:solidFill>
                <a:latin typeface="IBM Plex Sans Light"/>
                <a:ea typeface="IBM Plex Sans Light"/>
                <a:cs typeface="IBM Plex Sans Light"/>
                <a:sym typeface="IBM Plex Sans Light"/>
              </a:defRPr>
            </a:lvl6pPr>
            <a:lvl7pPr marL="0" marR="0" lvl="6" indent="0" algn="r" rtl="0">
              <a:lnSpc>
                <a:spcPct val="90000"/>
              </a:lnSpc>
              <a:spcBef>
                <a:spcPts val="0"/>
              </a:spcBef>
              <a:spcAft>
                <a:spcPts val="0"/>
              </a:spcAft>
              <a:buClr>
                <a:srgbClr val="000000"/>
              </a:buClr>
              <a:buSzPts val="800"/>
              <a:buFont typeface="Arial"/>
              <a:buNone/>
              <a:defRPr sz="800" b="0" i="0" u="none" strike="noStrike" cap="none">
                <a:solidFill>
                  <a:srgbClr val="CCCCCC"/>
                </a:solidFill>
                <a:latin typeface="IBM Plex Sans Light"/>
                <a:ea typeface="IBM Plex Sans Light"/>
                <a:cs typeface="IBM Plex Sans Light"/>
                <a:sym typeface="IBM Plex Sans Light"/>
              </a:defRPr>
            </a:lvl7pPr>
            <a:lvl8pPr marL="0" marR="0" lvl="7" indent="0" algn="r" rtl="0">
              <a:lnSpc>
                <a:spcPct val="90000"/>
              </a:lnSpc>
              <a:spcBef>
                <a:spcPts val="0"/>
              </a:spcBef>
              <a:spcAft>
                <a:spcPts val="0"/>
              </a:spcAft>
              <a:buClr>
                <a:srgbClr val="000000"/>
              </a:buClr>
              <a:buSzPts val="800"/>
              <a:buFont typeface="Arial"/>
              <a:buNone/>
              <a:defRPr sz="800" b="0" i="0" u="none" strike="noStrike" cap="none">
                <a:solidFill>
                  <a:srgbClr val="CCCCCC"/>
                </a:solidFill>
                <a:latin typeface="IBM Plex Sans Light"/>
                <a:ea typeface="IBM Plex Sans Light"/>
                <a:cs typeface="IBM Plex Sans Light"/>
                <a:sym typeface="IBM Plex Sans Light"/>
              </a:defRPr>
            </a:lvl8pPr>
            <a:lvl9pPr marL="0" marR="0" lvl="8" indent="0" algn="r" rtl="0">
              <a:lnSpc>
                <a:spcPct val="90000"/>
              </a:lnSpc>
              <a:spcBef>
                <a:spcPts val="0"/>
              </a:spcBef>
              <a:spcAft>
                <a:spcPts val="0"/>
              </a:spcAft>
              <a:buClr>
                <a:srgbClr val="000000"/>
              </a:buClr>
              <a:buSzPts val="800"/>
              <a:buFont typeface="Arial"/>
              <a:buNone/>
              <a:defRPr sz="800" b="0" i="0" u="none" strike="noStrike" cap="none">
                <a:solidFill>
                  <a:srgbClr val="CCCCCC"/>
                </a:solidFill>
                <a:latin typeface="IBM Plex Sans Light"/>
                <a:ea typeface="IBM Plex Sans Light"/>
                <a:cs typeface="IBM Plex Sans Light"/>
                <a:sym typeface="IBM Plex Sans Light"/>
              </a:defRPr>
            </a:lvl9pPr>
          </a:lstStyle>
          <a:p>
            <a:pPr marL="0" lvl="0" indent="0" algn="r" rtl="0">
              <a:spcBef>
                <a:spcPts val="0"/>
              </a:spcBef>
              <a:spcAft>
                <a:spcPts val="0"/>
              </a:spcAft>
              <a:buNone/>
            </a:pPr>
            <a:fld id="{00000000-1234-1234-1234-123412341234}" type="slidenum">
              <a:rPr lang="en"/>
              <a:t>‹#›</a:t>
            </a:fld>
            <a:endParaRPr/>
          </a:p>
        </p:txBody>
      </p:sp>
      <p:pic>
        <p:nvPicPr>
          <p:cNvPr id="10" name="Google Shape;10;p51"/>
          <p:cNvPicPr preferRelativeResize="0"/>
          <p:nvPr/>
        </p:nvPicPr>
        <p:blipFill rotWithShape="1">
          <a:blip r:embed="rId5">
            <a:alphaModFix/>
          </a:blip>
          <a:srcRect/>
          <a:stretch/>
        </p:blipFill>
        <p:spPr>
          <a:xfrm>
            <a:off x="121650" y="114006"/>
            <a:ext cx="415201" cy="41520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6" r:id="rId1"/>
    <p:sldLayoutId id="2147485055" r:id="rId2"/>
    <p:sldLayoutId id="2147485056" r:id="rId3"/>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25" name="Group 2">
            <a:extLst>
              <a:ext uri="{FF2B5EF4-FFF2-40B4-BE49-F238E27FC236}">
                <a16:creationId xmlns:a16="http://schemas.microsoft.com/office/drawing/2014/main" id="{254493CA-6D4A-27F2-EC09-F88645E62FD2}"/>
              </a:ext>
            </a:extLst>
          </p:cNvPr>
          <p:cNvGrpSpPr/>
          <p:nvPr userDrawn="1"/>
        </p:nvGrpSpPr>
        <p:grpSpPr>
          <a:xfrm>
            <a:off x="0" y="4368800"/>
            <a:ext cx="9144000" cy="774700"/>
            <a:chOff x="0" y="0"/>
            <a:chExt cx="4816593" cy="332732"/>
          </a:xfrm>
        </p:grpSpPr>
        <p:sp>
          <p:nvSpPr>
            <p:cNvPr id="26" name="Freeform 3">
              <a:extLst>
                <a:ext uri="{FF2B5EF4-FFF2-40B4-BE49-F238E27FC236}">
                  <a16:creationId xmlns:a16="http://schemas.microsoft.com/office/drawing/2014/main" id="{F3E64365-3351-BDB4-0C1C-1C979271D4E0}"/>
                </a:ext>
              </a:extLst>
            </p:cNvPr>
            <p:cNvSpPr/>
            <p:nvPr/>
          </p:nvSpPr>
          <p:spPr>
            <a:xfrm>
              <a:off x="0" y="0"/>
              <a:ext cx="4816592" cy="332732"/>
            </a:xfrm>
            <a:custGeom>
              <a:avLst/>
              <a:gdLst/>
              <a:ahLst/>
              <a:cxnLst/>
              <a:rect l="l" t="t" r="r" b="b"/>
              <a:pathLst>
                <a:path w="4816592" h="332732">
                  <a:moveTo>
                    <a:pt x="0" y="0"/>
                  </a:moveTo>
                  <a:lnTo>
                    <a:pt x="4816592" y="0"/>
                  </a:lnTo>
                  <a:lnTo>
                    <a:pt x="4816592" y="332732"/>
                  </a:lnTo>
                  <a:lnTo>
                    <a:pt x="0" y="332732"/>
                  </a:lnTo>
                  <a:close/>
                </a:path>
              </a:pathLst>
            </a:custGeom>
            <a:solidFill>
              <a:srgbClr val="276189"/>
            </a:solidFill>
          </p:spPr>
          <p:txBody>
            <a:bodyPr/>
            <a:lstStyle/>
            <a:p>
              <a:endParaRPr lang="en-US"/>
            </a:p>
          </p:txBody>
        </p:sp>
        <p:sp>
          <p:nvSpPr>
            <p:cNvPr id="27" name="TextBox 4">
              <a:extLst>
                <a:ext uri="{FF2B5EF4-FFF2-40B4-BE49-F238E27FC236}">
                  <a16:creationId xmlns:a16="http://schemas.microsoft.com/office/drawing/2014/main" id="{8AB0917D-6B25-A611-4ED2-C9F40CFFEAEE}"/>
                </a:ext>
              </a:extLst>
            </p:cNvPr>
            <p:cNvSpPr txBox="1"/>
            <p:nvPr/>
          </p:nvSpPr>
          <p:spPr>
            <a:xfrm>
              <a:off x="0" y="9525"/>
              <a:ext cx="4816593" cy="323207"/>
            </a:xfrm>
            <a:prstGeom prst="rect">
              <a:avLst/>
            </a:prstGeom>
          </p:spPr>
          <p:txBody>
            <a:bodyPr lIns="50800" tIns="50800" rIns="50800" bIns="50800" rtlCol="0" anchor="ctr"/>
            <a:lstStyle/>
            <a:p>
              <a:pPr algn="ctr">
                <a:lnSpc>
                  <a:spcPts val="2710"/>
                </a:lnSpc>
              </a:pPr>
              <a:endParaRPr/>
            </a:p>
          </p:txBody>
        </p:sp>
      </p:grpSp>
      <p:sp>
        <p:nvSpPr>
          <p:cNvPr id="28" name="Freeform 5">
            <a:extLst>
              <a:ext uri="{FF2B5EF4-FFF2-40B4-BE49-F238E27FC236}">
                <a16:creationId xmlns:a16="http://schemas.microsoft.com/office/drawing/2014/main" id="{146C3F3A-18FA-C7CA-6529-10BE784D15BB}"/>
              </a:ext>
            </a:extLst>
          </p:cNvPr>
          <p:cNvSpPr/>
          <p:nvPr userDrawn="1"/>
        </p:nvSpPr>
        <p:spPr>
          <a:xfrm>
            <a:off x="200025" y="4524375"/>
            <a:ext cx="1143000" cy="454354"/>
          </a:xfrm>
          <a:custGeom>
            <a:avLst/>
            <a:gdLst/>
            <a:ahLst/>
            <a:cxnLst/>
            <a:rect l="l" t="t" r="r" b="b"/>
            <a:pathLst>
              <a:path w="1877426" h="769982">
                <a:moveTo>
                  <a:pt x="0" y="0"/>
                </a:moveTo>
                <a:lnTo>
                  <a:pt x="1877426" y="0"/>
                </a:lnTo>
                <a:lnTo>
                  <a:pt x="1877426" y="769982"/>
                </a:lnTo>
                <a:lnTo>
                  <a:pt x="0" y="769982"/>
                </a:lnTo>
                <a:lnTo>
                  <a:pt x="0" y="0"/>
                </a:lnTo>
                <a:close/>
              </a:path>
            </a:pathLst>
          </a:custGeom>
          <a:blipFill>
            <a:blip r:embed="rId14"/>
            <a:stretch>
              <a:fillRect/>
            </a:stretch>
          </a:blipFill>
        </p:spPr>
        <p:txBody>
          <a:bodyPr/>
          <a:lstStyle/>
          <a:p>
            <a:endParaRPr lang="en-US"/>
          </a:p>
        </p:txBody>
      </p:sp>
      <p:pic>
        <p:nvPicPr>
          <p:cNvPr id="31" name="Picture 30">
            <a:extLst>
              <a:ext uri="{FF2B5EF4-FFF2-40B4-BE49-F238E27FC236}">
                <a16:creationId xmlns:a16="http://schemas.microsoft.com/office/drawing/2014/main" id="{40E58D9D-4F6C-FCFB-7E43-D04043C0B710}"/>
              </a:ext>
            </a:extLst>
          </p:cNvPr>
          <p:cNvPicPr>
            <a:picLocks noChangeAspect="1"/>
          </p:cNvPicPr>
          <p:nvPr userDrawn="1"/>
        </p:nvPicPr>
        <p:blipFill>
          <a:blip r:embed="rId15"/>
          <a:stretch>
            <a:fillRect/>
          </a:stretch>
        </p:blipFill>
        <p:spPr>
          <a:xfrm>
            <a:off x="7721580" y="4495800"/>
            <a:ext cx="1222395" cy="542192"/>
          </a:xfrm>
          <a:prstGeom prst="rect">
            <a:avLst/>
          </a:prstGeom>
        </p:spPr>
      </p:pic>
    </p:spTree>
    <p:extLst>
      <p:ext uri="{BB962C8B-B14F-4D97-AF65-F5344CB8AC3E}">
        <p14:creationId xmlns:p14="http://schemas.microsoft.com/office/powerpoint/2010/main" val="4142396775"/>
      </p:ext>
    </p:extLst>
  </p:cSld>
  <p:clrMap bg1="lt1" tx1="dk1" bg2="lt2" tx2="dk2" accent1="accent1" accent2="accent2" accent3="accent3" accent4="accent4" accent5="accent5" accent6="accent6" hlink="hlink" folHlink="folHlink"/>
  <p:sldLayoutIdLst>
    <p:sldLayoutId id="2147485030" r:id="rId1"/>
    <p:sldLayoutId id="2147485031" r:id="rId2"/>
    <p:sldLayoutId id="2147485032" r:id="rId3"/>
    <p:sldLayoutId id="2147485033" r:id="rId4"/>
    <p:sldLayoutId id="2147485034" r:id="rId5"/>
    <p:sldLayoutId id="2147485035" r:id="rId6"/>
    <p:sldLayoutId id="2147485036" r:id="rId7"/>
    <p:sldLayoutId id="2147485037" r:id="rId8"/>
    <p:sldLayoutId id="2147485038" r:id="rId9"/>
    <p:sldLayoutId id="2147485039" r:id="rId10"/>
    <p:sldLayoutId id="2147485040" r:id="rId11"/>
    <p:sldLayoutId id="2147485054"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8" name="Freeform 5">
            <a:extLst>
              <a:ext uri="{FF2B5EF4-FFF2-40B4-BE49-F238E27FC236}">
                <a16:creationId xmlns:a16="http://schemas.microsoft.com/office/drawing/2014/main" id="{146C3F3A-18FA-C7CA-6529-10BE784D15BB}"/>
              </a:ext>
            </a:extLst>
          </p:cNvPr>
          <p:cNvSpPr/>
          <p:nvPr userDrawn="1"/>
        </p:nvSpPr>
        <p:spPr>
          <a:xfrm>
            <a:off x="200025" y="4524375"/>
            <a:ext cx="1143000" cy="454354"/>
          </a:xfrm>
          <a:custGeom>
            <a:avLst/>
            <a:gdLst/>
            <a:ahLst/>
            <a:cxnLst/>
            <a:rect l="l" t="t" r="r" b="b"/>
            <a:pathLst>
              <a:path w="1877426" h="769982">
                <a:moveTo>
                  <a:pt x="0" y="0"/>
                </a:moveTo>
                <a:lnTo>
                  <a:pt x="1877426" y="0"/>
                </a:lnTo>
                <a:lnTo>
                  <a:pt x="1877426" y="769982"/>
                </a:lnTo>
                <a:lnTo>
                  <a:pt x="0" y="769982"/>
                </a:lnTo>
                <a:lnTo>
                  <a:pt x="0" y="0"/>
                </a:lnTo>
                <a:close/>
              </a:path>
            </a:pathLst>
          </a:custGeom>
          <a:blipFill>
            <a:blip r:embed="rId2"/>
            <a:stretch>
              <a:fillRect/>
            </a:stretch>
          </a:blipFill>
        </p:spPr>
        <p:txBody>
          <a:bodyPr/>
          <a:lstStyle/>
          <a:p>
            <a:endParaRPr lang="en-US"/>
          </a:p>
        </p:txBody>
      </p:sp>
      <p:sp>
        <p:nvSpPr>
          <p:cNvPr id="2" name="Freeform 2">
            <a:extLst>
              <a:ext uri="{FF2B5EF4-FFF2-40B4-BE49-F238E27FC236}">
                <a16:creationId xmlns:a16="http://schemas.microsoft.com/office/drawing/2014/main" id="{1526F681-9D58-3217-A19D-53D97E820E1D}"/>
              </a:ext>
            </a:extLst>
          </p:cNvPr>
          <p:cNvSpPr/>
          <p:nvPr userDrawn="1"/>
        </p:nvSpPr>
        <p:spPr>
          <a:xfrm>
            <a:off x="0" y="-1"/>
            <a:ext cx="4362450" cy="5305425"/>
          </a:xfrm>
          <a:custGeom>
            <a:avLst/>
            <a:gdLst/>
            <a:ahLst/>
            <a:cxnLst/>
            <a:rect l="l" t="t" r="r" b="b"/>
            <a:pathLst>
              <a:path w="10608517" h="10608517">
                <a:moveTo>
                  <a:pt x="0" y="0"/>
                </a:moveTo>
                <a:lnTo>
                  <a:pt x="10608517" y="0"/>
                </a:lnTo>
                <a:lnTo>
                  <a:pt x="10608517" y="10608517"/>
                </a:lnTo>
                <a:lnTo>
                  <a:pt x="0" y="10608517"/>
                </a:lnTo>
                <a:lnTo>
                  <a:pt x="0" y="0"/>
                </a:lnTo>
                <a:close/>
              </a:path>
            </a:pathLst>
          </a:custGeom>
          <a:blipFill>
            <a:blip r:embed="rId3">
              <a:alphaModFix amt="43999"/>
              <a:extLst>
                <a:ext uri="{96DAC541-7B7A-43D3-8B79-37D633B846F1}">
                  <asvg:svgBlip xmlns:asvg="http://schemas.microsoft.com/office/drawing/2016/SVG/main" r:embed="rId4"/>
                </a:ext>
              </a:extLst>
            </a:blip>
            <a:stretch>
              <a:fillRect/>
            </a:stretch>
          </a:blipFill>
        </p:spPr>
        <p:txBody>
          <a:bodyPr/>
          <a:lstStyle/>
          <a:p>
            <a:endParaRPr lang="en-US"/>
          </a:p>
        </p:txBody>
      </p:sp>
      <p:pic>
        <p:nvPicPr>
          <p:cNvPr id="6" name="Picture 5">
            <a:extLst>
              <a:ext uri="{FF2B5EF4-FFF2-40B4-BE49-F238E27FC236}">
                <a16:creationId xmlns:a16="http://schemas.microsoft.com/office/drawing/2014/main" id="{B02A5B1D-1855-2600-6233-FFB0A5D144F1}"/>
              </a:ext>
            </a:extLst>
          </p:cNvPr>
          <p:cNvPicPr>
            <a:picLocks noChangeAspect="1"/>
          </p:cNvPicPr>
          <p:nvPr userDrawn="1"/>
        </p:nvPicPr>
        <p:blipFill>
          <a:blip r:embed="rId5"/>
          <a:stretch>
            <a:fillRect/>
          </a:stretch>
        </p:blipFill>
        <p:spPr>
          <a:xfrm>
            <a:off x="7107155" y="4000493"/>
            <a:ext cx="1836820" cy="1047763"/>
          </a:xfrm>
          <a:prstGeom prst="rect">
            <a:avLst/>
          </a:prstGeom>
        </p:spPr>
      </p:pic>
    </p:spTree>
    <p:extLst>
      <p:ext uri="{BB962C8B-B14F-4D97-AF65-F5344CB8AC3E}">
        <p14:creationId xmlns:p14="http://schemas.microsoft.com/office/powerpoint/2010/main" val="865442899"/>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 Id="rId9" Type="http://schemas.openxmlformats.org/officeDocument/2006/relationships/image" Target="../media/image35.png"/></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svg"/></Relationships>
</file>

<file path=ppt/slides/_rels/slide13.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svg"/></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7.xml"/><Relationship Id="rId1" Type="http://schemas.openxmlformats.org/officeDocument/2006/relationships/slideLayout" Target="../slideLayouts/slideLayout10.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8.xml"/><Relationship Id="rId1" Type="http://schemas.openxmlformats.org/officeDocument/2006/relationships/slideLayout" Target="../slideLayouts/slideLayout10.xml"/><Relationship Id="rId4" Type="http://schemas.openxmlformats.org/officeDocument/2006/relationships/image" Target="../media/image4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sv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svg"/></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svg"/></Relationships>
</file>

<file path=ppt/slides/_rels/slide2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59.png"/><Relationship Id="rId18" Type="http://schemas.openxmlformats.org/officeDocument/2006/relationships/image" Target="../media/image64.png"/><Relationship Id="rId26" Type="http://schemas.openxmlformats.org/officeDocument/2006/relationships/image" Target="../media/image72.png"/><Relationship Id="rId3" Type="http://schemas.openxmlformats.org/officeDocument/2006/relationships/image" Target="../media/image49.png"/><Relationship Id="rId21" Type="http://schemas.openxmlformats.org/officeDocument/2006/relationships/image" Target="../media/image67.png"/><Relationship Id="rId7" Type="http://schemas.openxmlformats.org/officeDocument/2006/relationships/image" Target="../media/image53.png"/><Relationship Id="rId12" Type="http://schemas.openxmlformats.org/officeDocument/2006/relationships/image" Target="../media/image58.png"/><Relationship Id="rId17" Type="http://schemas.openxmlformats.org/officeDocument/2006/relationships/image" Target="../media/image63.png"/><Relationship Id="rId25" Type="http://schemas.openxmlformats.org/officeDocument/2006/relationships/image" Target="../media/image71.png"/><Relationship Id="rId2" Type="http://schemas.openxmlformats.org/officeDocument/2006/relationships/notesSlide" Target="../notesSlides/notesSlide24.xml"/><Relationship Id="rId16" Type="http://schemas.openxmlformats.org/officeDocument/2006/relationships/image" Target="../media/image62.png"/><Relationship Id="rId20" Type="http://schemas.openxmlformats.org/officeDocument/2006/relationships/image" Target="../media/image66.png"/><Relationship Id="rId1" Type="http://schemas.openxmlformats.org/officeDocument/2006/relationships/slideLayout" Target="../slideLayouts/slideLayout1.xml"/><Relationship Id="rId6" Type="http://schemas.openxmlformats.org/officeDocument/2006/relationships/image" Target="../media/image52.png"/><Relationship Id="rId11" Type="http://schemas.openxmlformats.org/officeDocument/2006/relationships/image" Target="../media/image57.png"/><Relationship Id="rId24" Type="http://schemas.openxmlformats.org/officeDocument/2006/relationships/image" Target="../media/image70.png"/><Relationship Id="rId5" Type="http://schemas.openxmlformats.org/officeDocument/2006/relationships/image" Target="../media/image51.png"/><Relationship Id="rId15" Type="http://schemas.openxmlformats.org/officeDocument/2006/relationships/image" Target="../media/image61.png"/><Relationship Id="rId23" Type="http://schemas.openxmlformats.org/officeDocument/2006/relationships/image" Target="../media/image69.png"/><Relationship Id="rId10" Type="http://schemas.openxmlformats.org/officeDocument/2006/relationships/image" Target="../media/image56.png"/><Relationship Id="rId19" Type="http://schemas.openxmlformats.org/officeDocument/2006/relationships/image" Target="../media/image65.png"/><Relationship Id="rId4" Type="http://schemas.openxmlformats.org/officeDocument/2006/relationships/image" Target="../media/image50.png"/><Relationship Id="rId9" Type="http://schemas.openxmlformats.org/officeDocument/2006/relationships/image" Target="../media/image55.png"/><Relationship Id="rId14" Type="http://schemas.openxmlformats.org/officeDocument/2006/relationships/image" Target="../media/image60.png"/><Relationship Id="rId22" Type="http://schemas.openxmlformats.org/officeDocument/2006/relationships/image" Target="../media/image68.png"/><Relationship Id="rId27" Type="http://schemas.openxmlformats.org/officeDocument/2006/relationships/image" Target="../media/image73.png"/></Relationships>
</file>

<file path=ppt/slides/_rels/slide2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26.xml"/><Relationship Id="rId1" Type="http://schemas.openxmlformats.org/officeDocument/2006/relationships/slideLayout" Target="../slideLayouts/slideLayout10.xml"/><Relationship Id="rId5" Type="http://schemas.openxmlformats.org/officeDocument/2006/relationships/hyperlink" Target="https://cdn.intelligencebank.com/us/share/NMXD/p7jp8/1zeEP/original/Coalition_CyberInsuranceBuyersGuide" TargetMode="External"/><Relationship Id="rId4" Type="http://schemas.openxmlformats.org/officeDocument/2006/relationships/image" Target="../media/image7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10.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xml"/><Relationship Id="rId1" Type="http://schemas.openxmlformats.org/officeDocument/2006/relationships/slideLayout" Target="../slideLayouts/slideLayout10.xml"/><Relationship Id="rId5" Type="http://schemas.openxmlformats.org/officeDocument/2006/relationships/image" Target="../media/image24.png"/><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10.xml"/><Relationship Id="rId5" Type="http://schemas.openxmlformats.org/officeDocument/2006/relationships/image" Target="../media/image27.png"/><Relationship Id="rId4" Type="http://schemas.openxmlformats.org/officeDocument/2006/relationships/hyperlink" Target="https://info.coalitioninc.com/download-2023-cyber-claims-report-mid-year-update.htm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E28D846-D14A-BA3D-A4C4-50A95514CC31}"/>
              </a:ext>
            </a:extLst>
          </p:cNvPr>
          <p:cNvPicPr>
            <a:picLocks noChangeAspect="1"/>
          </p:cNvPicPr>
          <p:nvPr/>
        </p:nvPicPr>
        <p:blipFill>
          <a:blip r:embed="rId2"/>
          <a:stretch>
            <a:fillRect/>
          </a:stretch>
        </p:blipFill>
        <p:spPr>
          <a:xfrm>
            <a:off x="0" y="-2476"/>
            <a:ext cx="9143999" cy="5148451"/>
          </a:xfrm>
          <a:prstGeom prst="rect">
            <a:avLst/>
          </a:prstGeom>
        </p:spPr>
      </p:pic>
    </p:spTree>
    <p:extLst>
      <p:ext uri="{BB962C8B-B14F-4D97-AF65-F5344CB8AC3E}">
        <p14:creationId xmlns:p14="http://schemas.microsoft.com/office/powerpoint/2010/main" val="774470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030"/>
        <p:cNvGrpSpPr/>
        <p:nvPr/>
      </p:nvGrpSpPr>
      <p:grpSpPr>
        <a:xfrm>
          <a:off x="0" y="0"/>
          <a:ext cx="0" cy="0"/>
          <a:chOff x="0" y="0"/>
          <a:chExt cx="0" cy="0"/>
        </a:xfrm>
      </p:grpSpPr>
      <p:sp>
        <p:nvSpPr>
          <p:cNvPr id="18031" name="Google Shape;18031;p17"/>
          <p:cNvSpPr/>
          <p:nvPr/>
        </p:nvSpPr>
        <p:spPr>
          <a:xfrm>
            <a:off x="124688" y="1946477"/>
            <a:ext cx="1692300" cy="1841100"/>
          </a:xfrm>
          <a:prstGeom prst="roundRect">
            <a:avLst>
              <a:gd name="adj" fmla="val 20778"/>
            </a:avLst>
          </a:prstGeom>
          <a:noFill/>
          <a:ln w="19050" cap="flat" cmpd="sng">
            <a:solidFill>
              <a:srgbClr val="ADADA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32" name="Google Shape;18032;p17"/>
          <p:cNvSpPr/>
          <p:nvPr/>
        </p:nvSpPr>
        <p:spPr>
          <a:xfrm>
            <a:off x="7866188" y="1948252"/>
            <a:ext cx="1128900" cy="1841100"/>
          </a:xfrm>
          <a:prstGeom prst="roundRect">
            <a:avLst>
              <a:gd name="adj" fmla="val 20778"/>
            </a:avLst>
          </a:prstGeom>
          <a:noFill/>
          <a:ln w="19050" cap="flat" cmpd="sng">
            <a:solidFill>
              <a:srgbClr val="FFBB3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33" name="Google Shape;18033;p17"/>
          <p:cNvSpPr/>
          <p:nvPr/>
        </p:nvSpPr>
        <p:spPr>
          <a:xfrm>
            <a:off x="7962138" y="2298102"/>
            <a:ext cx="936600" cy="1388400"/>
          </a:xfrm>
          <a:prstGeom prst="roundRect">
            <a:avLst>
              <a:gd name="adj" fmla="val 18385"/>
            </a:avLst>
          </a:prstGeom>
          <a:solidFill>
            <a:srgbClr val="FFBB3C">
              <a:alpha val="29019"/>
            </a:srgbClr>
          </a:solidFill>
          <a:ln w="19050" cap="flat" cmpd="sng">
            <a:solidFill>
              <a:srgbClr val="FFBB3C"/>
            </a:solidFill>
            <a:prstDash val="solid"/>
            <a:round/>
            <a:headEnd type="none" w="sm" len="sm"/>
            <a:tailEnd type="none" w="sm" len="sm"/>
          </a:ln>
        </p:spPr>
        <p:txBody>
          <a:bodyPr spcFirstLastPara="1" wrap="square" lIns="0" tIns="91425" rIns="0" bIns="91425" anchor="ctr" anchorCtr="0">
            <a:noAutofit/>
          </a:bodyPr>
          <a:lstStyle/>
          <a:p>
            <a:pPr marL="0" marR="0" lvl="0" indent="0" algn="ctr" rtl="0">
              <a:lnSpc>
                <a:spcPct val="100000"/>
              </a:lnSpc>
              <a:spcBef>
                <a:spcPts val="0"/>
              </a:spcBef>
              <a:spcAft>
                <a:spcPts val="0"/>
              </a:spcAft>
              <a:buClr>
                <a:srgbClr val="000000"/>
              </a:buClr>
              <a:buSzPts val="1300"/>
              <a:buFont typeface="Arial"/>
              <a:buNone/>
            </a:pPr>
            <a:endParaRPr sz="1300" b="1" i="0" u="none" strike="noStrike" cap="none">
              <a:solidFill>
                <a:srgbClr val="FFFFFF"/>
              </a:solidFill>
              <a:latin typeface="Bricolage Grotesque"/>
              <a:ea typeface="Bricolage Grotesque"/>
              <a:cs typeface="Bricolage Grotesque"/>
              <a:sym typeface="Bricolage Grotesque"/>
            </a:endParaRPr>
          </a:p>
          <a:p>
            <a:pPr marL="0" marR="0" lvl="0" indent="0" algn="ctr" rtl="0">
              <a:lnSpc>
                <a:spcPct val="100000"/>
              </a:lnSpc>
              <a:spcBef>
                <a:spcPts val="0"/>
              </a:spcBef>
              <a:spcAft>
                <a:spcPts val="0"/>
              </a:spcAft>
              <a:buClr>
                <a:srgbClr val="000000"/>
              </a:buClr>
              <a:buSzPts val="1300"/>
              <a:buFont typeface="Arial"/>
              <a:buNone/>
            </a:pPr>
            <a:endParaRPr sz="1300" b="1" i="0" u="none" strike="noStrike" cap="none">
              <a:solidFill>
                <a:srgbClr val="FFFFFF"/>
              </a:solidFill>
              <a:latin typeface="Bricolage Grotesque"/>
              <a:ea typeface="Bricolage Grotesque"/>
              <a:cs typeface="Bricolage Grotesque"/>
              <a:sym typeface="Bricolage Grotesque"/>
            </a:endParaRPr>
          </a:p>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FFFFFF"/>
              </a:solidFill>
              <a:latin typeface="IBM Plex Sans Medium"/>
              <a:ea typeface="IBM Plex Sans Medium"/>
              <a:cs typeface="IBM Plex Sans Medium"/>
              <a:sym typeface="IBM Plex Sans Medium"/>
            </a:endParaRPr>
          </a:p>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IBM Plex Sans Medium"/>
              <a:ea typeface="IBM Plex Sans Medium"/>
              <a:cs typeface="IBM Plex Sans Medium"/>
              <a:sym typeface="IBM Plex Sans Medium"/>
            </a:endParaRPr>
          </a:p>
        </p:txBody>
      </p:sp>
      <p:sp>
        <p:nvSpPr>
          <p:cNvPr id="18034" name="Google Shape;18034;p17"/>
          <p:cNvSpPr/>
          <p:nvPr/>
        </p:nvSpPr>
        <p:spPr>
          <a:xfrm>
            <a:off x="6466338" y="1946477"/>
            <a:ext cx="1128900" cy="1841100"/>
          </a:xfrm>
          <a:prstGeom prst="roundRect">
            <a:avLst>
              <a:gd name="adj" fmla="val 20778"/>
            </a:avLst>
          </a:prstGeom>
          <a:noFill/>
          <a:ln w="19050" cap="flat" cmpd="sng">
            <a:solidFill>
              <a:srgbClr val="7B5183"/>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35" name="Google Shape;18035;p17"/>
          <p:cNvSpPr/>
          <p:nvPr/>
        </p:nvSpPr>
        <p:spPr>
          <a:xfrm>
            <a:off x="1979413" y="1949002"/>
            <a:ext cx="4284900" cy="1841100"/>
          </a:xfrm>
          <a:prstGeom prst="roundRect">
            <a:avLst>
              <a:gd name="adj" fmla="val 16785"/>
            </a:avLst>
          </a:prstGeom>
          <a:noFill/>
          <a:ln w="19050" cap="flat" cmpd="sng">
            <a:solidFill>
              <a:srgbClr val="3F615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r>
              <a:rPr lang="en" sz="1000" b="0" i="0" u="none" strike="noStrike" cap="none">
                <a:solidFill>
                  <a:srgbClr val="FFFFFF"/>
                </a:solidFill>
                <a:latin typeface="IBM Plex Sans Medium"/>
                <a:ea typeface="IBM Plex Sans Medium"/>
                <a:cs typeface="IBM Plex Sans Medium"/>
                <a:sym typeface="IBM Plex Sans Medium"/>
              </a:rPr>
              <a:t>   </a:t>
            </a:r>
            <a:endParaRPr sz="1000" b="0" i="0" u="none" strike="noStrike" cap="none">
              <a:solidFill>
                <a:srgbClr val="FFFFFF"/>
              </a:solidFill>
              <a:latin typeface="IBM Plex Sans Medium"/>
              <a:ea typeface="IBM Plex Sans Medium"/>
              <a:cs typeface="IBM Plex Sans Medium"/>
              <a:sym typeface="IBM Plex Sans Medium"/>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FFFFFF"/>
              </a:solidFill>
              <a:latin typeface="IBM Plex Sans Medium"/>
              <a:ea typeface="IBM Plex Sans Medium"/>
              <a:cs typeface="IBM Plex Sans Medium"/>
              <a:sym typeface="IBM Plex Sans Medium"/>
            </a:endParaRPr>
          </a:p>
        </p:txBody>
      </p:sp>
      <p:sp>
        <p:nvSpPr>
          <p:cNvPr id="18036" name="Google Shape;18036;p17"/>
          <p:cNvSpPr/>
          <p:nvPr/>
        </p:nvSpPr>
        <p:spPr>
          <a:xfrm>
            <a:off x="2104075" y="2297902"/>
            <a:ext cx="936600" cy="1388400"/>
          </a:xfrm>
          <a:prstGeom prst="roundRect">
            <a:avLst>
              <a:gd name="adj" fmla="val 18385"/>
            </a:avLst>
          </a:prstGeom>
          <a:solidFill>
            <a:srgbClr val="BAF6EB">
              <a:alpha val="23921"/>
            </a:srgbClr>
          </a:solidFill>
          <a:ln w="19050" cap="flat" cmpd="sng">
            <a:solidFill>
              <a:srgbClr val="BAF6EB"/>
            </a:solidFill>
            <a:prstDash val="solid"/>
            <a:round/>
            <a:headEnd type="none" w="sm" len="sm"/>
            <a:tailEnd type="none" w="sm" len="sm"/>
          </a:ln>
        </p:spPr>
        <p:txBody>
          <a:bodyPr spcFirstLastPara="1" wrap="square" lIns="0" tIns="91425" rIns="0"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1" i="0" u="none" strike="noStrike" cap="none">
              <a:solidFill>
                <a:srgbClr val="FFFFFF"/>
              </a:solidFill>
              <a:latin typeface="Bricolage Grotesque"/>
              <a:ea typeface="Bricolage Grotesque"/>
              <a:cs typeface="Bricolage Grotesque"/>
              <a:sym typeface="Bricolage Grotesque"/>
            </a:endParaRPr>
          </a:p>
          <a:p>
            <a:pPr marL="0" marR="0" lvl="0" indent="0" algn="ctr" rtl="0">
              <a:lnSpc>
                <a:spcPct val="100000"/>
              </a:lnSpc>
              <a:spcBef>
                <a:spcPts val="0"/>
              </a:spcBef>
              <a:spcAft>
                <a:spcPts val="0"/>
              </a:spcAft>
              <a:buClr>
                <a:srgbClr val="000000"/>
              </a:buClr>
              <a:buSzPts val="1100"/>
              <a:buFont typeface="Arial"/>
              <a:buNone/>
            </a:pPr>
            <a:endParaRPr sz="1100" b="1" i="0" u="none" strike="noStrike" cap="none">
              <a:solidFill>
                <a:srgbClr val="FFFFFF"/>
              </a:solidFill>
              <a:latin typeface="Bricolage Grotesque"/>
              <a:ea typeface="Bricolage Grotesque"/>
              <a:cs typeface="Bricolage Grotesque"/>
              <a:sym typeface="Bricolage Grotesque"/>
            </a:endParaRPr>
          </a:p>
          <a:p>
            <a:pPr marL="0" marR="0" lvl="0" indent="0" algn="ctr" rtl="0">
              <a:lnSpc>
                <a:spcPct val="100000"/>
              </a:lnSpc>
              <a:spcBef>
                <a:spcPts val="0"/>
              </a:spcBef>
              <a:spcAft>
                <a:spcPts val="0"/>
              </a:spcAft>
              <a:buClr>
                <a:srgbClr val="000000"/>
              </a:buClr>
              <a:buSzPts val="1100"/>
              <a:buFont typeface="Arial"/>
              <a:buNone/>
            </a:pPr>
            <a:endParaRPr sz="1100" b="1" i="0" u="none" strike="noStrike" cap="none">
              <a:solidFill>
                <a:srgbClr val="FFFFFF"/>
              </a:solidFill>
              <a:latin typeface="Bricolage Grotesque"/>
              <a:ea typeface="Bricolage Grotesque"/>
              <a:cs typeface="Bricolage Grotesque"/>
              <a:sym typeface="Bricolage Grotesque"/>
            </a:endParaRPr>
          </a:p>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FFFFFF"/>
              </a:solidFill>
              <a:latin typeface="IBM Plex Sans Medium"/>
              <a:ea typeface="IBM Plex Sans Medium"/>
              <a:cs typeface="IBM Plex Sans Medium"/>
              <a:sym typeface="IBM Plex Sans Medium"/>
            </a:endParaRPr>
          </a:p>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IBM Plex Sans Medium"/>
              <a:ea typeface="IBM Plex Sans Medium"/>
              <a:cs typeface="IBM Plex Sans Medium"/>
              <a:sym typeface="IBM Plex Sans Medium"/>
            </a:endParaRPr>
          </a:p>
        </p:txBody>
      </p:sp>
      <p:sp>
        <p:nvSpPr>
          <p:cNvPr id="18037" name="Google Shape;18037;p17"/>
          <p:cNvSpPr/>
          <p:nvPr/>
        </p:nvSpPr>
        <p:spPr>
          <a:xfrm>
            <a:off x="3153338" y="2297902"/>
            <a:ext cx="936600" cy="1388400"/>
          </a:xfrm>
          <a:prstGeom prst="roundRect">
            <a:avLst>
              <a:gd name="adj" fmla="val 18385"/>
            </a:avLst>
          </a:prstGeom>
          <a:solidFill>
            <a:srgbClr val="BAF6EB">
              <a:alpha val="23921"/>
            </a:srgbClr>
          </a:solidFill>
          <a:ln w="19050" cap="flat" cmpd="sng">
            <a:solidFill>
              <a:srgbClr val="BAF6EB"/>
            </a:solidFill>
            <a:prstDash val="solid"/>
            <a:round/>
            <a:headEnd type="none" w="sm" len="sm"/>
            <a:tailEnd type="none" w="sm" len="sm"/>
          </a:ln>
        </p:spPr>
        <p:txBody>
          <a:bodyPr spcFirstLastPara="1" wrap="square" lIns="0" tIns="91425" rIns="0"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1" i="0" u="none" strike="noStrike" cap="none">
              <a:solidFill>
                <a:srgbClr val="FFFFFF"/>
              </a:solidFill>
              <a:latin typeface="Bricolage Grotesque"/>
              <a:ea typeface="Bricolage Grotesque"/>
              <a:cs typeface="Bricolage Grotesque"/>
              <a:sym typeface="Bricolage Grotesque"/>
            </a:endParaRPr>
          </a:p>
          <a:p>
            <a:pPr marL="0" marR="0" lvl="0" indent="0" algn="ctr" rtl="0">
              <a:lnSpc>
                <a:spcPct val="100000"/>
              </a:lnSpc>
              <a:spcBef>
                <a:spcPts val="0"/>
              </a:spcBef>
              <a:spcAft>
                <a:spcPts val="0"/>
              </a:spcAft>
              <a:buClr>
                <a:srgbClr val="000000"/>
              </a:buClr>
              <a:buSzPts val="1100"/>
              <a:buFont typeface="Arial"/>
              <a:buNone/>
            </a:pPr>
            <a:endParaRPr sz="1100" b="1" i="0" u="none" strike="noStrike" cap="none">
              <a:solidFill>
                <a:srgbClr val="FFFFFF"/>
              </a:solidFill>
              <a:latin typeface="Bricolage Grotesque"/>
              <a:ea typeface="Bricolage Grotesque"/>
              <a:cs typeface="Bricolage Grotesque"/>
              <a:sym typeface="Bricolage Grotesque"/>
            </a:endParaRPr>
          </a:p>
          <a:p>
            <a:pPr marL="0" marR="0" lvl="0" indent="0" algn="ctr" rtl="0">
              <a:lnSpc>
                <a:spcPct val="100000"/>
              </a:lnSpc>
              <a:spcBef>
                <a:spcPts val="0"/>
              </a:spcBef>
              <a:spcAft>
                <a:spcPts val="0"/>
              </a:spcAft>
              <a:buClr>
                <a:srgbClr val="000000"/>
              </a:buClr>
              <a:buSzPts val="1100"/>
              <a:buFont typeface="Arial"/>
              <a:buNone/>
            </a:pPr>
            <a:endParaRPr sz="1100" b="1" i="0" u="none" strike="noStrike" cap="none">
              <a:solidFill>
                <a:srgbClr val="FFFFFF"/>
              </a:solidFill>
              <a:latin typeface="Bricolage Grotesque"/>
              <a:ea typeface="Bricolage Grotesque"/>
              <a:cs typeface="Bricolage Grotesque"/>
              <a:sym typeface="Bricolage Grotesque"/>
            </a:endParaRPr>
          </a:p>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FFFFFF"/>
              </a:solidFill>
              <a:latin typeface="IBM Plex Sans Medium"/>
              <a:ea typeface="IBM Plex Sans Medium"/>
              <a:cs typeface="IBM Plex Sans Medium"/>
              <a:sym typeface="IBM Plex Sans Medium"/>
            </a:endParaRPr>
          </a:p>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Bricolage Grotesque"/>
              <a:ea typeface="Bricolage Grotesque"/>
              <a:cs typeface="Bricolage Grotesque"/>
              <a:sym typeface="Bricolage Grotesque"/>
            </a:endParaRPr>
          </a:p>
        </p:txBody>
      </p:sp>
      <p:sp>
        <p:nvSpPr>
          <p:cNvPr id="18038" name="Google Shape;18038;p17"/>
          <p:cNvSpPr/>
          <p:nvPr/>
        </p:nvSpPr>
        <p:spPr>
          <a:xfrm>
            <a:off x="4202600" y="2297902"/>
            <a:ext cx="936600" cy="1388400"/>
          </a:xfrm>
          <a:prstGeom prst="roundRect">
            <a:avLst>
              <a:gd name="adj" fmla="val 18385"/>
            </a:avLst>
          </a:prstGeom>
          <a:solidFill>
            <a:srgbClr val="BAF6EB">
              <a:alpha val="23921"/>
            </a:srgbClr>
          </a:solidFill>
          <a:ln w="19050" cap="flat" cmpd="sng">
            <a:solidFill>
              <a:srgbClr val="BAF6EB"/>
            </a:solidFill>
            <a:prstDash val="solid"/>
            <a:round/>
            <a:headEnd type="none" w="sm" len="sm"/>
            <a:tailEnd type="none" w="sm" len="sm"/>
          </a:ln>
        </p:spPr>
        <p:txBody>
          <a:bodyPr spcFirstLastPara="1" wrap="square" lIns="0" tIns="91425" rIns="0" bIns="91425" anchor="ctr"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FFFFFF"/>
              </a:solidFill>
              <a:latin typeface="IBM Plex Sans Medium"/>
              <a:ea typeface="IBM Plex Sans Medium"/>
              <a:cs typeface="IBM Plex Sans Medium"/>
              <a:sym typeface="IBM Plex Sans Medium"/>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FFFFFF"/>
              </a:solidFill>
              <a:latin typeface="IBM Plex Sans Medium"/>
              <a:ea typeface="IBM Plex Sans Medium"/>
              <a:cs typeface="IBM Plex Sans Medium"/>
              <a:sym typeface="IBM Plex Sans Medium"/>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FFFFFF"/>
              </a:solidFill>
              <a:latin typeface="IBM Plex Sans Medium"/>
              <a:ea typeface="IBM Plex Sans Medium"/>
              <a:cs typeface="IBM Plex Sans Medium"/>
              <a:sym typeface="IBM Plex Sans Medium"/>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FFFFFF"/>
              </a:solidFill>
              <a:latin typeface="IBM Plex Sans Medium"/>
              <a:ea typeface="IBM Plex Sans Medium"/>
              <a:cs typeface="IBM Plex Sans Medium"/>
              <a:sym typeface="IBM Plex Sans Medium"/>
            </a:endParaRPr>
          </a:p>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rgbClr val="FFFFFF"/>
              </a:solidFill>
              <a:latin typeface="IBM Plex Sans Medium"/>
              <a:ea typeface="IBM Plex Sans Medium"/>
              <a:cs typeface="IBM Plex Sans Medium"/>
              <a:sym typeface="IBM Plex Sans Medium"/>
            </a:endParaRPr>
          </a:p>
        </p:txBody>
      </p:sp>
      <p:sp>
        <p:nvSpPr>
          <p:cNvPr id="18039" name="Google Shape;18039;p17"/>
          <p:cNvSpPr/>
          <p:nvPr/>
        </p:nvSpPr>
        <p:spPr>
          <a:xfrm>
            <a:off x="5251838" y="2297902"/>
            <a:ext cx="936600" cy="1388400"/>
          </a:xfrm>
          <a:prstGeom prst="roundRect">
            <a:avLst>
              <a:gd name="adj" fmla="val 18385"/>
            </a:avLst>
          </a:prstGeom>
          <a:solidFill>
            <a:srgbClr val="BAF6EB">
              <a:alpha val="23921"/>
            </a:srgbClr>
          </a:solidFill>
          <a:ln w="19050" cap="flat" cmpd="sng">
            <a:solidFill>
              <a:srgbClr val="BAF6EB"/>
            </a:solidFill>
            <a:prstDash val="solid"/>
            <a:round/>
            <a:headEnd type="none" w="sm" len="sm"/>
            <a:tailEnd type="none" w="sm" len="sm"/>
          </a:ln>
        </p:spPr>
        <p:txBody>
          <a:bodyPr spcFirstLastPara="1" wrap="square" lIns="0" tIns="91425" rIns="0" bIns="91425"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1" i="0" u="none" strike="noStrike" cap="none">
              <a:solidFill>
                <a:srgbClr val="FFFFFF"/>
              </a:solidFill>
              <a:latin typeface="Bricolage Grotesque"/>
              <a:ea typeface="Bricolage Grotesque"/>
              <a:cs typeface="Bricolage Grotesque"/>
              <a:sym typeface="Bricolage Grotesque"/>
            </a:endParaRPr>
          </a:p>
          <a:p>
            <a:pPr marL="0" marR="0" lvl="0" indent="0" algn="ctr" rtl="0">
              <a:lnSpc>
                <a:spcPct val="100000"/>
              </a:lnSpc>
              <a:spcBef>
                <a:spcPts val="0"/>
              </a:spcBef>
              <a:spcAft>
                <a:spcPts val="0"/>
              </a:spcAft>
              <a:buClr>
                <a:srgbClr val="000000"/>
              </a:buClr>
              <a:buSzPts val="1100"/>
              <a:buFont typeface="Arial"/>
              <a:buNone/>
            </a:pPr>
            <a:endParaRPr sz="1100" b="1" i="0" u="none" strike="noStrike" cap="none">
              <a:solidFill>
                <a:srgbClr val="FFFFFF"/>
              </a:solidFill>
              <a:latin typeface="Bricolage Grotesque"/>
              <a:ea typeface="Bricolage Grotesque"/>
              <a:cs typeface="Bricolage Grotesque"/>
              <a:sym typeface="Bricolage Grotesque"/>
            </a:endParaRPr>
          </a:p>
          <a:p>
            <a:pPr marL="0" marR="0" lvl="0" indent="0" algn="ctr" rtl="0">
              <a:lnSpc>
                <a:spcPct val="100000"/>
              </a:lnSpc>
              <a:spcBef>
                <a:spcPts val="0"/>
              </a:spcBef>
              <a:spcAft>
                <a:spcPts val="0"/>
              </a:spcAft>
              <a:buClr>
                <a:srgbClr val="000000"/>
              </a:buClr>
              <a:buSzPts val="1100"/>
              <a:buFont typeface="Arial"/>
              <a:buNone/>
            </a:pPr>
            <a:endParaRPr sz="1100" b="1" i="0" u="none" strike="noStrike" cap="none">
              <a:solidFill>
                <a:srgbClr val="FFFFFF"/>
              </a:solidFill>
              <a:latin typeface="Bricolage Grotesque"/>
              <a:ea typeface="Bricolage Grotesque"/>
              <a:cs typeface="Bricolage Grotesque"/>
              <a:sym typeface="Bricolage Grotesque"/>
            </a:endParaRPr>
          </a:p>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IBM Plex Sans Medium"/>
              <a:ea typeface="IBM Plex Sans Medium"/>
              <a:cs typeface="IBM Plex Sans Medium"/>
              <a:sym typeface="IBM Plex Sans Medium"/>
            </a:endParaRPr>
          </a:p>
        </p:txBody>
      </p:sp>
      <p:sp>
        <p:nvSpPr>
          <p:cNvPr id="18040" name="Google Shape;18040;p17"/>
          <p:cNvSpPr/>
          <p:nvPr/>
        </p:nvSpPr>
        <p:spPr>
          <a:xfrm>
            <a:off x="6562437" y="2297902"/>
            <a:ext cx="936600" cy="1388400"/>
          </a:xfrm>
          <a:prstGeom prst="roundRect">
            <a:avLst>
              <a:gd name="adj" fmla="val 18385"/>
            </a:avLst>
          </a:prstGeom>
          <a:solidFill>
            <a:srgbClr val="E2A5EE">
              <a:alpha val="29411"/>
            </a:srgbClr>
          </a:solidFill>
          <a:ln w="19050" cap="flat" cmpd="sng">
            <a:solidFill>
              <a:srgbClr val="E2A5EE"/>
            </a:solidFill>
            <a:prstDash val="solid"/>
            <a:round/>
            <a:headEnd type="none" w="sm" len="sm"/>
            <a:tailEnd type="none" w="sm" len="sm"/>
          </a:ln>
        </p:spPr>
        <p:txBody>
          <a:bodyPr spcFirstLastPara="1" wrap="square" lIns="0" tIns="91425" rIns="0" bIns="91425" anchor="ctr" anchorCtr="0">
            <a:noAutofit/>
          </a:bodyPr>
          <a:lstStyle/>
          <a:p>
            <a:pPr marL="0" marR="0" lvl="0" indent="0" algn="ctr" rtl="0">
              <a:lnSpc>
                <a:spcPct val="100000"/>
              </a:lnSpc>
              <a:spcBef>
                <a:spcPts val="0"/>
              </a:spcBef>
              <a:spcAft>
                <a:spcPts val="0"/>
              </a:spcAft>
              <a:buClr>
                <a:srgbClr val="000000"/>
              </a:buClr>
              <a:buSzPts val="1300"/>
              <a:buFont typeface="Arial"/>
              <a:buNone/>
            </a:pPr>
            <a:endParaRPr sz="1300" b="1" i="0" u="none" strike="noStrike" cap="none">
              <a:solidFill>
                <a:srgbClr val="FFFFFF"/>
              </a:solidFill>
              <a:latin typeface="Bricolage Grotesque"/>
              <a:ea typeface="Bricolage Grotesque"/>
              <a:cs typeface="Bricolage Grotesque"/>
              <a:sym typeface="Bricolage Grotesque"/>
            </a:endParaRPr>
          </a:p>
          <a:p>
            <a:pPr marL="0" marR="0" lvl="0" indent="0" algn="ctr" rtl="0">
              <a:lnSpc>
                <a:spcPct val="100000"/>
              </a:lnSpc>
              <a:spcBef>
                <a:spcPts val="0"/>
              </a:spcBef>
              <a:spcAft>
                <a:spcPts val="0"/>
              </a:spcAft>
              <a:buClr>
                <a:srgbClr val="000000"/>
              </a:buClr>
              <a:buSzPts val="1300"/>
              <a:buFont typeface="Arial"/>
              <a:buNone/>
            </a:pPr>
            <a:endParaRPr sz="1300" b="1" i="0" u="none" strike="noStrike" cap="none">
              <a:solidFill>
                <a:srgbClr val="FFFFFF"/>
              </a:solidFill>
              <a:latin typeface="Bricolage Grotesque"/>
              <a:ea typeface="Bricolage Grotesque"/>
              <a:cs typeface="Bricolage Grotesque"/>
              <a:sym typeface="Bricolage Grotesque"/>
            </a:endParaRPr>
          </a:p>
          <a:p>
            <a:pPr marL="0" marR="0" lvl="0" indent="0" algn="ctr" rtl="0">
              <a:lnSpc>
                <a:spcPct val="100000"/>
              </a:lnSpc>
              <a:spcBef>
                <a:spcPts val="0"/>
              </a:spcBef>
              <a:spcAft>
                <a:spcPts val="0"/>
              </a:spcAft>
              <a:buClr>
                <a:srgbClr val="000000"/>
              </a:buClr>
              <a:buSzPts val="1300"/>
              <a:buFont typeface="Arial"/>
              <a:buNone/>
            </a:pPr>
            <a:endParaRPr sz="1300" b="1" i="0" u="none" strike="noStrike" cap="none">
              <a:solidFill>
                <a:srgbClr val="FFFFFF"/>
              </a:solidFill>
              <a:latin typeface="Bricolage Grotesque"/>
              <a:ea typeface="Bricolage Grotesque"/>
              <a:cs typeface="Bricolage Grotesque"/>
              <a:sym typeface="Bricolage Grotesque"/>
            </a:endParaRPr>
          </a:p>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IBM Plex Sans Medium"/>
              <a:ea typeface="IBM Plex Sans Medium"/>
              <a:cs typeface="IBM Plex Sans Medium"/>
              <a:sym typeface="IBM Plex Sans Medium"/>
            </a:endParaRPr>
          </a:p>
        </p:txBody>
      </p:sp>
      <p:cxnSp>
        <p:nvCxnSpPr>
          <p:cNvPr id="18041" name="Google Shape;18041;p17"/>
          <p:cNvCxnSpPr>
            <a:stCxn id="18035" idx="3"/>
            <a:endCxn id="18034" idx="1"/>
          </p:cNvCxnSpPr>
          <p:nvPr/>
        </p:nvCxnSpPr>
        <p:spPr>
          <a:xfrm rot="10800000" flipH="1">
            <a:off x="6264313" y="2867152"/>
            <a:ext cx="201900" cy="2400"/>
          </a:xfrm>
          <a:prstGeom prst="straightConnector1">
            <a:avLst/>
          </a:prstGeom>
          <a:noFill/>
          <a:ln w="19050" cap="flat" cmpd="sng">
            <a:solidFill>
              <a:srgbClr val="ADADAD"/>
            </a:solidFill>
            <a:prstDash val="solid"/>
            <a:round/>
            <a:headEnd type="none" w="sm" len="sm"/>
            <a:tailEnd type="none" w="sm" len="sm"/>
          </a:ln>
        </p:spPr>
      </p:cxnSp>
      <p:grpSp>
        <p:nvGrpSpPr>
          <p:cNvPr id="18042" name="Google Shape;18042;p17"/>
          <p:cNvGrpSpPr/>
          <p:nvPr/>
        </p:nvGrpSpPr>
        <p:grpSpPr>
          <a:xfrm>
            <a:off x="2383025" y="2579152"/>
            <a:ext cx="332700" cy="332700"/>
            <a:chOff x="1972850" y="910100"/>
            <a:chExt cx="332700" cy="332700"/>
          </a:xfrm>
        </p:grpSpPr>
        <p:sp>
          <p:nvSpPr>
            <p:cNvPr id="18043" name="Google Shape;18043;p17"/>
            <p:cNvSpPr/>
            <p:nvPr/>
          </p:nvSpPr>
          <p:spPr>
            <a:xfrm>
              <a:off x="1972850" y="910100"/>
              <a:ext cx="332700" cy="332700"/>
            </a:xfrm>
            <a:prstGeom prst="ellipse">
              <a:avLst/>
            </a:prstGeom>
            <a:solidFill>
              <a:srgbClr val="ADE4DA"/>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ublic Sans"/>
                <a:ea typeface="Public Sans"/>
                <a:cs typeface="Public Sans"/>
                <a:sym typeface="Public Sans"/>
              </a:endParaRPr>
            </a:p>
          </p:txBody>
        </p:sp>
        <p:pic>
          <p:nvPicPr>
            <p:cNvPr id="18044" name="Google Shape;18044;p17"/>
            <p:cNvPicPr preferRelativeResize="0"/>
            <p:nvPr/>
          </p:nvPicPr>
          <p:blipFill rotWithShape="1">
            <a:blip r:embed="rId3">
              <a:alphaModFix amt="80000"/>
            </a:blip>
            <a:srcRect/>
            <a:stretch/>
          </p:blipFill>
          <p:spPr>
            <a:xfrm>
              <a:off x="2049050" y="986300"/>
              <a:ext cx="180300" cy="180300"/>
            </a:xfrm>
            <a:prstGeom prst="rect">
              <a:avLst/>
            </a:prstGeom>
            <a:noFill/>
            <a:ln>
              <a:noFill/>
            </a:ln>
          </p:spPr>
        </p:pic>
      </p:grpSp>
      <p:grpSp>
        <p:nvGrpSpPr>
          <p:cNvPr id="18045" name="Google Shape;18045;p17"/>
          <p:cNvGrpSpPr/>
          <p:nvPr/>
        </p:nvGrpSpPr>
        <p:grpSpPr>
          <a:xfrm>
            <a:off x="3451681" y="2575552"/>
            <a:ext cx="339900" cy="339900"/>
            <a:chOff x="3241243" y="982700"/>
            <a:chExt cx="339900" cy="339900"/>
          </a:xfrm>
        </p:grpSpPr>
        <p:sp>
          <p:nvSpPr>
            <p:cNvPr id="18046" name="Google Shape;18046;p17"/>
            <p:cNvSpPr/>
            <p:nvPr/>
          </p:nvSpPr>
          <p:spPr>
            <a:xfrm>
              <a:off x="3241243" y="982700"/>
              <a:ext cx="339900" cy="339900"/>
            </a:xfrm>
            <a:prstGeom prst="ellipse">
              <a:avLst/>
            </a:prstGeom>
            <a:solidFill>
              <a:srgbClr val="ADE4DA"/>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ublic Sans"/>
                <a:ea typeface="Public Sans"/>
                <a:cs typeface="Public Sans"/>
                <a:sym typeface="Public Sans"/>
              </a:endParaRPr>
            </a:p>
          </p:txBody>
        </p:sp>
        <p:pic>
          <p:nvPicPr>
            <p:cNvPr id="18047" name="Google Shape;18047;p17"/>
            <p:cNvPicPr preferRelativeResize="0"/>
            <p:nvPr/>
          </p:nvPicPr>
          <p:blipFill rotWithShape="1">
            <a:blip r:embed="rId4">
              <a:alphaModFix amt="80000"/>
            </a:blip>
            <a:srcRect/>
            <a:stretch/>
          </p:blipFill>
          <p:spPr>
            <a:xfrm>
              <a:off x="3321043" y="1062500"/>
              <a:ext cx="180300" cy="180300"/>
            </a:xfrm>
            <a:prstGeom prst="rect">
              <a:avLst/>
            </a:prstGeom>
            <a:noFill/>
            <a:ln>
              <a:noFill/>
            </a:ln>
          </p:spPr>
        </p:pic>
      </p:grpSp>
      <p:grpSp>
        <p:nvGrpSpPr>
          <p:cNvPr id="18048" name="Google Shape;18048;p17"/>
          <p:cNvGrpSpPr/>
          <p:nvPr/>
        </p:nvGrpSpPr>
        <p:grpSpPr>
          <a:xfrm>
            <a:off x="4505292" y="2579902"/>
            <a:ext cx="331200" cy="331200"/>
            <a:chOff x="4359655" y="760025"/>
            <a:chExt cx="331200" cy="331200"/>
          </a:xfrm>
        </p:grpSpPr>
        <p:sp>
          <p:nvSpPr>
            <p:cNvPr id="18049" name="Google Shape;18049;p17"/>
            <p:cNvSpPr/>
            <p:nvPr/>
          </p:nvSpPr>
          <p:spPr>
            <a:xfrm>
              <a:off x="4359655" y="760025"/>
              <a:ext cx="331200" cy="331200"/>
            </a:xfrm>
            <a:prstGeom prst="ellipse">
              <a:avLst/>
            </a:prstGeom>
            <a:solidFill>
              <a:srgbClr val="ADE4DA"/>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ublic Sans"/>
                <a:ea typeface="Public Sans"/>
                <a:cs typeface="Public Sans"/>
                <a:sym typeface="Public Sans"/>
              </a:endParaRPr>
            </a:p>
          </p:txBody>
        </p:sp>
        <p:pic>
          <p:nvPicPr>
            <p:cNvPr id="18050" name="Google Shape;18050;p17"/>
            <p:cNvPicPr preferRelativeResize="0"/>
            <p:nvPr/>
          </p:nvPicPr>
          <p:blipFill rotWithShape="1">
            <a:blip r:embed="rId5">
              <a:alphaModFix amt="80000"/>
            </a:blip>
            <a:srcRect/>
            <a:stretch/>
          </p:blipFill>
          <p:spPr>
            <a:xfrm>
              <a:off x="4435093" y="835475"/>
              <a:ext cx="180300" cy="180300"/>
            </a:xfrm>
            <a:prstGeom prst="rect">
              <a:avLst/>
            </a:prstGeom>
            <a:noFill/>
            <a:ln>
              <a:noFill/>
            </a:ln>
          </p:spPr>
        </p:pic>
      </p:grpSp>
      <p:grpSp>
        <p:nvGrpSpPr>
          <p:cNvPr id="18051" name="Google Shape;18051;p17"/>
          <p:cNvGrpSpPr/>
          <p:nvPr/>
        </p:nvGrpSpPr>
        <p:grpSpPr>
          <a:xfrm>
            <a:off x="5554530" y="2579902"/>
            <a:ext cx="331200" cy="331200"/>
            <a:chOff x="5267567" y="1066850"/>
            <a:chExt cx="331200" cy="331200"/>
          </a:xfrm>
        </p:grpSpPr>
        <p:sp>
          <p:nvSpPr>
            <p:cNvPr id="18052" name="Google Shape;18052;p17"/>
            <p:cNvSpPr/>
            <p:nvPr/>
          </p:nvSpPr>
          <p:spPr>
            <a:xfrm>
              <a:off x="5267567" y="1066850"/>
              <a:ext cx="331200" cy="331200"/>
            </a:xfrm>
            <a:prstGeom prst="ellipse">
              <a:avLst/>
            </a:prstGeom>
            <a:solidFill>
              <a:srgbClr val="ADE4DA"/>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ublic Sans"/>
                <a:ea typeface="Public Sans"/>
                <a:cs typeface="Public Sans"/>
                <a:sym typeface="Public Sans"/>
              </a:endParaRPr>
            </a:p>
          </p:txBody>
        </p:sp>
        <p:pic>
          <p:nvPicPr>
            <p:cNvPr id="18053" name="Google Shape;18053;p17"/>
            <p:cNvPicPr preferRelativeResize="0"/>
            <p:nvPr/>
          </p:nvPicPr>
          <p:blipFill rotWithShape="1">
            <a:blip r:embed="rId6">
              <a:alphaModFix amt="80000"/>
            </a:blip>
            <a:srcRect/>
            <a:stretch/>
          </p:blipFill>
          <p:spPr>
            <a:xfrm>
              <a:off x="5343018" y="1142300"/>
              <a:ext cx="180300" cy="180300"/>
            </a:xfrm>
            <a:prstGeom prst="rect">
              <a:avLst/>
            </a:prstGeom>
            <a:noFill/>
            <a:ln>
              <a:noFill/>
            </a:ln>
          </p:spPr>
        </p:pic>
      </p:grpSp>
      <p:grpSp>
        <p:nvGrpSpPr>
          <p:cNvPr id="18054" name="Google Shape;18054;p17"/>
          <p:cNvGrpSpPr/>
          <p:nvPr/>
        </p:nvGrpSpPr>
        <p:grpSpPr>
          <a:xfrm>
            <a:off x="6838692" y="2579902"/>
            <a:ext cx="331200" cy="331200"/>
            <a:chOff x="6403217" y="837500"/>
            <a:chExt cx="331200" cy="331200"/>
          </a:xfrm>
        </p:grpSpPr>
        <p:sp>
          <p:nvSpPr>
            <p:cNvPr id="18055" name="Google Shape;18055;p17"/>
            <p:cNvSpPr/>
            <p:nvPr/>
          </p:nvSpPr>
          <p:spPr>
            <a:xfrm>
              <a:off x="6403217" y="837500"/>
              <a:ext cx="331200" cy="331200"/>
            </a:xfrm>
            <a:prstGeom prst="ellipse">
              <a:avLst/>
            </a:prstGeom>
            <a:solidFill>
              <a:srgbClr val="E2A5EE"/>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ublic Sans"/>
                <a:ea typeface="Public Sans"/>
                <a:cs typeface="Public Sans"/>
                <a:sym typeface="Public Sans"/>
              </a:endParaRPr>
            </a:p>
          </p:txBody>
        </p:sp>
        <p:pic>
          <p:nvPicPr>
            <p:cNvPr id="18056" name="Google Shape;18056;p17"/>
            <p:cNvPicPr preferRelativeResize="0"/>
            <p:nvPr/>
          </p:nvPicPr>
          <p:blipFill rotWithShape="1">
            <a:blip r:embed="rId7">
              <a:alphaModFix amt="56000"/>
            </a:blip>
            <a:srcRect/>
            <a:stretch/>
          </p:blipFill>
          <p:spPr>
            <a:xfrm>
              <a:off x="6475806" y="910100"/>
              <a:ext cx="186025" cy="186000"/>
            </a:xfrm>
            <a:prstGeom prst="rect">
              <a:avLst/>
            </a:prstGeom>
            <a:noFill/>
            <a:ln>
              <a:noFill/>
            </a:ln>
          </p:spPr>
        </p:pic>
      </p:grpSp>
      <p:sp>
        <p:nvSpPr>
          <p:cNvPr id="18057" name="Google Shape;18057;p17"/>
          <p:cNvSpPr/>
          <p:nvPr/>
        </p:nvSpPr>
        <p:spPr>
          <a:xfrm rot="-8198901">
            <a:off x="6268396" y="2810437"/>
            <a:ext cx="117994" cy="118213"/>
          </a:xfrm>
          <a:prstGeom prst="rtTriangle">
            <a:avLst/>
          </a:prstGeom>
          <a:solidFill>
            <a:srgbClr val="ADADAD"/>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ublic Sans"/>
              <a:ea typeface="Public Sans"/>
              <a:cs typeface="Public Sans"/>
              <a:sym typeface="Public Sans"/>
            </a:endParaRPr>
          </a:p>
        </p:txBody>
      </p:sp>
      <p:cxnSp>
        <p:nvCxnSpPr>
          <p:cNvPr id="18058" name="Google Shape;18058;p17"/>
          <p:cNvCxnSpPr>
            <a:stCxn id="18034" idx="3"/>
            <a:endCxn id="18032" idx="1"/>
          </p:cNvCxnSpPr>
          <p:nvPr/>
        </p:nvCxnSpPr>
        <p:spPr>
          <a:xfrm>
            <a:off x="7595238" y="2867027"/>
            <a:ext cx="270900" cy="1800"/>
          </a:xfrm>
          <a:prstGeom prst="straightConnector1">
            <a:avLst/>
          </a:prstGeom>
          <a:noFill/>
          <a:ln w="19050" cap="flat" cmpd="sng">
            <a:solidFill>
              <a:srgbClr val="ADADAD"/>
            </a:solidFill>
            <a:prstDash val="solid"/>
            <a:round/>
            <a:headEnd type="none" w="sm" len="sm"/>
            <a:tailEnd type="none" w="sm" len="sm"/>
          </a:ln>
        </p:spPr>
      </p:cxnSp>
      <p:sp>
        <p:nvSpPr>
          <p:cNvPr id="18059" name="Google Shape;18059;p17"/>
          <p:cNvSpPr/>
          <p:nvPr/>
        </p:nvSpPr>
        <p:spPr>
          <a:xfrm rot="-8198901">
            <a:off x="7623613" y="2810437"/>
            <a:ext cx="117994" cy="118213"/>
          </a:xfrm>
          <a:prstGeom prst="rtTriangle">
            <a:avLst/>
          </a:prstGeom>
          <a:solidFill>
            <a:srgbClr val="ADADAD"/>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ublic Sans"/>
              <a:ea typeface="Public Sans"/>
              <a:cs typeface="Public Sans"/>
              <a:sym typeface="Public Sans"/>
            </a:endParaRPr>
          </a:p>
        </p:txBody>
      </p:sp>
      <p:grpSp>
        <p:nvGrpSpPr>
          <p:cNvPr id="18060" name="Google Shape;18060;p17"/>
          <p:cNvGrpSpPr/>
          <p:nvPr/>
        </p:nvGrpSpPr>
        <p:grpSpPr>
          <a:xfrm>
            <a:off x="8230617" y="2579902"/>
            <a:ext cx="331200" cy="331200"/>
            <a:chOff x="5759104" y="962450"/>
            <a:chExt cx="331200" cy="331200"/>
          </a:xfrm>
        </p:grpSpPr>
        <p:sp>
          <p:nvSpPr>
            <p:cNvPr id="18061" name="Google Shape;18061;p17"/>
            <p:cNvSpPr/>
            <p:nvPr/>
          </p:nvSpPr>
          <p:spPr>
            <a:xfrm>
              <a:off x="5759104" y="962450"/>
              <a:ext cx="331200" cy="331200"/>
            </a:xfrm>
            <a:prstGeom prst="ellipse">
              <a:avLst/>
            </a:prstGeom>
            <a:solidFill>
              <a:srgbClr val="FFBB3C"/>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ublic Sans"/>
                <a:ea typeface="Public Sans"/>
                <a:cs typeface="Public Sans"/>
                <a:sym typeface="Public Sans"/>
              </a:endParaRPr>
            </a:p>
          </p:txBody>
        </p:sp>
        <p:pic>
          <p:nvPicPr>
            <p:cNvPr id="18062" name="Google Shape;18062;p17"/>
            <p:cNvPicPr preferRelativeResize="0"/>
            <p:nvPr/>
          </p:nvPicPr>
          <p:blipFill rotWithShape="1">
            <a:blip r:embed="rId8">
              <a:alphaModFix amt="60000"/>
            </a:blip>
            <a:srcRect/>
            <a:stretch/>
          </p:blipFill>
          <p:spPr>
            <a:xfrm>
              <a:off x="5834543" y="1037900"/>
              <a:ext cx="180300" cy="180300"/>
            </a:xfrm>
            <a:prstGeom prst="rect">
              <a:avLst/>
            </a:prstGeom>
            <a:noFill/>
            <a:ln>
              <a:noFill/>
            </a:ln>
          </p:spPr>
        </p:pic>
      </p:grpSp>
      <p:pic>
        <p:nvPicPr>
          <p:cNvPr id="18063" name="Google Shape;18063;p17"/>
          <p:cNvPicPr preferRelativeResize="0"/>
          <p:nvPr/>
        </p:nvPicPr>
        <p:blipFill rotWithShape="1">
          <a:blip r:embed="rId9">
            <a:alphaModFix/>
          </a:blip>
          <a:srcRect t="29" b="39"/>
          <a:stretch/>
        </p:blipFill>
        <p:spPr>
          <a:xfrm>
            <a:off x="246337" y="2274625"/>
            <a:ext cx="1773300" cy="1435364"/>
          </a:xfrm>
          <a:prstGeom prst="rect">
            <a:avLst/>
          </a:prstGeom>
          <a:noFill/>
          <a:ln>
            <a:noFill/>
          </a:ln>
        </p:spPr>
      </p:pic>
      <p:sp>
        <p:nvSpPr>
          <p:cNvPr id="18064" name="Google Shape;18064;p17"/>
          <p:cNvSpPr txBox="1"/>
          <p:nvPr/>
        </p:nvSpPr>
        <p:spPr>
          <a:xfrm>
            <a:off x="85088" y="3084002"/>
            <a:ext cx="1692300" cy="2532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0" i="0" u="none" strike="noStrike" cap="none">
                <a:solidFill>
                  <a:schemeClr val="tx1"/>
                </a:solidFill>
                <a:latin typeface="IBM Plex Sans Medium"/>
                <a:ea typeface="IBM Plex Sans Medium"/>
                <a:cs typeface="IBM Plex Sans Medium"/>
                <a:sym typeface="IBM Plex Sans Medium"/>
              </a:rPr>
              <a:t>Quote &amp; Bind</a:t>
            </a:r>
            <a:endParaRPr sz="1000" b="0" i="0" u="none" strike="noStrike" cap="none">
              <a:solidFill>
                <a:schemeClr val="tx1"/>
              </a:solidFill>
              <a:latin typeface="IBM Plex Sans Medium"/>
              <a:ea typeface="IBM Plex Sans Medium"/>
              <a:cs typeface="IBM Plex Sans Medium"/>
              <a:sym typeface="IBM Plex Sans Medium"/>
            </a:endParaRPr>
          </a:p>
        </p:txBody>
      </p:sp>
      <p:sp>
        <p:nvSpPr>
          <p:cNvPr id="18065" name="Google Shape;18065;p17"/>
          <p:cNvSpPr/>
          <p:nvPr/>
        </p:nvSpPr>
        <p:spPr>
          <a:xfrm>
            <a:off x="2936563" y="1716752"/>
            <a:ext cx="2410200" cy="442800"/>
          </a:xfrm>
          <a:prstGeom prst="roundRect">
            <a:avLst>
              <a:gd name="adj" fmla="val 50000"/>
            </a:avLst>
          </a:prstGeom>
          <a:solidFill>
            <a:srgbClr val="ADE4DA"/>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0" i="0" u="none" strike="noStrike" cap="none">
                <a:solidFill>
                  <a:srgbClr val="000000"/>
                </a:solidFill>
                <a:latin typeface="IBM Plex Sans SemiBold"/>
                <a:ea typeface="IBM Plex Sans SemiBold"/>
                <a:cs typeface="IBM Plex Sans SemiBold"/>
                <a:sym typeface="IBM Plex Sans SemiBold"/>
              </a:rPr>
              <a:t>Security Tools &amp; Services</a:t>
            </a:r>
            <a:endParaRPr sz="1000" b="0" i="0" u="none" strike="noStrike" cap="none">
              <a:solidFill>
                <a:srgbClr val="000000"/>
              </a:solidFill>
              <a:latin typeface="IBM Plex Sans SemiBold"/>
              <a:ea typeface="IBM Plex Sans SemiBold"/>
              <a:cs typeface="IBM Plex Sans SemiBold"/>
              <a:sym typeface="IBM Plex Sans SemiBold"/>
            </a:endParaRPr>
          </a:p>
        </p:txBody>
      </p:sp>
      <p:sp>
        <p:nvSpPr>
          <p:cNvPr id="18066" name="Google Shape;18066;p17"/>
          <p:cNvSpPr/>
          <p:nvPr/>
        </p:nvSpPr>
        <p:spPr>
          <a:xfrm>
            <a:off x="7733513" y="1704414"/>
            <a:ext cx="1325400" cy="442800"/>
          </a:xfrm>
          <a:prstGeom prst="roundRect">
            <a:avLst>
              <a:gd name="adj" fmla="val 50000"/>
            </a:avLst>
          </a:prstGeom>
          <a:solidFill>
            <a:srgbClr val="FFBB3C"/>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0" i="0" u="none" strike="noStrike" cap="none">
                <a:solidFill>
                  <a:srgbClr val="000000"/>
                </a:solidFill>
                <a:latin typeface="IBM Plex Sans SemiBold"/>
                <a:ea typeface="IBM Plex Sans SemiBold"/>
                <a:cs typeface="IBM Plex Sans SemiBold"/>
                <a:sym typeface="IBM Plex Sans SemiBold"/>
              </a:rPr>
              <a:t>Cover</a:t>
            </a:r>
            <a:endParaRPr sz="1000" b="0" i="0" u="none" strike="noStrike" cap="none">
              <a:solidFill>
                <a:srgbClr val="000000"/>
              </a:solidFill>
              <a:latin typeface="IBM Plex Sans SemiBold"/>
              <a:ea typeface="IBM Plex Sans SemiBold"/>
              <a:cs typeface="IBM Plex Sans SemiBold"/>
              <a:sym typeface="IBM Plex Sans SemiBold"/>
            </a:endParaRPr>
          </a:p>
        </p:txBody>
      </p:sp>
      <p:sp>
        <p:nvSpPr>
          <p:cNvPr id="18067" name="Google Shape;18067;p17"/>
          <p:cNvSpPr/>
          <p:nvPr/>
        </p:nvSpPr>
        <p:spPr>
          <a:xfrm>
            <a:off x="308138" y="1722202"/>
            <a:ext cx="1325400" cy="442800"/>
          </a:xfrm>
          <a:prstGeom prst="roundRect">
            <a:avLst>
              <a:gd name="adj" fmla="val 50000"/>
            </a:avLst>
          </a:prstGeom>
          <a:solidFill>
            <a:srgbClr val="ADADAD"/>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0" i="0" u="none" strike="noStrike" cap="none">
                <a:solidFill>
                  <a:srgbClr val="000000"/>
                </a:solidFill>
                <a:latin typeface="IBM Plex Sans SemiBold"/>
                <a:ea typeface="IBM Plex Sans SemiBold"/>
                <a:cs typeface="IBM Plex Sans SemiBold"/>
                <a:sym typeface="IBM Plex Sans SemiBold"/>
              </a:rPr>
              <a:t>Cover</a:t>
            </a:r>
            <a:endParaRPr sz="1000" b="0" i="0" u="none" strike="noStrike" cap="none">
              <a:solidFill>
                <a:srgbClr val="000000"/>
              </a:solidFill>
              <a:latin typeface="IBM Plex Sans SemiBold"/>
              <a:ea typeface="IBM Plex Sans SemiBold"/>
              <a:cs typeface="IBM Plex Sans SemiBold"/>
              <a:sym typeface="IBM Plex Sans SemiBold"/>
            </a:endParaRPr>
          </a:p>
        </p:txBody>
      </p:sp>
      <p:sp>
        <p:nvSpPr>
          <p:cNvPr id="18068" name="Google Shape;18068;p17"/>
          <p:cNvSpPr/>
          <p:nvPr/>
        </p:nvSpPr>
        <p:spPr>
          <a:xfrm>
            <a:off x="6336213" y="1716752"/>
            <a:ext cx="1325400" cy="442800"/>
          </a:xfrm>
          <a:prstGeom prst="roundRect">
            <a:avLst>
              <a:gd name="adj" fmla="val 50000"/>
            </a:avLst>
          </a:prstGeom>
          <a:solidFill>
            <a:srgbClr val="E2A5EE"/>
          </a:solidFill>
          <a:ln>
            <a:noFill/>
          </a:ln>
        </p:spPr>
        <p:txBody>
          <a:bodyPr spcFirstLastPara="1" wrap="square" lIns="0" tIns="91425" rIns="0"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0" i="0" u="none" strike="noStrike" cap="none">
                <a:solidFill>
                  <a:srgbClr val="000000"/>
                </a:solidFill>
                <a:latin typeface="IBM Plex Sans SemiBold"/>
                <a:ea typeface="IBM Plex Sans SemiBold"/>
                <a:cs typeface="IBM Plex Sans SemiBold"/>
                <a:sym typeface="IBM Plex Sans SemiBold"/>
              </a:rPr>
              <a:t>Coalition Incident Response</a:t>
            </a:r>
            <a:endParaRPr sz="1000" b="0" i="0" u="none" strike="noStrike" cap="none">
              <a:solidFill>
                <a:srgbClr val="000000"/>
              </a:solidFill>
              <a:latin typeface="IBM Plex Sans SemiBold"/>
              <a:ea typeface="IBM Plex Sans SemiBold"/>
              <a:cs typeface="IBM Plex Sans SemiBold"/>
              <a:sym typeface="IBM Plex Sans SemiBold"/>
            </a:endParaRPr>
          </a:p>
        </p:txBody>
      </p:sp>
      <p:sp>
        <p:nvSpPr>
          <p:cNvPr id="18069" name="Google Shape;18069;p17"/>
          <p:cNvSpPr txBox="1"/>
          <p:nvPr/>
        </p:nvSpPr>
        <p:spPr>
          <a:xfrm>
            <a:off x="812225" y="319600"/>
            <a:ext cx="7867800" cy="745200"/>
          </a:xfrm>
          <a:prstGeom prst="rect">
            <a:avLst/>
          </a:prstGeom>
          <a:noFill/>
          <a:ln>
            <a:noFill/>
          </a:ln>
        </p:spPr>
        <p:txBody>
          <a:bodyPr spcFirstLastPara="1" wrap="square" lIns="0" tIns="91425" rIns="91425" bIns="91425" anchor="t" anchorCtr="0">
            <a:noAutofit/>
          </a:bodyPr>
          <a:lstStyle/>
          <a:p>
            <a:pPr marL="0" marR="0" lvl="0" indent="0" algn="ctr" rtl="0">
              <a:lnSpc>
                <a:spcPct val="100000"/>
              </a:lnSpc>
              <a:spcBef>
                <a:spcPts val="0"/>
              </a:spcBef>
              <a:spcAft>
                <a:spcPts val="0"/>
              </a:spcAft>
              <a:buClr>
                <a:srgbClr val="000000"/>
              </a:buClr>
              <a:buSzPts val="3200"/>
              <a:buFont typeface="Arial"/>
              <a:buNone/>
            </a:pPr>
            <a:r>
              <a:rPr lang="en" sz="3600" b="1" i="0" u="none" strike="noStrike" cap="none" dirty="0">
                <a:solidFill>
                  <a:schemeClr val="tx1"/>
                </a:solidFill>
                <a:latin typeface="IBM Plex Sans" panose="020B0503050203000203" pitchFamily="34" charset="0"/>
                <a:ea typeface="Bricolage Grotesque"/>
                <a:cs typeface="Bricolage Grotesque"/>
                <a:sym typeface="Bricolage Grotesque"/>
              </a:rPr>
              <a:t>Maximizing Active Insurance </a:t>
            </a:r>
            <a:endParaRPr sz="3600" b="1" i="0" u="none" strike="noStrike" cap="none" dirty="0">
              <a:solidFill>
                <a:schemeClr val="tx1"/>
              </a:solidFill>
              <a:latin typeface="IBM Plex Sans" panose="020B0503050203000203" pitchFamily="34" charset="0"/>
              <a:ea typeface="Bricolage Grotesque"/>
              <a:cs typeface="Bricolage Grotesque"/>
              <a:sym typeface="Bricolage Grotesque"/>
            </a:endParaRPr>
          </a:p>
        </p:txBody>
      </p:sp>
      <p:sp>
        <p:nvSpPr>
          <p:cNvPr id="18070" name="Google Shape;18070;p17"/>
          <p:cNvSpPr txBox="1"/>
          <p:nvPr/>
        </p:nvSpPr>
        <p:spPr>
          <a:xfrm>
            <a:off x="757825" y="960013"/>
            <a:ext cx="7867800" cy="609367"/>
          </a:xfrm>
          <a:prstGeom prst="rect">
            <a:avLst/>
          </a:prstGeom>
          <a:noFill/>
          <a:ln>
            <a:noFill/>
          </a:ln>
        </p:spPr>
        <p:txBody>
          <a:bodyPr spcFirstLastPara="1" wrap="square" lIns="91425" tIns="91425" rIns="91425" bIns="91425" anchor="t" anchorCtr="0">
            <a:spAutoFit/>
          </a:bodyPr>
          <a:lstStyle/>
          <a:p>
            <a:pPr marL="0" marR="0" lvl="0" indent="0" algn="ctr" rtl="0">
              <a:lnSpc>
                <a:spcPct val="115000"/>
              </a:lnSpc>
              <a:spcBef>
                <a:spcPts val="0"/>
              </a:spcBef>
              <a:spcAft>
                <a:spcPts val="0"/>
              </a:spcAft>
              <a:buClr>
                <a:srgbClr val="000000"/>
              </a:buClr>
              <a:buSzPts val="1200"/>
              <a:buFont typeface="Arial"/>
              <a:buNone/>
            </a:pPr>
            <a:r>
              <a:rPr lang="en" sz="1200" b="0" i="0" u="none" strike="noStrike" cap="none" dirty="0">
                <a:solidFill>
                  <a:schemeClr val="tx1"/>
                </a:solidFill>
                <a:latin typeface="IBM Plex Sans Light"/>
                <a:ea typeface="IBM Plex Sans Light"/>
                <a:cs typeface="IBM Plex Sans Light"/>
                <a:sym typeface="IBM Plex Sans Light"/>
              </a:rPr>
              <a:t>Our cyber tools and security services are optimized to help minimize claims, managed by cybersecurity experts that are just as invested in the security of policyholders as you are, and align with the typical policyholder journey. </a:t>
            </a:r>
            <a:endParaRPr sz="1200" b="0" i="0" u="none" strike="noStrike" cap="none" dirty="0">
              <a:solidFill>
                <a:schemeClr val="tx1"/>
              </a:solidFill>
              <a:latin typeface="IBM Plex Sans Light"/>
              <a:ea typeface="IBM Plex Sans Light"/>
              <a:cs typeface="IBM Plex Sans Light"/>
              <a:sym typeface="IBM Plex Sans Light"/>
            </a:endParaRPr>
          </a:p>
        </p:txBody>
      </p:sp>
      <p:sp>
        <p:nvSpPr>
          <p:cNvPr id="18071" name="Google Shape;18071;p17"/>
          <p:cNvSpPr txBox="1"/>
          <p:nvPr/>
        </p:nvSpPr>
        <p:spPr>
          <a:xfrm>
            <a:off x="2007938" y="3073102"/>
            <a:ext cx="1128900" cy="548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000" b="0" i="0" u="none" strike="noStrike" cap="none" dirty="0">
                <a:solidFill>
                  <a:schemeClr val="tx1"/>
                </a:solidFill>
                <a:latin typeface="IBM Plex Sans Medium"/>
                <a:ea typeface="IBM Plex Sans Medium"/>
                <a:cs typeface="IBM Plex Sans Medium"/>
                <a:sym typeface="IBM Plex Sans Medium"/>
              </a:rPr>
              <a:t>Exposure Management</a:t>
            </a:r>
            <a:endParaRPr sz="1000" b="0" i="0" u="none" strike="noStrike" cap="none" dirty="0">
              <a:solidFill>
                <a:schemeClr val="tx1"/>
              </a:solidFill>
              <a:latin typeface="IBM Plex Sans Medium"/>
              <a:ea typeface="IBM Plex Sans Medium"/>
              <a:cs typeface="IBM Plex Sans Medium"/>
              <a:sym typeface="IBM Plex Sans Medium"/>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tx1"/>
              </a:solidFill>
              <a:latin typeface="Public Sans"/>
              <a:ea typeface="Public Sans"/>
              <a:cs typeface="Public Sans"/>
              <a:sym typeface="Public Sans"/>
            </a:endParaRPr>
          </a:p>
        </p:txBody>
      </p:sp>
      <p:sp>
        <p:nvSpPr>
          <p:cNvPr id="18072" name="Google Shape;18072;p17"/>
          <p:cNvSpPr txBox="1"/>
          <p:nvPr/>
        </p:nvSpPr>
        <p:spPr>
          <a:xfrm>
            <a:off x="3125138" y="3073102"/>
            <a:ext cx="993000" cy="548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000" b="0" i="0" u="none" strike="noStrike" cap="none">
                <a:solidFill>
                  <a:schemeClr val="tx1"/>
                </a:solidFill>
                <a:latin typeface="IBM Plex Sans Medium"/>
                <a:ea typeface="IBM Plex Sans Medium"/>
                <a:cs typeface="IBM Plex Sans Medium"/>
                <a:sym typeface="IBM Plex Sans Medium"/>
              </a:rPr>
              <a:t>Email Security</a:t>
            </a:r>
            <a:endParaRPr sz="1000" b="0" i="0" u="none" strike="noStrike" cap="none">
              <a:solidFill>
                <a:schemeClr val="tx1"/>
              </a:solidFill>
              <a:latin typeface="IBM Plex Sans Medium"/>
              <a:ea typeface="IBM Plex Sans Medium"/>
              <a:cs typeface="IBM Plex Sans Medium"/>
              <a:sym typeface="IBM Plex Sans Medium"/>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tx1"/>
              </a:solidFill>
              <a:latin typeface="Public Sans"/>
              <a:ea typeface="Public Sans"/>
              <a:cs typeface="Public Sans"/>
              <a:sym typeface="Public Sans"/>
            </a:endParaRPr>
          </a:p>
        </p:txBody>
      </p:sp>
      <p:sp>
        <p:nvSpPr>
          <p:cNvPr id="18073" name="Google Shape;18073;p17"/>
          <p:cNvSpPr txBox="1"/>
          <p:nvPr/>
        </p:nvSpPr>
        <p:spPr>
          <a:xfrm>
            <a:off x="4106438" y="3073102"/>
            <a:ext cx="1128900" cy="548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000" b="0" i="0" u="none" strike="noStrike" cap="none">
                <a:solidFill>
                  <a:schemeClr val="tx1"/>
                </a:solidFill>
                <a:latin typeface="IBM Plex Sans Medium"/>
                <a:ea typeface="IBM Plex Sans Medium"/>
                <a:cs typeface="IBM Plex Sans Medium"/>
                <a:sym typeface="IBM Plex Sans Medium"/>
              </a:rPr>
              <a:t>Awareness Training</a:t>
            </a:r>
            <a:endParaRPr sz="1000" b="0" i="0" u="none" strike="noStrike" cap="none">
              <a:solidFill>
                <a:schemeClr val="tx1"/>
              </a:solidFill>
              <a:latin typeface="IBM Plex Sans Medium"/>
              <a:ea typeface="IBM Plex Sans Medium"/>
              <a:cs typeface="IBM Plex Sans Medium"/>
              <a:sym typeface="IBM Plex Sans Medium"/>
            </a:endParaRPr>
          </a:p>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chemeClr val="tx1"/>
              </a:solidFill>
              <a:latin typeface="IBM Plex Sans Medium"/>
              <a:ea typeface="IBM Plex Sans Medium"/>
              <a:cs typeface="IBM Plex Sans Medium"/>
              <a:sym typeface="IBM Plex Sans Medium"/>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tx1"/>
              </a:solidFill>
              <a:latin typeface="Public Sans"/>
              <a:ea typeface="Public Sans"/>
              <a:cs typeface="Public Sans"/>
              <a:sym typeface="Public Sans"/>
            </a:endParaRPr>
          </a:p>
        </p:txBody>
      </p:sp>
      <p:sp>
        <p:nvSpPr>
          <p:cNvPr id="18074" name="Google Shape;18074;p17"/>
          <p:cNvSpPr txBox="1"/>
          <p:nvPr/>
        </p:nvSpPr>
        <p:spPr>
          <a:xfrm>
            <a:off x="5251838" y="3073102"/>
            <a:ext cx="993000" cy="548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000" b="0" i="0" u="none" strike="noStrike" cap="none" dirty="0">
                <a:solidFill>
                  <a:schemeClr val="tx1"/>
                </a:solidFill>
                <a:latin typeface="IBM Plex Sans Medium"/>
                <a:ea typeface="IBM Plex Sans Medium"/>
                <a:cs typeface="IBM Plex Sans Medium"/>
                <a:sym typeface="IBM Plex Sans Medium"/>
              </a:rPr>
              <a:t>Detection </a:t>
            </a:r>
            <a:br>
              <a:rPr lang="en" sz="1000" b="0" i="0" u="none" strike="noStrike" cap="none" dirty="0">
                <a:solidFill>
                  <a:schemeClr val="tx1"/>
                </a:solidFill>
                <a:latin typeface="IBM Plex Sans Medium"/>
                <a:ea typeface="IBM Plex Sans Medium"/>
                <a:cs typeface="IBM Plex Sans Medium"/>
                <a:sym typeface="IBM Plex Sans Medium"/>
              </a:rPr>
            </a:br>
            <a:r>
              <a:rPr lang="en" sz="1000" b="0" i="0" u="none" strike="noStrike" cap="none" dirty="0">
                <a:solidFill>
                  <a:schemeClr val="tx1"/>
                </a:solidFill>
                <a:latin typeface="IBM Plex Sans Medium"/>
                <a:ea typeface="IBM Plex Sans Medium"/>
                <a:cs typeface="IBM Plex Sans Medium"/>
                <a:sym typeface="IBM Plex Sans Medium"/>
              </a:rPr>
              <a:t>&amp; Response</a:t>
            </a:r>
            <a:endParaRPr sz="1000" b="0" i="0" u="none" strike="noStrike" cap="none" dirty="0">
              <a:solidFill>
                <a:schemeClr val="tx1"/>
              </a:solidFill>
              <a:latin typeface="IBM Plex Sans Medium"/>
              <a:ea typeface="IBM Plex Sans Medium"/>
              <a:cs typeface="IBM Plex Sans Medium"/>
              <a:sym typeface="IBM Plex Sans Medium"/>
            </a:endParaRPr>
          </a:p>
          <a:p>
            <a:pPr marL="0" marR="0" lvl="0" indent="0" algn="ctr" rtl="0">
              <a:lnSpc>
                <a:spcPct val="100000"/>
              </a:lnSpc>
              <a:spcBef>
                <a:spcPts val="0"/>
              </a:spcBef>
              <a:spcAft>
                <a:spcPts val="0"/>
              </a:spcAft>
              <a:buClr>
                <a:srgbClr val="000000"/>
              </a:buClr>
              <a:buSzPts val="1100"/>
              <a:buFont typeface="Arial"/>
              <a:buNone/>
            </a:pPr>
            <a:endParaRPr sz="1100" b="0" i="0" u="none" strike="noStrike" cap="none" dirty="0">
              <a:solidFill>
                <a:schemeClr val="tx1"/>
              </a:solidFill>
              <a:latin typeface="IBM Plex Sans Medium"/>
              <a:ea typeface="IBM Plex Sans Medium"/>
              <a:cs typeface="IBM Plex Sans Medium"/>
              <a:sym typeface="IBM Plex Sans Medium"/>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tx1"/>
              </a:solidFill>
              <a:latin typeface="Public Sans"/>
              <a:ea typeface="Public Sans"/>
              <a:cs typeface="Public Sans"/>
              <a:sym typeface="Public Sans"/>
            </a:endParaRPr>
          </a:p>
        </p:txBody>
      </p:sp>
      <p:sp>
        <p:nvSpPr>
          <p:cNvPr id="18075" name="Google Shape;18075;p17"/>
          <p:cNvSpPr txBox="1"/>
          <p:nvPr/>
        </p:nvSpPr>
        <p:spPr>
          <a:xfrm>
            <a:off x="6530813" y="3073102"/>
            <a:ext cx="993000" cy="548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000" b="0" i="0" u="none" strike="noStrike" cap="none">
                <a:solidFill>
                  <a:schemeClr val="tx1"/>
                </a:solidFill>
                <a:latin typeface="IBM Plex Sans Medium"/>
                <a:ea typeface="IBM Plex Sans Medium"/>
                <a:cs typeface="IBM Plex Sans Medium"/>
                <a:sym typeface="IBM Plex Sans Medium"/>
              </a:rPr>
              <a:t>Incident Response</a:t>
            </a:r>
            <a:endParaRPr sz="1000" b="0" i="0" u="none" strike="noStrike" cap="none">
              <a:solidFill>
                <a:schemeClr val="tx1"/>
              </a:solidFill>
              <a:latin typeface="IBM Plex Sans Medium"/>
              <a:ea typeface="IBM Plex Sans Medium"/>
              <a:cs typeface="IBM Plex Sans Medium"/>
              <a:sym typeface="IBM Plex Sans Medium"/>
            </a:endParaRPr>
          </a:p>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chemeClr val="tx1"/>
              </a:solidFill>
              <a:latin typeface="IBM Plex Sans Medium"/>
              <a:ea typeface="IBM Plex Sans Medium"/>
              <a:cs typeface="IBM Plex Sans Medium"/>
              <a:sym typeface="IBM Plex Sans Medium"/>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tx1"/>
              </a:solidFill>
              <a:latin typeface="Public Sans"/>
              <a:ea typeface="Public Sans"/>
              <a:cs typeface="Public Sans"/>
              <a:sym typeface="Public Sans"/>
            </a:endParaRPr>
          </a:p>
        </p:txBody>
      </p:sp>
      <p:sp>
        <p:nvSpPr>
          <p:cNvPr id="18076" name="Google Shape;18076;p17"/>
          <p:cNvSpPr txBox="1"/>
          <p:nvPr/>
        </p:nvSpPr>
        <p:spPr>
          <a:xfrm>
            <a:off x="7940788" y="3073102"/>
            <a:ext cx="993000" cy="548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 sz="1100" b="0" i="0" u="none" strike="noStrike" cap="none">
                <a:solidFill>
                  <a:schemeClr val="tx1"/>
                </a:solidFill>
                <a:latin typeface="IBM Plex Sans Medium"/>
                <a:ea typeface="IBM Plex Sans Medium"/>
                <a:cs typeface="IBM Plex Sans Medium"/>
                <a:sym typeface="IBM Plex Sans Medium"/>
              </a:rPr>
              <a:t>Renew</a:t>
            </a:r>
            <a:endParaRPr sz="1100" b="0" i="0" u="none" strike="noStrike" cap="none">
              <a:solidFill>
                <a:schemeClr val="tx1"/>
              </a:solidFill>
              <a:latin typeface="IBM Plex Sans Medium"/>
              <a:ea typeface="IBM Plex Sans Medium"/>
              <a:cs typeface="IBM Plex Sans Medium"/>
              <a:sym typeface="IBM Plex Sans Medium"/>
            </a:endParaRPr>
          </a:p>
          <a:p>
            <a:pPr marL="0" marR="0" lvl="0" indent="0" algn="ctr" rtl="0">
              <a:lnSpc>
                <a:spcPct val="100000"/>
              </a:lnSpc>
              <a:spcBef>
                <a:spcPts val="0"/>
              </a:spcBef>
              <a:spcAft>
                <a:spcPts val="0"/>
              </a:spcAft>
              <a:buClr>
                <a:srgbClr val="000000"/>
              </a:buClr>
              <a:buSzPts val="1100"/>
              <a:buFont typeface="Arial"/>
              <a:buNone/>
            </a:pPr>
            <a:endParaRPr sz="1100" b="0" i="0" u="none" strike="noStrike" cap="none">
              <a:solidFill>
                <a:schemeClr val="tx1"/>
              </a:solidFill>
              <a:latin typeface="IBM Plex Sans Medium"/>
              <a:ea typeface="IBM Plex Sans Medium"/>
              <a:cs typeface="IBM Plex Sans Medium"/>
              <a:sym typeface="IBM Plex Sans Medium"/>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tx1"/>
              </a:solidFill>
              <a:latin typeface="Public Sans"/>
              <a:ea typeface="Public Sans"/>
              <a:cs typeface="Public Sans"/>
              <a:sym typeface="Public Sans"/>
            </a:endParaRPr>
          </a:p>
        </p:txBody>
      </p:sp>
      <p:grpSp>
        <p:nvGrpSpPr>
          <p:cNvPr id="18077" name="Google Shape;18077;p17"/>
          <p:cNvGrpSpPr/>
          <p:nvPr/>
        </p:nvGrpSpPr>
        <p:grpSpPr>
          <a:xfrm>
            <a:off x="1985375" y="3957850"/>
            <a:ext cx="4288500" cy="207000"/>
            <a:chOff x="1985375" y="4129300"/>
            <a:chExt cx="4288500" cy="207000"/>
          </a:xfrm>
        </p:grpSpPr>
        <p:cxnSp>
          <p:nvCxnSpPr>
            <p:cNvPr id="18078" name="Google Shape;18078;p17"/>
            <p:cNvCxnSpPr/>
            <p:nvPr/>
          </p:nvCxnSpPr>
          <p:spPr>
            <a:xfrm>
              <a:off x="1994491" y="4129300"/>
              <a:ext cx="0" cy="207000"/>
            </a:xfrm>
            <a:prstGeom prst="straightConnector1">
              <a:avLst/>
            </a:prstGeom>
            <a:noFill/>
            <a:ln w="19050" cap="flat" cmpd="sng">
              <a:solidFill>
                <a:srgbClr val="434343"/>
              </a:solidFill>
              <a:prstDash val="solid"/>
              <a:round/>
              <a:headEnd type="none" w="sm" len="sm"/>
              <a:tailEnd type="none" w="sm" len="sm"/>
            </a:ln>
          </p:spPr>
        </p:cxnSp>
        <p:cxnSp>
          <p:nvCxnSpPr>
            <p:cNvPr id="18079" name="Google Shape;18079;p17"/>
            <p:cNvCxnSpPr/>
            <p:nvPr/>
          </p:nvCxnSpPr>
          <p:spPr>
            <a:xfrm>
              <a:off x="1985375" y="4332125"/>
              <a:ext cx="4288500" cy="0"/>
            </a:xfrm>
            <a:prstGeom prst="straightConnector1">
              <a:avLst/>
            </a:prstGeom>
            <a:noFill/>
            <a:ln w="19050" cap="flat" cmpd="sng">
              <a:solidFill>
                <a:srgbClr val="434343"/>
              </a:solidFill>
              <a:prstDash val="solid"/>
              <a:round/>
              <a:headEnd type="none" w="sm" len="sm"/>
              <a:tailEnd type="none" w="sm" len="sm"/>
            </a:ln>
          </p:spPr>
        </p:cxnSp>
        <p:cxnSp>
          <p:nvCxnSpPr>
            <p:cNvPr id="18080" name="Google Shape;18080;p17"/>
            <p:cNvCxnSpPr/>
            <p:nvPr/>
          </p:nvCxnSpPr>
          <p:spPr>
            <a:xfrm>
              <a:off x="6264414" y="4129300"/>
              <a:ext cx="0" cy="207000"/>
            </a:xfrm>
            <a:prstGeom prst="straightConnector1">
              <a:avLst/>
            </a:prstGeom>
            <a:noFill/>
            <a:ln w="19050" cap="flat" cmpd="sng">
              <a:solidFill>
                <a:srgbClr val="434343"/>
              </a:solidFill>
              <a:prstDash val="solid"/>
              <a:round/>
              <a:headEnd type="none" w="sm" len="sm"/>
              <a:tailEnd type="none" w="sm" len="sm"/>
            </a:ln>
          </p:spPr>
        </p:cxnSp>
      </p:grpSp>
      <p:grpSp>
        <p:nvGrpSpPr>
          <p:cNvPr id="18081" name="Google Shape;18081;p17"/>
          <p:cNvGrpSpPr/>
          <p:nvPr/>
        </p:nvGrpSpPr>
        <p:grpSpPr>
          <a:xfrm>
            <a:off x="6470137" y="3957850"/>
            <a:ext cx="1232204" cy="210600"/>
            <a:chOff x="6523741" y="4129300"/>
            <a:chExt cx="1082400" cy="210600"/>
          </a:xfrm>
        </p:grpSpPr>
        <p:cxnSp>
          <p:nvCxnSpPr>
            <p:cNvPr id="18082" name="Google Shape;18082;p17"/>
            <p:cNvCxnSpPr/>
            <p:nvPr/>
          </p:nvCxnSpPr>
          <p:spPr>
            <a:xfrm>
              <a:off x="6531355" y="4129300"/>
              <a:ext cx="0" cy="210600"/>
            </a:xfrm>
            <a:prstGeom prst="straightConnector1">
              <a:avLst/>
            </a:prstGeom>
            <a:noFill/>
            <a:ln w="19050" cap="flat" cmpd="sng">
              <a:solidFill>
                <a:srgbClr val="434343"/>
              </a:solidFill>
              <a:prstDash val="solid"/>
              <a:round/>
              <a:headEnd type="none" w="sm" len="sm"/>
              <a:tailEnd type="none" w="sm" len="sm"/>
            </a:ln>
          </p:spPr>
        </p:cxnSp>
        <p:cxnSp>
          <p:nvCxnSpPr>
            <p:cNvPr id="18083" name="Google Shape;18083;p17"/>
            <p:cNvCxnSpPr/>
            <p:nvPr/>
          </p:nvCxnSpPr>
          <p:spPr>
            <a:xfrm>
              <a:off x="6523741" y="4332125"/>
              <a:ext cx="1082400" cy="0"/>
            </a:xfrm>
            <a:prstGeom prst="straightConnector1">
              <a:avLst/>
            </a:prstGeom>
            <a:noFill/>
            <a:ln w="19050" cap="flat" cmpd="sng">
              <a:solidFill>
                <a:srgbClr val="434343"/>
              </a:solidFill>
              <a:prstDash val="solid"/>
              <a:round/>
              <a:headEnd type="none" w="sm" len="sm"/>
              <a:tailEnd type="none" w="sm" len="sm"/>
            </a:ln>
          </p:spPr>
        </p:cxnSp>
        <p:cxnSp>
          <p:nvCxnSpPr>
            <p:cNvPr id="18084" name="Google Shape;18084;p17"/>
            <p:cNvCxnSpPr/>
            <p:nvPr/>
          </p:nvCxnSpPr>
          <p:spPr>
            <a:xfrm>
              <a:off x="7596671" y="4129300"/>
              <a:ext cx="0" cy="207000"/>
            </a:xfrm>
            <a:prstGeom prst="straightConnector1">
              <a:avLst/>
            </a:prstGeom>
            <a:noFill/>
            <a:ln w="19050" cap="flat" cmpd="sng">
              <a:solidFill>
                <a:srgbClr val="434343"/>
              </a:solidFill>
              <a:prstDash val="solid"/>
              <a:round/>
              <a:headEnd type="none" w="sm" len="sm"/>
              <a:tailEnd type="none" w="sm" len="sm"/>
            </a:ln>
          </p:spPr>
        </p:cxnSp>
      </p:grpSp>
      <p:grpSp>
        <p:nvGrpSpPr>
          <p:cNvPr id="18085" name="Google Shape;18085;p17"/>
          <p:cNvGrpSpPr/>
          <p:nvPr/>
        </p:nvGrpSpPr>
        <p:grpSpPr>
          <a:xfrm>
            <a:off x="7898600" y="3957850"/>
            <a:ext cx="1080000" cy="212400"/>
            <a:chOff x="7898600" y="4129300"/>
            <a:chExt cx="1080000" cy="212400"/>
          </a:xfrm>
        </p:grpSpPr>
        <p:cxnSp>
          <p:nvCxnSpPr>
            <p:cNvPr id="18086" name="Google Shape;18086;p17"/>
            <p:cNvCxnSpPr/>
            <p:nvPr/>
          </p:nvCxnSpPr>
          <p:spPr>
            <a:xfrm>
              <a:off x="7906517" y="4129300"/>
              <a:ext cx="0" cy="212400"/>
            </a:xfrm>
            <a:prstGeom prst="straightConnector1">
              <a:avLst/>
            </a:prstGeom>
            <a:noFill/>
            <a:ln w="19050" cap="flat" cmpd="sng">
              <a:solidFill>
                <a:srgbClr val="434343"/>
              </a:solidFill>
              <a:prstDash val="solid"/>
              <a:round/>
              <a:headEnd type="none" w="sm" len="sm"/>
              <a:tailEnd type="none" w="sm" len="sm"/>
            </a:ln>
          </p:spPr>
        </p:cxnSp>
        <p:cxnSp>
          <p:nvCxnSpPr>
            <p:cNvPr id="18087" name="Google Shape;18087;p17"/>
            <p:cNvCxnSpPr/>
            <p:nvPr/>
          </p:nvCxnSpPr>
          <p:spPr>
            <a:xfrm>
              <a:off x="7898600" y="4332125"/>
              <a:ext cx="1080000" cy="0"/>
            </a:xfrm>
            <a:prstGeom prst="straightConnector1">
              <a:avLst/>
            </a:prstGeom>
            <a:noFill/>
            <a:ln w="19050" cap="flat" cmpd="sng">
              <a:solidFill>
                <a:srgbClr val="434343"/>
              </a:solidFill>
              <a:prstDash val="solid"/>
              <a:round/>
              <a:headEnd type="none" w="sm" len="sm"/>
              <a:tailEnd type="none" w="sm" len="sm"/>
            </a:ln>
          </p:spPr>
        </p:cxnSp>
        <p:cxnSp>
          <p:nvCxnSpPr>
            <p:cNvPr id="18088" name="Google Shape;18088;p17"/>
            <p:cNvCxnSpPr/>
            <p:nvPr/>
          </p:nvCxnSpPr>
          <p:spPr>
            <a:xfrm>
              <a:off x="8971834" y="4129300"/>
              <a:ext cx="0" cy="212400"/>
            </a:xfrm>
            <a:prstGeom prst="straightConnector1">
              <a:avLst/>
            </a:prstGeom>
            <a:noFill/>
            <a:ln w="19050" cap="flat" cmpd="sng">
              <a:solidFill>
                <a:srgbClr val="434343"/>
              </a:solidFill>
              <a:prstDash val="solid"/>
              <a:round/>
              <a:headEnd type="none" w="sm" len="sm"/>
              <a:tailEnd type="none" w="sm" len="sm"/>
            </a:ln>
          </p:spPr>
        </p:cxnSp>
      </p:grpSp>
      <p:grpSp>
        <p:nvGrpSpPr>
          <p:cNvPr id="18089" name="Google Shape;18089;p17"/>
          <p:cNvGrpSpPr/>
          <p:nvPr/>
        </p:nvGrpSpPr>
        <p:grpSpPr>
          <a:xfrm>
            <a:off x="207175" y="3957850"/>
            <a:ext cx="1533600" cy="211800"/>
            <a:chOff x="207175" y="4129300"/>
            <a:chExt cx="1533600" cy="211800"/>
          </a:xfrm>
        </p:grpSpPr>
        <p:cxnSp>
          <p:nvCxnSpPr>
            <p:cNvPr id="18090" name="Google Shape;18090;p17"/>
            <p:cNvCxnSpPr/>
            <p:nvPr/>
          </p:nvCxnSpPr>
          <p:spPr>
            <a:xfrm>
              <a:off x="215849" y="4129300"/>
              <a:ext cx="0" cy="211800"/>
            </a:xfrm>
            <a:prstGeom prst="straightConnector1">
              <a:avLst/>
            </a:prstGeom>
            <a:noFill/>
            <a:ln w="19050" cap="flat" cmpd="sng">
              <a:solidFill>
                <a:srgbClr val="434343"/>
              </a:solidFill>
              <a:prstDash val="solid"/>
              <a:round/>
              <a:headEnd type="none" w="sm" len="sm"/>
              <a:tailEnd type="none" w="sm" len="sm"/>
            </a:ln>
          </p:spPr>
        </p:cxnSp>
        <p:cxnSp>
          <p:nvCxnSpPr>
            <p:cNvPr id="18091" name="Google Shape;18091;p17"/>
            <p:cNvCxnSpPr/>
            <p:nvPr/>
          </p:nvCxnSpPr>
          <p:spPr>
            <a:xfrm>
              <a:off x="207175" y="4332125"/>
              <a:ext cx="1533600" cy="0"/>
            </a:xfrm>
            <a:prstGeom prst="straightConnector1">
              <a:avLst/>
            </a:prstGeom>
            <a:noFill/>
            <a:ln w="19050" cap="flat" cmpd="sng">
              <a:solidFill>
                <a:srgbClr val="434343"/>
              </a:solidFill>
              <a:prstDash val="solid"/>
              <a:round/>
              <a:headEnd type="none" w="sm" len="sm"/>
              <a:tailEnd type="none" w="sm" len="sm"/>
            </a:ln>
          </p:spPr>
        </p:cxnSp>
        <p:cxnSp>
          <p:nvCxnSpPr>
            <p:cNvPr id="18092" name="Google Shape;18092;p17"/>
            <p:cNvCxnSpPr/>
            <p:nvPr/>
          </p:nvCxnSpPr>
          <p:spPr>
            <a:xfrm>
              <a:off x="1731343" y="4129300"/>
              <a:ext cx="0" cy="210000"/>
            </a:xfrm>
            <a:prstGeom prst="straightConnector1">
              <a:avLst/>
            </a:prstGeom>
            <a:noFill/>
            <a:ln w="19050" cap="flat" cmpd="sng">
              <a:solidFill>
                <a:srgbClr val="434343"/>
              </a:solidFill>
              <a:prstDash val="solid"/>
              <a:round/>
              <a:headEnd type="none" w="sm" len="sm"/>
              <a:tailEnd type="none" w="sm" len="sm"/>
            </a:ln>
          </p:spPr>
        </p:cxnSp>
      </p:grpSp>
      <p:sp>
        <p:nvSpPr>
          <p:cNvPr id="18093" name="Google Shape;18093;p17"/>
          <p:cNvSpPr txBox="1"/>
          <p:nvPr/>
        </p:nvSpPr>
        <p:spPr>
          <a:xfrm>
            <a:off x="351475" y="3985225"/>
            <a:ext cx="1245000" cy="331200"/>
          </a:xfrm>
          <a:prstGeom prst="rect">
            <a:avLst/>
          </a:prstGeom>
          <a:solidFill>
            <a:srgbClr val="000000"/>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 sz="900" b="0" i="0" u="none" strike="noStrike" cap="none">
                <a:solidFill>
                  <a:srgbClr val="F2F2F2"/>
                </a:solidFill>
                <a:latin typeface="IBM Plex Sans SemiBold"/>
                <a:ea typeface="IBM Plex Sans SemiBold"/>
                <a:cs typeface="IBM Plex Sans SemiBold"/>
                <a:sym typeface="IBM Plex Sans SemiBold"/>
              </a:rPr>
              <a:t>Consultative Selling</a:t>
            </a:r>
            <a:endParaRPr sz="900" b="0" i="0" u="none" strike="noStrike" cap="none">
              <a:solidFill>
                <a:srgbClr val="F2F2F2"/>
              </a:solidFill>
              <a:latin typeface="IBM Plex Sans SemiBold"/>
              <a:ea typeface="IBM Plex Sans SemiBold"/>
              <a:cs typeface="IBM Plex Sans SemiBold"/>
              <a:sym typeface="IBM Plex Sans SemiBold"/>
            </a:endParaRPr>
          </a:p>
        </p:txBody>
      </p:sp>
      <p:sp>
        <p:nvSpPr>
          <p:cNvPr id="18094" name="Google Shape;18094;p17"/>
          <p:cNvSpPr txBox="1"/>
          <p:nvPr/>
        </p:nvSpPr>
        <p:spPr>
          <a:xfrm>
            <a:off x="2651850" y="3985225"/>
            <a:ext cx="936600" cy="331200"/>
          </a:xfrm>
          <a:prstGeom prst="rect">
            <a:avLst/>
          </a:prstGeom>
          <a:solidFill>
            <a:srgbClr val="000000"/>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 sz="900" b="0" i="0" u="none" strike="noStrike" cap="none">
                <a:solidFill>
                  <a:srgbClr val="F2F2F2"/>
                </a:solidFill>
                <a:latin typeface="IBM Plex Sans SemiBold"/>
                <a:ea typeface="IBM Plex Sans SemiBold"/>
                <a:cs typeface="IBM Plex Sans SemiBold"/>
                <a:sym typeface="IBM Plex Sans SemiBold"/>
              </a:rPr>
              <a:t>Loss Control</a:t>
            </a:r>
            <a:endParaRPr sz="900" b="0" i="0" u="none" strike="noStrike" cap="none">
              <a:solidFill>
                <a:srgbClr val="F2F2F2"/>
              </a:solidFill>
              <a:latin typeface="IBM Plex Sans SemiBold"/>
              <a:ea typeface="IBM Plex Sans SemiBold"/>
              <a:cs typeface="IBM Plex Sans SemiBold"/>
              <a:sym typeface="IBM Plex Sans SemiBold"/>
            </a:endParaRPr>
          </a:p>
        </p:txBody>
      </p:sp>
      <p:sp>
        <p:nvSpPr>
          <p:cNvPr id="18095" name="Google Shape;18095;p17"/>
          <p:cNvSpPr txBox="1"/>
          <p:nvPr/>
        </p:nvSpPr>
        <p:spPr>
          <a:xfrm>
            <a:off x="4331350" y="3985225"/>
            <a:ext cx="1487400" cy="331200"/>
          </a:xfrm>
          <a:prstGeom prst="rect">
            <a:avLst/>
          </a:prstGeom>
          <a:solidFill>
            <a:srgbClr val="000000"/>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 sz="900" b="0" i="0" u="none" strike="noStrike" cap="none">
                <a:solidFill>
                  <a:srgbClr val="F2F2F2"/>
                </a:solidFill>
                <a:latin typeface="IBM Plex Sans SemiBold"/>
                <a:ea typeface="IBM Plex Sans SemiBold"/>
                <a:cs typeface="IBM Plex Sans SemiBold"/>
                <a:sym typeface="IBM Plex Sans SemiBold"/>
              </a:rPr>
              <a:t>Maintenance &amp; Support</a:t>
            </a:r>
            <a:endParaRPr sz="900" b="0" i="0" u="none" strike="noStrike" cap="none">
              <a:solidFill>
                <a:srgbClr val="F2F2F2"/>
              </a:solidFill>
              <a:latin typeface="IBM Plex Sans SemiBold"/>
              <a:ea typeface="IBM Plex Sans SemiBold"/>
              <a:cs typeface="IBM Plex Sans SemiBold"/>
              <a:sym typeface="IBM Plex Sans SemiBold"/>
            </a:endParaRPr>
          </a:p>
        </p:txBody>
      </p:sp>
      <p:sp>
        <p:nvSpPr>
          <p:cNvPr id="18096" name="Google Shape;18096;p17"/>
          <p:cNvSpPr txBox="1"/>
          <p:nvPr/>
        </p:nvSpPr>
        <p:spPr>
          <a:xfrm>
            <a:off x="6698288" y="3985225"/>
            <a:ext cx="775800" cy="331200"/>
          </a:xfrm>
          <a:prstGeom prst="rect">
            <a:avLst/>
          </a:prstGeom>
          <a:solidFill>
            <a:srgbClr val="000000"/>
          </a:solidFill>
          <a:ln>
            <a:noFill/>
          </a:ln>
        </p:spPr>
        <p:txBody>
          <a:bodyPr spcFirstLastPara="1" wrap="square" lIns="0" tIns="0" rIns="0" bIns="0"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 sz="900" b="0" i="0" u="none" strike="noStrike" cap="none">
                <a:solidFill>
                  <a:srgbClr val="F2F2F2"/>
                </a:solidFill>
                <a:latin typeface="IBM Plex Sans SemiBold"/>
                <a:ea typeface="IBM Plex Sans SemiBold"/>
                <a:cs typeface="IBM Plex Sans SemiBold"/>
                <a:sym typeface="IBM Plex Sans SemiBold"/>
              </a:rPr>
              <a:t>Claims &amp; </a:t>
            </a:r>
            <a:endParaRPr sz="900" b="0" i="0" u="none" strike="noStrike" cap="none">
              <a:solidFill>
                <a:srgbClr val="F2F2F2"/>
              </a:solidFill>
              <a:latin typeface="IBM Plex Sans SemiBold"/>
              <a:ea typeface="IBM Plex Sans SemiBold"/>
              <a:cs typeface="IBM Plex Sans SemiBold"/>
              <a:sym typeface="IBM Plex Sans SemiBold"/>
            </a:endParaRPr>
          </a:p>
          <a:p>
            <a:pPr marL="0" marR="0" lvl="0" indent="0" algn="ctr" rtl="0">
              <a:lnSpc>
                <a:spcPct val="100000"/>
              </a:lnSpc>
              <a:spcBef>
                <a:spcPts val="0"/>
              </a:spcBef>
              <a:spcAft>
                <a:spcPts val="0"/>
              </a:spcAft>
              <a:buClr>
                <a:srgbClr val="000000"/>
              </a:buClr>
              <a:buSzPts val="900"/>
              <a:buFont typeface="Arial"/>
              <a:buNone/>
            </a:pPr>
            <a:r>
              <a:rPr lang="en" sz="900" b="0" i="0" u="none" strike="noStrike" cap="none">
                <a:solidFill>
                  <a:srgbClr val="F2F2F2"/>
                </a:solidFill>
                <a:latin typeface="IBM Plex Sans SemiBold"/>
                <a:ea typeface="IBM Plex Sans SemiBold"/>
                <a:cs typeface="IBM Plex Sans SemiBold"/>
                <a:sym typeface="IBM Plex Sans SemiBold"/>
              </a:rPr>
              <a:t>Response</a:t>
            </a:r>
            <a:endParaRPr sz="900" b="0" i="0" u="none" strike="noStrike" cap="none">
              <a:solidFill>
                <a:srgbClr val="F2F2F2"/>
              </a:solidFill>
              <a:latin typeface="IBM Plex Sans SemiBold"/>
              <a:ea typeface="IBM Plex Sans SemiBold"/>
              <a:cs typeface="IBM Plex Sans SemiBold"/>
              <a:sym typeface="IBM Plex Sans SemiBold"/>
            </a:endParaRPr>
          </a:p>
        </p:txBody>
      </p:sp>
      <p:sp>
        <p:nvSpPr>
          <p:cNvPr id="18097" name="Google Shape;18097;p17"/>
          <p:cNvSpPr txBox="1"/>
          <p:nvPr/>
        </p:nvSpPr>
        <p:spPr>
          <a:xfrm>
            <a:off x="8073800" y="3985225"/>
            <a:ext cx="729600" cy="331200"/>
          </a:xfrm>
          <a:prstGeom prst="rect">
            <a:avLst/>
          </a:prstGeom>
          <a:solidFill>
            <a:srgbClr val="000000"/>
          </a:solid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900"/>
              <a:buFont typeface="Arial"/>
              <a:buNone/>
            </a:pPr>
            <a:r>
              <a:rPr lang="en" sz="900" b="0" i="0" u="none" strike="noStrike" cap="none">
                <a:solidFill>
                  <a:srgbClr val="F2F2F2"/>
                </a:solidFill>
                <a:latin typeface="IBM Plex Sans SemiBold"/>
                <a:ea typeface="IBM Plex Sans SemiBold"/>
                <a:cs typeface="IBM Plex Sans SemiBold"/>
                <a:sym typeface="IBM Plex Sans SemiBold"/>
              </a:rPr>
              <a:t>Renewals</a:t>
            </a:r>
            <a:endParaRPr sz="900" b="0" i="0" u="none" strike="noStrike" cap="none">
              <a:solidFill>
                <a:srgbClr val="F2F2F2"/>
              </a:solidFill>
              <a:latin typeface="IBM Plex Sans SemiBold"/>
              <a:ea typeface="IBM Plex Sans SemiBold"/>
              <a:cs typeface="IBM Plex Sans SemiBold"/>
              <a:sym typeface="IBM Plex Sans SemiBold"/>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101"/>
        <p:cNvGrpSpPr/>
        <p:nvPr/>
      </p:nvGrpSpPr>
      <p:grpSpPr>
        <a:xfrm>
          <a:off x="0" y="0"/>
          <a:ext cx="0" cy="0"/>
          <a:chOff x="0" y="0"/>
          <a:chExt cx="0" cy="0"/>
        </a:xfrm>
      </p:grpSpPr>
      <p:sp>
        <p:nvSpPr>
          <p:cNvPr id="2" name="Rectangle 1">
            <a:extLst>
              <a:ext uri="{FF2B5EF4-FFF2-40B4-BE49-F238E27FC236}">
                <a16:creationId xmlns:a16="http://schemas.microsoft.com/office/drawing/2014/main" id="{2C3CF43A-A908-C802-28F6-A90C1E4A207F}"/>
              </a:ext>
            </a:extLst>
          </p:cNvPr>
          <p:cNvSpPr/>
          <p:nvPr/>
        </p:nvSpPr>
        <p:spPr>
          <a:xfrm>
            <a:off x="771525" y="0"/>
            <a:ext cx="7995943" cy="4359875"/>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F44A9258-9C5A-BB9B-B7BB-2FF34D99AE38}"/>
              </a:ext>
            </a:extLst>
          </p:cNvPr>
          <p:cNvGrpSpPr/>
          <p:nvPr/>
        </p:nvGrpSpPr>
        <p:grpSpPr>
          <a:xfrm>
            <a:off x="435475" y="29400"/>
            <a:ext cx="8273050" cy="4330475"/>
            <a:chOff x="471775" y="29400"/>
            <a:chExt cx="8273050" cy="4330475"/>
          </a:xfrm>
        </p:grpSpPr>
        <p:pic>
          <p:nvPicPr>
            <p:cNvPr id="18102" name="Google Shape;18102;p8"/>
            <p:cNvPicPr preferRelativeResize="0"/>
            <p:nvPr/>
          </p:nvPicPr>
          <p:blipFill rotWithShape="1">
            <a:blip r:embed="rId3">
              <a:alphaModFix/>
            </a:blip>
            <a:srcRect/>
            <a:stretch/>
          </p:blipFill>
          <p:spPr>
            <a:xfrm>
              <a:off x="2410825" y="29400"/>
              <a:ext cx="4317451" cy="4330475"/>
            </a:xfrm>
            <a:prstGeom prst="rect">
              <a:avLst/>
            </a:prstGeom>
            <a:noFill/>
            <a:ln>
              <a:noFill/>
            </a:ln>
          </p:spPr>
        </p:pic>
        <p:cxnSp>
          <p:nvCxnSpPr>
            <p:cNvPr id="18103" name="Google Shape;18103;p8"/>
            <p:cNvCxnSpPr/>
            <p:nvPr/>
          </p:nvCxnSpPr>
          <p:spPr>
            <a:xfrm>
              <a:off x="6286375" y="982975"/>
              <a:ext cx="1347900" cy="0"/>
            </a:xfrm>
            <a:prstGeom prst="straightConnector1">
              <a:avLst/>
            </a:prstGeom>
            <a:noFill/>
            <a:ln w="19050" cap="flat" cmpd="sng">
              <a:solidFill>
                <a:srgbClr val="C28A00"/>
              </a:solidFill>
              <a:prstDash val="solid"/>
              <a:round/>
              <a:headEnd type="none" w="sm" len="sm"/>
              <a:tailEnd type="none" w="sm" len="sm"/>
            </a:ln>
          </p:spPr>
        </p:cxnSp>
        <p:sp>
          <p:nvSpPr>
            <p:cNvPr id="18105" name="Google Shape;18105;p8"/>
            <p:cNvSpPr txBox="1"/>
            <p:nvPr/>
          </p:nvSpPr>
          <p:spPr>
            <a:xfrm>
              <a:off x="471775" y="983000"/>
              <a:ext cx="1830900" cy="8853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1000"/>
                </a:spcAft>
                <a:buClr>
                  <a:srgbClr val="000000"/>
                </a:buClr>
                <a:buSzPts val="1150"/>
                <a:buFont typeface="Arial"/>
                <a:buNone/>
              </a:pPr>
              <a:r>
                <a:rPr lang="en" sz="1150" b="0" i="0" u="none" strike="noStrike" cap="none" dirty="0">
                  <a:solidFill>
                    <a:schemeClr val="bg1"/>
                  </a:solidFill>
                  <a:latin typeface="IBM Plex Sans Medium"/>
                  <a:ea typeface="IBM Plex Sans Medium"/>
                  <a:cs typeface="IBM Plex Sans Medium"/>
                  <a:sym typeface="IBM Plex Sans Medium"/>
                </a:rPr>
                <a:t>Real-time, external </a:t>
              </a:r>
              <a:br>
                <a:rPr lang="en" sz="1150" b="0" i="0" u="none" strike="noStrike" cap="none" dirty="0">
                  <a:solidFill>
                    <a:schemeClr val="bg1"/>
                  </a:solidFill>
                  <a:latin typeface="IBM Plex Sans Medium"/>
                  <a:ea typeface="IBM Plex Sans Medium"/>
                  <a:cs typeface="IBM Plex Sans Medium"/>
                  <a:sym typeface="IBM Plex Sans Medium"/>
                </a:rPr>
              </a:br>
              <a:r>
                <a:rPr lang="en" sz="1150" b="0" i="0" u="none" strike="noStrike" cap="none" dirty="0">
                  <a:solidFill>
                    <a:schemeClr val="bg1"/>
                  </a:solidFill>
                  <a:latin typeface="IBM Plex Sans Medium"/>
                  <a:ea typeface="IBM Plex Sans Medium"/>
                  <a:cs typeface="IBM Plex Sans Medium"/>
                  <a:sym typeface="IBM Plex Sans Medium"/>
                </a:rPr>
                <a:t>view of cyber risk </a:t>
              </a:r>
              <a:br>
                <a:rPr lang="en" sz="1150" b="0" i="0" u="none" strike="noStrike" cap="none" dirty="0">
                  <a:solidFill>
                    <a:schemeClr val="bg1"/>
                  </a:solidFill>
                  <a:latin typeface="IBM Plex Sans Medium"/>
                  <a:ea typeface="IBM Plex Sans Medium"/>
                  <a:cs typeface="IBM Plex Sans Medium"/>
                  <a:sym typeface="IBM Plex Sans Medium"/>
                </a:rPr>
              </a:br>
              <a:r>
                <a:rPr lang="en" sz="1150" b="0" i="0" u="none" strike="noStrike" cap="none" dirty="0">
                  <a:solidFill>
                    <a:schemeClr val="bg1"/>
                  </a:solidFill>
                  <a:latin typeface="IBM Plex Sans Medium"/>
                  <a:ea typeface="IBM Plex Sans Medium"/>
                  <a:cs typeface="IBM Plex Sans Medium"/>
                  <a:sym typeface="IBM Plex Sans Medium"/>
                </a:rPr>
                <a:t>with customized recommendations</a:t>
              </a:r>
              <a:endParaRPr sz="1150" b="0" i="0" u="none" strike="noStrike" cap="none" dirty="0">
                <a:solidFill>
                  <a:schemeClr val="bg1"/>
                </a:solidFill>
                <a:latin typeface="IBM Plex Sans Medium"/>
                <a:ea typeface="IBM Plex Sans Medium"/>
                <a:cs typeface="IBM Plex Sans Medium"/>
                <a:sym typeface="IBM Plex Sans Medium"/>
              </a:endParaRPr>
            </a:p>
          </p:txBody>
        </p:sp>
        <p:sp>
          <p:nvSpPr>
            <p:cNvPr id="18106" name="Google Shape;18106;p8"/>
            <p:cNvSpPr txBox="1"/>
            <p:nvPr/>
          </p:nvSpPr>
          <p:spPr>
            <a:xfrm>
              <a:off x="471782" y="3222413"/>
              <a:ext cx="1830900" cy="885300"/>
            </a:xfrm>
            <a:prstGeom prst="rect">
              <a:avLst/>
            </a:prstGeom>
            <a:noFill/>
            <a:ln>
              <a:noFill/>
            </a:ln>
          </p:spPr>
          <p:txBody>
            <a:bodyPr spcFirstLastPara="1" wrap="square" lIns="91425" tIns="91425" rIns="91425" bIns="91425" anchor="t" anchorCtr="0">
              <a:noAutofit/>
            </a:bodyPr>
            <a:lstStyle/>
            <a:p>
              <a:pPr marL="0" marR="0" lvl="0" indent="0" algn="r" rtl="0">
                <a:lnSpc>
                  <a:spcPct val="100000"/>
                </a:lnSpc>
                <a:spcBef>
                  <a:spcPts val="0"/>
                </a:spcBef>
                <a:spcAft>
                  <a:spcPts val="1000"/>
                </a:spcAft>
                <a:buClr>
                  <a:srgbClr val="000000"/>
                </a:buClr>
                <a:buSzPts val="1150"/>
                <a:buFont typeface="Arial"/>
                <a:buNone/>
              </a:pPr>
              <a:r>
                <a:rPr lang="en" sz="1150" b="0" i="0" u="none" strike="noStrike" cap="none">
                  <a:solidFill>
                    <a:schemeClr val="bg1"/>
                  </a:solidFill>
                  <a:latin typeface="IBM Plex Sans Medium"/>
                  <a:ea typeface="IBM Plex Sans Medium"/>
                  <a:cs typeface="IBM Plex Sans Medium"/>
                  <a:sym typeface="IBM Plex Sans Medium"/>
                </a:rPr>
                <a:t>Comprehensive coverage to help </a:t>
              </a:r>
              <a:br>
                <a:rPr lang="en" sz="1150" b="0" i="0" u="none" strike="noStrike" cap="none">
                  <a:solidFill>
                    <a:schemeClr val="bg1"/>
                  </a:solidFill>
                  <a:latin typeface="IBM Plex Sans Medium"/>
                  <a:ea typeface="IBM Plex Sans Medium"/>
                  <a:cs typeface="IBM Plex Sans Medium"/>
                  <a:sym typeface="IBM Plex Sans Medium"/>
                </a:rPr>
              </a:br>
              <a:r>
                <a:rPr lang="en" sz="1150" b="0" i="0" u="none" strike="noStrike" cap="none">
                  <a:solidFill>
                    <a:schemeClr val="bg1"/>
                  </a:solidFill>
                  <a:latin typeface="IBM Plex Sans Medium"/>
                  <a:ea typeface="IBM Plex Sans Medium"/>
                  <a:cs typeface="IBM Plex Sans Medium"/>
                  <a:sym typeface="IBM Plex Sans Medium"/>
                </a:rPr>
                <a:t>give peace of mind </a:t>
              </a:r>
              <a:br>
                <a:rPr lang="en" sz="1150" b="0" i="0" u="none" strike="noStrike" cap="none">
                  <a:solidFill>
                    <a:schemeClr val="bg1"/>
                  </a:solidFill>
                  <a:latin typeface="IBM Plex Sans Medium"/>
                  <a:ea typeface="IBM Plex Sans Medium"/>
                  <a:cs typeface="IBM Plex Sans Medium"/>
                  <a:sym typeface="IBM Plex Sans Medium"/>
                </a:rPr>
              </a:br>
              <a:r>
                <a:rPr lang="en" sz="1150" b="0" i="0" u="none" strike="noStrike" cap="none">
                  <a:solidFill>
                    <a:schemeClr val="bg1"/>
                  </a:solidFill>
                  <a:latin typeface="IBM Plex Sans Medium"/>
                  <a:ea typeface="IBM Plex Sans Medium"/>
                  <a:cs typeface="IBM Plex Sans Medium"/>
                  <a:sym typeface="IBM Plex Sans Medium"/>
                </a:rPr>
                <a:t>following an attack</a:t>
              </a:r>
              <a:endParaRPr sz="1150" b="0" i="0" u="none" strike="noStrike" cap="none">
                <a:solidFill>
                  <a:schemeClr val="bg1"/>
                </a:solidFill>
                <a:latin typeface="IBM Plex Sans Medium"/>
                <a:ea typeface="IBM Plex Sans Medium"/>
                <a:cs typeface="IBM Plex Sans Medium"/>
                <a:sym typeface="IBM Plex Sans Medium"/>
              </a:endParaRPr>
            </a:p>
          </p:txBody>
        </p:sp>
        <p:cxnSp>
          <p:nvCxnSpPr>
            <p:cNvPr id="18107" name="Google Shape;18107;p8"/>
            <p:cNvCxnSpPr/>
            <p:nvPr/>
          </p:nvCxnSpPr>
          <p:spPr>
            <a:xfrm>
              <a:off x="1577925" y="920338"/>
              <a:ext cx="1303200" cy="0"/>
            </a:xfrm>
            <a:prstGeom prst="straightConnector1">
              <a:avLst/>
            </a:prstGeom>
            <a:noFill/>
            <a:ln w="19050" cap="flat" cmpd="sng">
              <a:solidFill>
                <a:srgbClr val="65446C"/>
              </a:solidFill>
              <a:prstDash val="solid"/>
              <a:round/>
              <a:headEnd type="none" w="sm" len="sm"/>
              <a:tailEnd type="none" w="sm" len="sm"/>
            </a:ln>
          </p:spPr>
        </p:cxnSp>
        <p:sp>
          <p:nvSpPr>
            <p:cNvPr id="18108" name="Google Shape;18108;p8"/>
            <p:cNvSpPr txBox="1"/>
            <p:nvPr/>
          </p:nvSpPr>
          <p:spPr>
            <a:xfrm>
              <a:off x="1188182" y="608175"/>
              <a:ext cx="1114500" cy="312300"/>
            </a:xfrm>
            <a:prstGeom prst="rect">
              <a:avLst/>
            </a:prstGeom>
            <a:no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marR="0" lvl="0" indent="0" algn="r" rtl="0">
                <a:lnSpc>
                  <a:spcPct val="170000"/>
                </a:lnSpc>
                <a:spcBef>
                  <a:spcPts val="0"/>
                </a:spcBef>
                <a:spcAft>
                  <a:spcPts val="0"/>
                </a:spcAft>
                <a:buClr>
                  <a:srgbClr val="000000"/>
                </a:buClr>
                <a:buSzPts val="1300"/>
                <a:buFont typeface="Arial"/>
                <a:buNone/>
              </a:pPr>
              <a:r>
                <a:rPr lang="en" sz="1300" b="1" i="0" u="none" strike="noStrike" cap="none" dirty="0">
                  <a:solidFill>
                    <a:srgbClr val="E89FEE"/>
                  </a:solidFill>
                  <a:latin typeface="IBM Plex Sans"/>
                  <a:ea typeface="IBM Plex Sans"/>
                  <a:cs typeface="IBM Plex Sans"/>
                  <a:sym typeface="IBM Plex Sans"/>
                </a:rPr>
                <a:t>ASSESS</a:t>
              </a:r>
              <a:endParaRPr sz="1300" b="0" i="0" u="none" strike="noStrike" cap="none" dirty="0">
                <a:solidFill>
                  <a:srgbClr val="E89FEE"/>
                </a:solidFill>
                <a:latin typeface="IBM Plex Sans SemiBold"/>
                <a:ea typeface="IBM Plex Sans SemiBold"/>
                <a:cs typeface="IBM Plex Sans SemiBold"/>
                <a:sym typeface="IBM Plex Sans SemiBold"/>
              </a:endParaRPr>
            </a:p>
          </p:txBody>
        </p:sp>
        <p:cxnSp>
          <p:nvCxnSpPr>
            <p:cNvPr id="18110" name="Google Shape;18110;p8"/>
            <p:cNvCxnSpPr/>
            <p:nvPr/>
          </p:nvCxnSpPr>
          <p:spPr>
            <a:xfrm>
              <a:off x="1720975" y="3219213"/>
              <a:ext cx="1014900" cy="0"/>
            </a:xfrm>
            <a:prstGeom prst="straightConnector1">
              <a:avLst/>
            </a:prstGeom>
            <a:noFill/>
            <a:ln w="19050" cap="flat" cmpd="sng">
              <a:solidFill>
                <a:srgbClr val="8FD3C8"/>
              </a:solidFill>
              <a:prstDash val="solid"/>
              <a:round/>
              <a:headEnd type="none" w="sm" len="sm"/>
              <a:tailEnd type="none" w="sm" len="sm"/>
            </a:ln>
          </p:spPr>
        </p:cxnSp>
        <p:sp>
          <p:nvSpPr>
            <p:cNvPr id="18111" name="Google Shape;18111;p8"/>
            <p:cNvSpPr txBox="1"/>
            <p:nvPr/>
          </p:nvSpPr>
          <p:spPr>
            <a:xfrm>
              <a:off x="1188182" y="2907050"/>
              <a:ext cx="1114500" cy="312300"/>
            </a:xfrm>
            <a:prstGeom prst="rect">
              <a:avLst/>
            </a:prstGeom>
            <a:noFill/>
            <a:ln>
              <a:noFill/>
            </a:ln>
          </p:spPr>
          <p:txBody>
            <a:bodyPr spcFirstLastPara="1" wrap="square" lIns="91425" tIns="91425" rIns="91425" bIns="91425" anchor="ctr" anchorCtr="0">
              <a:noAutofit/>
            </a:bodyPr>
            <a:lstStyle/>
            <a:p>
              <a:pPr marL="0" marR="0" lvl="0" indent="0" algn="r" rtl="0">
                <a:lnSpc>
                  <a:spcPct val="170000"/>
                </a:lnSpc>
                <a:spcBef>
                  <a:spcPts val="0"/>
                </a:spcBef>
                <a:spcAft>
                  <a:spcPts val="0"/>
                </a:spcAft>
                <a:buClr>
                  <a:srgbClr val="000000"/>
                </a:buClr>
                <a:buSzPts val="1300"/>
                <a:buFont typeface="Arial"/>
                <a:buNone/>
              </a:pPr>
              <a:r>
                <a:rPr lang="en" sz="1300" b="1" i="0" u="none" strike="noStrike" cap="none" dirty="0">
                  <a:solidFill>
                    <a:srgbClr val="ADFEF2"/>
                  </a:solidFill>
                  <a:latin typeface="IBM Plex Sans"/>
                  <a:ea typeface="IBM Plex Sans"/>
                  <a:cs typeface="IBM Plex Sans"/>
                  <a:sym typeface="IBM Plex Sans"/>
                </a:rPr>
                <a:t>COVER</a:t>
              </a:r>
              <a:endParaRPr sz="1300" b="0" i="0" u="none" strike="noStrike" cap="none" dirty="0">
                <a:solidFill>
                  <a:srgbClr val="ADFEF2"/>
                </a:solidFill>
                <a:latin typeface="IBM Plex Sans SemiBold"/>
                <a:ea typeface="IBM Plex Sans SemiBold"/>
                <a:cs typeface="IBM Plex Sans SemiBold"/>
                <a:sym typeface="IBM Plex Sans SemiBold"/>
              </a:endParaRPr>
            </a:p>
          </p:txBody>
        </p:sp>
        <p:sp>
          <p:nvSpPr>
            <p:cNvPr id="18113" name="Google Shape;18113;p8"/>
            <p:cNvSpPr txBox="1"/>
            <p:nvPr/>
          </p:nvSpPr>
          <p:spPr>
            <a:xfrm>
              <a:off x="6841325" y="982975"/>
              <a:ext cx="1903500" cy="885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1000"/>
                </a:spcAft>
                <a:buClr>
                  <a:srgbClr val="000000"/>
                </a:buClr>
                <a:buSzPts val="1150"/>
                <a:buFont typeface="Arial"/>
                <a:buNone/>
              </a:pPr>
              <a:r>
                <a:rPr lang="en" sz="1150" b="0" i="0" u="none" strike="noStrike" cap="none" dirty="0">
                  <a:solidFill>
                    <a:schemeClr val="bg1"/>
                  </a:solidFill>
                  <a:latin typeface="IBM Plex Sans Medium"/>
                  <a:ea typeface="IBM Plex Sans Medium"/>
                  <a:cs typeface="IBM Plex Sans Medium"/>
                  <a:sym typeface="IBM Plex Sans Medium"/>
                </a:rPr>
                <a:t>Identify and prevent </a:t>
              </a:r>
              <a:br>
                <a:rPr lang="en" sz="1150" b="0" i="0" u="none" strike="noStrike" cap="none" dirty="0">
                  <a:solidFill>
                    <a:schemeClr val="bg1"/>
                  </a:solidFill>
                  <a:latin typeface="IBM Plex Sans Medium"/>
                  <a:ea typeface="IBM Plex Sans Medium"/>
                  <a:cs typeface="IBM Plex Sans Medium"/>
                  <a:sym typeface="IBM Plex Sans Medium"/>
                </a:rPr>
              </a:br>
              <a:r>
                <a:rPr lang="en" sz="1150" b="0" i="0" u="none" strike="noStrike" cap="none" dirty="0">
                  <a:solidFill>
                    <a:schemeClr val="bg1"/>
                  </a:solidFill>
                  <a:latin typeface="IBM Plex Sans Medium"/>
                  <a:ea typeface="IBM Plex Sans Medium"/>
                  <a:cs typeface="IBM Plex Sans Medium"/>
                  <a:sym typeface="IBM Plex Sans Medium"/>
                </a:rPr>
                <a:t>new threats with tailored remediation guidance and support</a:t>
              </a:r>
              <a:endParaRPr sz="1150" b="0" i="0" u="none" strike="noStrike" cap="none" dirty="0">
                <a:solidFill>
                  <a:schemeClr val="bg1"/>
                </a:solidFill>
                <a:latin typeface="IBM Plex Sans Medium"/>
                <a:ea typeface="IBM Plex Sans Medium"/>
                <a:cs typeface="IBM Plex Sans Medium"/>
                <a:sym typeface="IBM Plex Sans Medium"/>
              </a:endParaRPr>
            </a:p>
          </p:txBody>
        </p:sp>
        <p:sp>
          <p:nvSpPr>
            <p:cNvPr id="18114" name="Google Shape;18114;p8"/>
            <p:cNvSpPr txBox="1"/>
            <p:nvPr/>
          </p:nvSpPr>
          <p:spPr>
            <a:xfrm>
              <a:off x="6841325" y="3217750"/>
              <a:ext cx="1830900" cy="885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1000"/>
                </a:spcAft>
                <a:buClr>
                  <a:srgbClr val="000000"/>
                </a:buClr>
                <a:buSzPts val="1150"/>
                <a:buFont typeface="Arial"/>
                <a:buNone/>
              </a:pPr>
              <a:r>
                <a:rPr lang="en" sz="1150" b="0" i="0" u="none" strike="noStrike" cap="none">
                  <a:solidFill>
                    <a:schemeClr val="bg1"/>
                  </a:solidFill>
                  <a:latin typeface="IBM Plex Sans Medium"/>
                  <a:ea typeface="IBM Plex Sans Medium"/>
                  <a:cs typeface="IBM Plex Sans Medium"/>
                  <a:sym typeface="IBM Plex Sans Medium"/>
                </a:rPr>
                <a:t>Immediate expert support to minimize impact and speed up recovery</a:t>
              </a:r>
              <a:endParaRPr sz="1150" b="0" i="0" u="none" strike="noStrike" cap="none">
                <a:solidFill>
                  <a:schemeClr val="bg1"/>
                </a:solidFill>
                <a:latin typeface="IBM Plex Sans Medium"/>
                <a:ea typeface="IBM Plex Sans Medium"/>
                <a:cs typeface="IBM Plex Sans Medium"/>
                <a:sym typeface="IBM Plex Sans Medium"/>
              </a:endParaRPr>
            </a:p>
          </p:txBody>
        </p:sp>
        <p:sp>
          <p:nvSpPr>
            <p:cNvPr id="18115" name="Google Shape;18115;p8"/>
            <p:cNvSpPr txBox="1"/>
            <p:nvPr/>
          </p:nvSpPr>
          <p:spPr>
            <a:xfrm>
              <a:off x="6834336" y="667487"/>
              <a:ext cx="1236600" cy="312300"/>
            </a:xfrm>
            <a:prstGeom prst="rect">
              <a:avLst/>
            </a:prstGeom>
            <a:noFill/>
            <a:ln>
              <a:noFill/>
            </a:ln>
          </p:spPr>
          <p:txBody>
            <a:bodyPr spcFirstLastPara="1" wrap="square" lIns="91425" tIns="91425" rIns="91425" bIns="91425" anchor="ctr" anchorCtr="0">
              <a:noAutofit/>
            </a:bodyPr>
            <a:lstStyle/>
            <a:p>
              <a:pPr marL="0" marR="0" lvl="0" indent="0" algn="l" rtl="0">
                <a:lnSpc>
                  <a:spcPct val="170000"/>
                </a:lnSpc>
                <a:spcBef>
                  <a:spcPts val="0"/>
                </a:spcBef>
                <a:spcAft>
                  <a:spcPts val="0"/>
                </a:spcAft>
                <a:buClr>
                  <a:srgbClr val="000000"/>
                </a:buClr>
                <a:buSzPts val="1300"/>
                <a:buFont typeface="Arial"/>
                <a:buNone/>
              </a:pPr>
              <a:r>
                <a:rPr lang="en" sz="1300" b="1" i="0" strike="noStrike" cap="none" dirty="0">
                  <a:solidFill>
                    <a:srgbClr val="D29601"/>
                  </a:solidFill>
                  <a:latin typeface="IBM Plex Sans"/>
                  <a:ea typeface="IBM Plex Sans"/>
                  <a:cs typeface="IBM Plex Sans"/>
                  <a:sym typeface="IBM Plex Sans"/>
                </a:rPr>
                <a:t>PROTECT</a:t>
              </a:r>
              <a:endParaRPr sz="1300" b="0" i="0" strike="noStrike" cap="none" dirty="0">
                <a:solidFill>
                  <a:srgbClr val="D29601"/>
                </a:solidFill>
                <a:latin typeface="IBM Plex Sans SemiBold"/>
                <a:ea typeface="IBM Plex Sans SemiBold"/>
                <a:cs typeface="IBM Plex Sans SemiBold"/>
                <a:sym typeface="IBM Plex Sans SemiBold"/>
              </a:endParaRPr>
            </a:p>
          </p:txBody>
        </p:sp>
        <p:cxnSp>
          <p:nvCxnSpPr>
            <p:cNvPr id="18116" name="Google Shape;18116;p8"/>
            <p:cNvCxnSpPr/>
            <p:nvPr/>
          </p:nvCxnSpPr>
          <p:spPr>
            <a:xfrm>
              <a:off x="6448055" y="3189713"/>
              <a:ext cx="1071900" cy="0"/>
            </a:xfrm>
            <a:prstGeom prst="straightConnector1">
              <a:avLst/>
            </a:prstGeom>
            <a:noFill/>
            <a:ln w="19050" cap="flat" cmpd="sng">
              <a:solidFill>
                <a:srgbClr val="3B4F20"/>
              </a:solidFill>
              <a:prstDash val="solid"/>
              <a:round/>
              <a:headEnd type="none" w="sm" len="sm"/>
              <a:tailEnd type="none" w="sm" len="sm"/>
            </a:ln>
          </p:spPr>
        </p:cxnSp>
        <p:sp>
          <p:nvSpPr>
            <p:cNvPr id="18117" name="Google Shape;18117;p8"/>
            <p:cNvSpPr txBox="1"/>
            <p:nvPr/>
          </p:nvSpPr>
          <p:spPr>
            <a:xfrm>
              <a:off x="6841325" y="2880602"/>
              <a:ext cx="1236600" cy="312300"/>
            </a:xfrm>
            <a:prstGeom prst="rect">
              <a:avLst/>
            </a:prstGeom>
            <a:noFill/>
            <a:ln>
              <a:noFill/>
            </a:ln>
          </p:spPr>
          <p:txBody>
            <a:bodyPr spcFirstLastPara="1" wrap="square" lIns="91425" tIns="91425" rIns="91425" bIns="91425" anchor="ctr" anchorCtr="0">
              <a:noAutofit/>
            </a:bodyPr>
            <a:lstStyle/>
            <a:p>
              <a:pPr marL="0" marR="0" lvl="0" indent="0" algn="l" rtl="0">
                <a:lnSpc>
                  <a:spcPct val="170000"/>
                </a:lnSpc>
                <a:spcBef>
                  <a:spcPts val="0"/>
                </a:spcBef>
                <a:spcAft>
                  <a:spcPts val="0"/>
                </a:spcAft>
                <a:buClr>
                  <a:srgbClr val="000000"/>
                </a:buClr>
                <a:buSzPts val="1300"/>
                <a:buFont typeface="Arial"/>
                <a:buNone/>
              </a:pPr>
              <a:r>
                <a:rPr lang="en" sz="1300" b="1" i="0" u="none" strike="noStrike" cap="none">
                  <a:solidFill>
                    <a:srgbClr val="ABD04B"/>
                  </a:solidFill>
                  <a:latin typeface="IBM Plex Sans"/>
                  <a:ea typeface="IBM Plex Sans"/>
                  <a:cs typeface="IBM Plex Sans"/>
                  <a:sym typeface="IBM Plex Sans"/>
                </a:rPr>
                <a:t>RESPOND</a:t>
              </a:r>
              <a:endParaRPr sz="1300" b="0" i="0" u="none" strike="noStrike" cap="none">
                <a:solidFill>
                  <a:srgbClr val="ABD04B"/>
                </a:solidFill>
                <a:latin typeface="IBM Plex Sans SemiBold"/>
                <a:ea typeface="IBM Plex Sans SemiBold"/>
                <a:cs typeface="IBM Plex Sans SemiBold"/>
                <a:sym typeface="IBM Plex Sans SemiBold"/>
              </a:endParaRPr>
            </a:p>
          </p:txBody>
        </p:sp>
        <p:pic>
          <p:nvPicPr>
            <p:cNvPr id="18119" name="Google Shape;18119;p8"/>
            <p:cNvPicPr preferRelativeResize="0"/>
            <p:nvPr/>
          </p:nvPicPr>
          <p:blipFill rotWithShape="1">
            <a:blip r:embed="rId3">
              <a:alphaModFix/>
            </a:blip>
            <a:srcRect l="66541" t="72217" r="19457" b="14881"/>
            <a:stretch/>
          </p:blipFill>
          <p:spPr>
            <a:xfrm>
              <a:off x="5376125" y="3074375"/>
              <a:ext cx="604477" cy="558676"/>
            </a:xfrm>
            <a:prstGeom prst="rect">
              <a:avLst/>
            </a:prstGeom>
            <a:noFill/>
            <a:ln>
              <a:noFill/>
            </a:ln>
          </p:spPr>
        </p:pic>
        <p:pic>
          <p:nvPicPr>
            <p:cNvPr id="18120" name="Google Shape;18120;p8"/>
            <p:cNvPicPr preferRelativeResize="0"/>
            <p:nvPr/>
          </p:nvPicPr>
          <p:blipFill rotWithShape="1">
            <a:blip r:embed="rId3">
              <a:alphaModFix/>
            </a:blip>
            <a:srcRect l="15649" t="67565" r="74186" b="21014"/>
            <a:stretch/>
          </p:blipFill>
          <p:spPr>
            <a:xfrm>
              <a:off x="3104799" y="2975150"/>
              <a:ext cx="438848" cy="494550"/>
            </a:xfrm>
            <a:prstGeom prst="rect">
              <a:avLst/>
            </a:prstGeom>
            <a:noFill/>
            <a:ln>
              <a:noFill/>
            </a:ln>
          </p:spPr>
        </p:pic>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124"/>
        <p:cNvGrpSpPr/>
        <p:nvPr/>
      </p:nvGrpSpPr>
      <p:grpSpPr>
        <a:xfrm>
          <a:off x="0" y="0"/>
          <a:ext cx="0" cy="0"/>
          <a:chOff x="0" y="0"/>
          <a:chExt cx="0" cy="0"/>
        </a:xfrm>
      </p:grpSpPr>
      <p:sp>
        <p:nvSpPr>
          <p:cNvPr id="5" name="Freeform 2">
            <a:extLst>
              <a:ext uri="{FF2B5EF4-FFF2-40B4-BE49-F238E27FC236}">
                <a16:creationId xmlns:a16="http://schemas.microsoft.com/office/drawing/2014/main" id="{3FE2B6AD-6047-3C1D-23A5-7AA3EC3A3AE6}"/>
              </a:ext>
            </a:extLst>
          </p:cNvPr>
          <p:cNvSpPr/>
          <p:nvPr/>
        </p:nvSpPr>
        <p:spPr>
          <a:xfrm>
            <a:off x="0" y="0"/>
            <a:ext cx="5362575" cy="5143498"/>
          </a:xfrm>
          <a:custGeom>
            <a:avLst/>
            <a:gdLst/>
            <a:ahLst/>
            <a:cxnLst/>
            <a:rect l="l" t="t" r="r" b="b"/>
            <a:pathLst>
              <a:path w="10608517" h="10608517">
                <a:moveTo>
                  <a:pt x="0" y="0"/>
                </a:moveTo>
                <a:lnTo>
                  <a:pt x="10608517" y="0"/>
                </a:lnTo>
                <a:lnTo>
                  <a:pt x="10608517" y="10608517"/>
                </a:lnTo>
                <a:lnTo>
                  <a:pt x="0" y="10608517"/>
                </a:lnTo>
                <a:lnTo>
                  <a:pt x="0" y="0"/>
                </a:lnTo>
                <a:close/>
              </a:path>
            </a:pathLst>
          </a:custGeom>
          <a:blipFill>
            <a:blip r:embed="rId3">
              <a:alphaModFix amt="43999"/>
              <a:extLst>
                <a:ext uri="{96DAC541-7B7A-43D3-8B79-37D633B846F1}">
                  <asvg:svgBlip xmlns:asvg="http://schemas.microsoft.com/office/drawing/2016/SVG/main" r:embed="rId4"/>
                </a:ext>
              </a:extLst>
            </a:blip>
            <a:stretch>
              <a:fillRect/>
            </a:stretch>
          </a:blipFill>
        </p:spPr>
        <p:txBody>
          <a:bodyPr/>
          <a:lstStyle/>
          <a:p>
            <a:endParaRPr lang="en-US"/>
          </a:p>
        </p:txBody>
      </p:sp>
      <p:pic>
        <p:nvPicPr>
          <p:cNvPr id="7" name="Picture 6">
            <a:extLst>
              <a:ext uri="{FF2B5EF4-FFF2-40B4-BE49-F238E27FC236}">
                <a16:creationId xmlns:a16="http://schemas.microsoft.com/office/drawing/2014/main" id="{DBA10AB8-6FE3-A6D6-099E-553C7A783A28}"/>
              </a:ext>
            </a:extLst>
          </p:cNvPr>
          <p:cNvPicPr>
            <a:picLocks noChangeAspect="1"/>
          </p:cNvPicPr>
          <p:nvPr/>
        </p:nvPicPr>
        <p:blipFill>
          <a:blip r:embed="rId5"/>
          <a:stretch>
            <a:fillRect/>
          </a:stretch>
        </p:blipFill>
        <p:spPr>
          <a:xfrm>
            <a:off x="7007201" y="3914762"/>
            <a:ext cx="1920311" cy="1095388"/>
          </a:xfrm>
          <a:prstGeom prst="rect">
            <a:avLst/>
          </a:prstGeom>
        </p:spPr>
      </p:pic>
      <p:sp>
        <p:nvSpPr>
          <p:cNvPr id="9" name="TextBox 8">
            <a:extLst>
              <a:ext uri="{FF2B5EF4-FFF2-40B4-BE49-F238E27FC236}">
                <a16:creationId xmlns:a16="http://schemas.microsoft.com/office/drawing/2014/main" id="{9432F46E-BD84-A9C2-1860-73218FC6DECC}"/>
              </a:ext>
            </a:extLst>
          </p:cNvPr>
          <p:cNvSpPr txBox="1"/>
          <p:nvPr/>
        </p:nvSpPr>
        <p:spPr>
          <a:xfrm>
            <a:off x="4905375" y="1905000"/>
            <a:ext cx="3600450" cy="1015663"/>
          </a:xfrm>
          <a:prstGeom prst="rect">
            <a:avLst/>
          </a:prstGeom>
          <a:noFill/>
        </p:spPr>
        <p:txBody>
          <a:bodyPr wrap="square" rtlCol="0">
            <a:spAutoFit/>
          </a:bodyPr>
          <a:lstStyle/>
          <a:p>
            <a:r>
              <a:rPr lang="en-US" sz="6000" dirty="0">
                <a:solidFill>
                  <a:srgbClr val="0070C0"/>
                </a:solidFill>
              </a:rPr>
              <a:t>Assess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130"/>
        <p:cNvGrpSpPr/>
        <p:nvPr/>
      </p:nvGrpSpPr>
      <p:grpSpPr>
        <a:xfrm>
          <a:off x="0" y="0"/>
          <a:ext cx="0" cy="0"/>
          <a:chOff x="0" y="0"/>
          <a:chExt cx="0" cy="0"/>
        </a:xfrm>
      </p:grpSpPr>
      <p:sp>
        <p:nvSpPr>
          <p:cNvPr id="18131" name="Google Shape;18131;p10"/>
          <p:cNvSpPr txBox="1"/>
          <p:nvPr/>
        </p:nvSpPr>
        <p:spPr>
          <a:xfrm>
            <a:off x="699720" y="390467"/>
            <a:ext cx="8013600" cy="10158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700"/>
              <a:buFont typeface="Arial"/>
              <a:buNone/>
            </a:pPr>
            <a:r>
              <a:rPr lang="en" sz="2700" b="1" i="0" u="none" strike="noStrike" cap="none" dirty="0">
                <a:solidFill>
                  <a:schemeClr val="dk1"/>
                </a:solidFill>
                <a:latin typeface="IBM Plex Sans"/>
                <a:ea typeface="IBM Plex Sans"/>
                <a:cs typeface="IBM Plex Sans"/>
                <a:sym typeface="IBM Plex Sans"/>
              </a:rPr>
              <a:t>Active Data Graph</a:t>
            </a:r>
            <a:br>
              <a:rPr lang="en" sz="2700" b="1" i="0" u="none" strike="noStrike" cap="none" dirty="0">
                <a:solidFill>
                  <a:schemeClr val="dk1"/>
                </a:solidFill>
                <a:latin typeface="IBM Plex Sans"/>
                <a:ea typeface="IBM Plex Sans"/>
                <a:cs typeface="IBM Plex Sans"/>
                <a:sym typeface="IBM Plex Sans"/>
              </a:rPr>
            </a:br>
            <a:r>
              <a:rPr lang="en" sz="2700" b="1" i="0" u="none" strike="noStrike" cap="none" dirty="0">
                <a:solidFill>
                  <a:schemeClr val="dk1"/>
                </a:solidFill>
                <a:latin typeface="IBM Plex Sans"/>
                <a:ea typeface="IBM Plex Sans"/>
                <a:cs typeface="IBM Plex Sans"/>
                <a:sym typeface="IBM Plex Sans"/>
              </a:rPr>
              <a:t>gives the most accurate view of risk</a:t>
            </a:r>
            <a:endParaRPr sz="2700" b="1" i="0" u="none" strike="noStrike" cap="none" dirty="0">
              <a:solidFill>
                <a:schemeClr val="dk1"/>
              </a:solidFill>
              <a:latin typeface="IBM Plex Sans"/>
              <a:ea typeface="IBM Plex Sans"/>
              <a:cs typeface="IBM Plex Sans"/>
              <a:sym typeface="IBM Plex Sans"/>
            </a:endParaRPr>
          </a:p>
        </p:txBody>
      </p:sp>
      <p:sp>
        <p:nvSpPr>
          <p:cNvPr id="18132" name="Google Shape;18132;p10"/>
          <p:cNvSpPr/>
          <p:nvPr/>
        </p:nvSpPr>
        <p:spPr>
          <a:xfrm>
            <a:off x="2723920" y="194938"/>
            <a:ext cx="791400" cy="232800"/>
          </a:xfrm>
          <a:prstGeom prst="rect">
            <a:avLst/>
          </a:prstGeom>
          <a:solidFill>
            <a:schemeClr val="lt1"/>
          </a:solidFill>
          <a:ln w="9525" cap="flat" cmpd="sng">
            <a:solidFill>
              <a:srgbClr val="80808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1" i="0" u="none" strike="noStrike" cap="none" dirty="0">
                <a:solidFill>
                  <a:schemeClr val="tx1"/>
                </a:solidFill>
                <a:latin typeface="IBM Plex Sans"/>
                <a:ea typeface="IBM Plex Sans"/>
                <a:cs typeface="IBM Plex Sans"/>
                <a:sym typeface="IBM Plex Sans"/>
              </a:rPr>
              <a:t>   COVER</a:t>
            </a:r>
            <a:endParaRPr sz="1400" b="0" i="0" u="none" strike="noStrike" cap="none" dirty="0">
              <a:solidFill>
                <a:schemeClr val="tx1"/>
              </a:solidFill>
              <a:latin typeface="Public Sans"/>
              <a:ea typeface="Public Sans"/>
              <a:cs typeface="Public Sans"/>
              <a:sym typeface="Public Sans"/>
            </a:endParaRPr>
          </a:p>
        </p:txBody>
      </p:sp>
      <p:sp>
        <p:nvSpPr>
          <p:cNvPr id="18133" name="Google Shape;18133;p10"/>
          <p:cNvSpPr/>
          <p:nvPr/>
        </p:nvSpPr>
        <p:spPr>
          <a:xfrm>
            <a:off x="1815420" y="194946"/>
            <a:ext cx="1039500" cy="232800"/>
          </a:xfrm>
          <a:prstGeom prst="homePlate">
            <a:avLst>
              <a:gd name="adj" fmla="val 50000"/>
            </a:avLst>
          </a:prstGeom>
          <a:solidFill>
            <a:schemeClr val="lt1"/>
          </a:solidFill>
          <a:ln w="9525" cap="flat" cmpd="sng">
            <a:solidFill>
              <a:srgbClr val="80808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1" i="0" u="none" strike="noStrike" cap="none">
                <a:solidFill>
                  <a:schemeClr val="tx1"/>
                </a:solidFill>
                <a:latin typeface="IBM Plex Sans"/>
                <a:ea typeface="IBM Plex Sans"/>
                <a:cs typeface="IBM Plex Sans"/>
                <a:sym typeface="IBM Plex Sans"/>
              </a:rPr>
              <a:t>    RESPOND</a:t>
            </a:r>
            <a:endParaRPr sz="1000" b="1" i="0" u="none" strike="noStrike" cap="none">
              <a:solidFill>
                <a:schemeClr val="tx1"/>
              </a:solidFill>
              <a:latin typeface="IBM Plex Sans"/>
              <a:ea typeface="IBM Plex Sans"/>
              <a:cs typeface="IBM Plex Sans"/>
              <a:sym typeface="IBM Plex Sans"/>
            </a:endParaRPr>
          </a:p>
        </p:txBody>
      </p:sp>
      <p:sp>
        <p:nvSpPr>
          <p:cNvPr id="18134" name="Google Shape;18134;p10"/>
          <p:cNvSpPr/>
          <p:nvPr/>
        </p:nvSpPr>
        <p:spPr>
          <a:xfrm>
            <a:off x="994095" y="194946"/>
            <a:ext cx="959100" cy="232800"/>
          </a:xfrm>
          <a:prstGeom prst="homePlate">
            <a:avLst>
              <a:gd name="adj" fmla="val 50000"/>
            </a:avLst>
          </a:prstGeom>
          <a:solidFill>
            <a:schemeClr val="lt1"/>
          </a:solidFill>
          <a:ln w="9525" cap="flat" cmpd="sng">
            <a:solidFill>
              <a:srgbClr val="80808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1" i="0" u="none" strike="noStrike" cap="none" dirty="0">
                <a:solidFill>
                  <a:schemeClr val="tx1"/>
                </a:solidFill>
                <a:latin typeface="IBM Plex Sans"/>
                <a:ea typeface="IBM Plex Sans"/>
                <a:cs typeface="IBM Plex Sans"/>
                <a:sym typeface="IBM Plex Sans"/>
              </a:rPr>
              <a:t>   PROTECT</a:t>
            </a:r>
            <a:endParaRPr sz="1000" b="1" i="0" u="none" strike="noStrike" cap="none" dirty="0">
              <a:solidFill>
                <a:schemeClr val="tx1"/>
              </a:solidFill>
              <a:latin typeface="IBM Plex Sans"/>
              <a:ea typeface="IBM Plex Sans"/>
              <a:cs typeface="IBM Plex Sans"/>
              <a:sym typeface="IBM Plex Sans"/>
            </a:endParaRPr>
          </a:p>
        </p:txBody>
      </p:sp>
      <p:sp>
        <p:nvSpPr>
          <p:cNvPr id="18135" name="Google Shape;18135;p10"/>
          <p:cNvSpPr/>
          <p:nvPr/>
        </p:nvSpPr>
        <p:spPr>
          <a:xfrm>
            <a:off x="288120" y="194946"/>
            <a:ext cx="823200" cy="232800"/>
          </a:xfrm>
          <a:prstGeom prst="homePlate">
            <a:avLst>
              <a:gd name="adj" fmla="val 50000"/>
            </a:avLst>
          </a:prstGeom>
          <a:solidFill>
            <a:srgbClr val="78CFE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1" i="0" u="none" strike="noStrike" cap="none" dirty="0">
                <a:solidFill>
                  <a:schemeClr val="tx1"/>
                </a:solidFill>
                <a:latin typeface="IBM Plex Sans"/>
                <a:ea typeface="IBM Plex Sans"/>
                <a:cs typeface="IBM Plex Sans"/>
                <a:sym typeface="IBM Plex Sans"/>
              </a:rPr>
              <a:t>  ASSESS</a:t>
            </a:r>
            <a:endParaRPr sz="1000" b="1" i="0" u="none" strike="noStrike" cap="none" dirty="0">
              <a:solidFill>
                <a:schemeClr val="tx1"/>
              </a:solidFill>
              <a:latin typeface="IBM Plex Sans"/>
              <a:ea typeface="IBM Plex Sans"/>
              <a:cs typeface="IBM Plex Sans"/>
              <a:sym typeface="IBM Plex Sans"/>
            </a:endParaRPr>
          </a:p>
        </p:txBody>
      </p:sp>
      <p:pic>
        <p:nvPicPr>
          <p:cNvPr id="18139" name="Google Shape;18139;p10"/>
          <p:cNvPicPr preferRelativeResize="0"/>
          <p:nvPr/>
        </p:nvPicPr>
        <p:blipFill rotWithShape="1">
          <a:blip r:embed="rId3">
            <a:alphaModFix/>
          </a:blip>
          <a:srcRect/>
          <a:stretch/>
        </p:blipFill>
        <p:spPr>
          <a:xfrm>
            <a:off x="839875" y="1336925"/>
            <a:ext cx="7717100" cy="2996950"/>
          </a:xfrm>
          <a:prstGeom prst="rect">
            <a:avLst/>
          </a:prstGeom>
          <a:noFill/>
          <a:ln>
            <a:noFill/>
          </a:ln>
        </p:spPr>
      </p:pic>
      <p:sp>
        <p:nvSpPr>
          <p:cNvPr id="18140" name="Google Shape;18140;p10"/>
          <p:cNvSpPr/>
          <p:nvPr/>
        </p:nvSpPr>
        <p:spPr>
          <a:xfrm>
            <a:off x="4145000" y="2369225"/>
            <a:ext cx="1039500" cy="1015800"/>
          </a:xfrm>
          <a:prstGeom prst="ellipse">
            <a:avLst/>
          </a:prstGeom>
          <a:solidFill>
            <a:srgbClr val="0072DE"/>
          </a:solidFill>
          <a:ln>
            <a:noFill/>
          </a:ln>
        </p:spPr>
        <p:txBody>
          <a:bodyPr spcFirstLastPara="1" wrap="square" lIns="0" tIns="91425" rIns="0" bIns="91425" anchor="ctr" anchorCtr="0">
            <a:noAutofit/>
          </a:bodyPr>
          <a:lstStyle/>
          <a:p>
            <a:pPr marL="0" marR="0" lvl="0" indent="0" algn="ctr" rtl="0">
              <a:lnSpc>
                <a:spcPct val="100000"/>
              </a:lnSpc>
              <a:spcBef>
                <a:spcPts val="0"/>
              </a:spcBef>
              <a:spcAft>
                <a:spcPts val="0"/>
              </a:spcAft>
              <a:buClr>
                <a:srgbClr val="000000"/>
              </a:buClr>
              <a:buSzPts val="1200"/>
              <a:buFont typeface="Arial"/>
              <a:buNone/>
            </a:pPr>
            <a:r>
              <a:rPr lang="en" sz="1200" b="1" i="0" u="none" strike="noStrike" cap="none">
                <a:solidFill>
                  <a:schemeClr val="dk1"/>
                </a:solidFill>
                <a:latin typeface="IBM Plex Sans"/>
                <a:ea typeface="IBM Plex Sans"/>
                <a:cs typeface="IBM Plex Sans"/>
                <a:sym typeface="IBM Plex Sans"/>
              </a:rPr>
              <a:t>Your Client</a:t>
            </a:r>
            <a:endParaRPr sz="1200" b="1" i="0" u="none" strike="noStrike" cap="none">
              <a:solidFill>
                <a:schemeClr val="dk1"/>
              </a:solidFill>
              <a:latin typeface="IBM Plex Sans"/>
              <a:ea typeface="IBM Plex Sans"/>
              <a:cs typeface="IBM Plex Sans"/>
              <a:sym typeface="IBM Plex Sans"/>
            </a:endParaRPr>
          </a:p>
        </p:txBody>
      </p:sp>
      <p:sp>
        <p:nvSpPr>
          <p:cNvPr id="18141" name="Google Shape;18141;p10"/>
          <p:cNvSpPr txBox="1"/>
          <p:nvPr/>
        </p:nvSpPr>
        <p:spPr>
          <a:xfrm>
            <a:off x="5625750" y="1977650"/>
            <a:ext cx="1701000" cy="157800"/>
          </a:xfrm>
          <a:prstGeom prst="rect">
            <a:avLst/>
          </a:prstGeom>
          <a:solidFill>
            <a:srgbClr val="311009"/>
          </a:solidFill>
          <a:ln>
            <a:noFill/>
          </a:ln>
        </p:spPr>
        <p:txBody>
          <a:bodyPr spcFirstLastPara="1" wrap="square" lIns="0" tIns="91425" rIns="0"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 sz="900" b="0" i="0" u="none" strike="noStrike" cap="none">
                <a:solidFill>
                  <a:srgbClr val="F2F1F0"/>
                </a:solidFill>
                <a:latin typeface="IBM Plex Sans"/>
                <a:ea typeface="IBM Plex Sans"/>
                <a:cs typeface="IBM Plex Sans"/>
                <a:sym typeface="IBM Plex Sans"/>
              </a:rPr>
              <a:t>Attack &amp; incident event feed</a:t>
            </a:r>
            <a:endParaRPr sz="900" b="0" i="0" u="none" strike="noStrike" cap="none">
              <a:solidFill>
                <a:srgbClr val="F2F1F0"/>
              </a:solidFill>
              <a:latin typeface="IBM Plex Sans"/>
              <a:ea typeface="IBM Plex Sans"/>
              <a:cs typeface="IBM Plex Sans"/>
              <a:sym typeface="IBM Plex Sans"/>
            </a:endParaRPr>
          </a:p>
        </p:txBody>
      </p:sp>
      <p:sp>
        <p:nvSpPr>
          <p:cNvPr id="18142" name="Google Shape;18142;p10"/>
          <p:cNvSpPr txBox="1"/>
          <p:nvPr/>
        </p:nvSpPr>
        <p:spPr>
          <a:xfrm>
            <a:off x="6080525" y="2806346"/>
            <a:ext cx="1926600" cy="157800"/>
          </a:xfrm>
          <a:prstGeom prst="rect">
            <a:avLst/>
          </a:prstGeom>
          <a:solidFill>
            <a:srgbClr val="280D42"/>
          </a:solidFill>
          <a:ln>
            <a:noFill/>
          </a:ln>
        </p:spPr>
        <p:txBody>
          <a:bodyPr spcFirstLastPara="1" wrap="square" lIns="0" tIns="91425" rIns="0"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 sz="900" b="0" i="0" u="none" strike="noStrike" cap="none">
                <a:solidFill>
                  <a:srgbClr val="F2F1F0"/>
                </a:solidFill>
                <a:latin typeface="IBM Plex Sans"/>
                <a:ea typeface="IBM Plex Sans"/>
                <a:cs typeface="IBM Plex Sans"/>
                <a:sym typeface="IBM Plex Sans"/>
              </a:rPr>
              <a:t>Dark web chat room surveillance</a:t>
            </a:r>
            <a:endParaRPr sz="900" b="0" i="0" u="none" strike="noStrike" cap="none">
              <a:solidFill>
                <a:srgbClr val="F2F1F0"/>
              </a:solidFill>
              <a:latin typeface="IBM Plex Sans"/>
              <a:ea typeface="IBM Plex Sans"/>
              <a:cs typeface="IBM Plex Sans"/>
              <a:sym typeface="IBM Plex Sans"/>
            </a:endParaRPr>
          </a:p>
        </p:txBody>
      </p:sp>
      <p:sp>
        <p:nvSpPr>
          <p:cNvPr id="18143" name="Google Shape;18143;p10"/>
          <p:cNvSpPr txBox="1"/>
          <p:nvPr/>
        </p:nvSpPr>
        <p:spPr>
          <a:xfrm>
            <a:off x="5850863" y="3386129"/>
            <a:ext cx="1544700" cy="298800"/>
          </a:xfrm>
          <a:prstGeom prst="rect">
            <a:avLst/>
          </a:prstGeom>
          <a:solidFill>
            <a:srgbClr val="0B1E1C"/>
          </a:solidFill>
          <a:ln>
            <a:noFill/>
          </a:ln>
        </p:spPr>
        <p:txBody>
          <a:bodyPr spcFirstLastPara="1" wrap="square" lIns="0" tIns="91425" rIns="0"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 sz="900" b="0" i="0" u="none" strike="noStrike" cap="none" dirty="0">
                <a:solidFill>
                  <a:srgbClr val="F2F1F0"/>
                </a:solidFill>
                <a:latin typeface="IBM Plex Sans"/>
                <a:ea typeface="IBM Plex Sans"/>
                <a:cs typeface="IBM Plex Sans"/>
                <a:sym typeface="IBM Plex Sans"/>
              </a:rPr>
              <a:t>New attack patterns from our threat research team</a:t>
            </a:r>
            <a:endParaRPr sz="900" b="0" i="0" u="none" strike="noStrike" cap="none" dirty="0">
              <a:solidFill>
                <a:srgbClr val="F2F1F0"/>
              </a:solidFill>
              <a:latin typeface="IBM Plex Sans"/>
              <a:ea typeface="IBM Plex Sans"/>
              <a:cs typeface="IBM Plex Sans"/>
              <a:sym typeface="IBM Plex Sans"/>
            </a:endParaRPr>
          </a:p>
        </p:txBody>
      </p:sp>
      <p:sp>
        <p:nvSpPr>
          <p:cNvPr id="18144" name="Google Shape;18144;p10"/>
          <p:cNvSpPr txBox="1"/>
          <p:nvPr/>
        </p:nvSpPr>
        <p:spPr>
          <a:xfrm>
            <a:off x="3768500" y="3923533"/>
            <a:ext cx="1792500" cy="157800"/>
          </a:xfrm>
          <a:prstGeom prst="rect">
            <a:avLst/>
          </a:prstGeom>
          <a:solidFill>
            <a:srgbClr val="311009"/>
          </a:solidFill>
          <a:ln>
            <a:noFill/>
          </a:ln>
        </p:spPr>
        <p:txBody>
          <a:bodyPr spcFirstLastPara="1" wrap="square" lIns="0" tIns="91425" rIns="0"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 sz="900" b="0" i="0" u="none" strike="noStrike" cap="none" dirty="0">
                <a:solidFill>
                  <a:srgbClr val="F2F1F0"/>
                </a:solidFill>
                <a:latin typeface="IBM Plex Sans"/>
                <a:ea typeface="IBM Plex Sans"/>
                <a:cs typeface="IBM Plex Sans"/>
                <a:sym typeface="IBM Plex Sans"/>
              </a:rPr>
              <a:t>Customized recommendations</a:t>
            </a:r>
            <a:endParaRPr sz="900" b="0" i="0" u="none" strike="noStrike" cap="none" dirty="0">
              <a:solidFill>
                <a:srgbClr val="F2F1F0"/>
              </a:solidFill>
              <a:latin typeface="IBM Plex Sans"/>
              <a:ea typeface="IBM Plex Sans"/>
              <a:cs typeface="IBM Plex Sans"/>
              <a:sym typeface="IBM Plex Sans"/>
            </a:endParaRPr>
          </a:p>
        </p:txBody>
      </p:sp>
      <p:sp>
        <p:nvSpPr>
          <p:cNvPr id="18145" name="Google Shape;18145;p10"/>
          <p:cNvSpPr txBox="1"/>
          <p:nvPr/>
        </p:nvSpPr>
        <p:spPr>
          <a:xfrm>
            <a:off x="2061070" y="3520504"/>
            <a:ext cx="1325700" cy="157800"/>
          </a:xfrm>
          <a:prstGeom prst="rect">
            <a:avLst/>
          </a:prstGeom>
          <a:solidFill>
            <a:srgbClr val="280D42"/>
          </a:solidFill>
          <a:ln>
            <a:noFill/>
          </a:ln>
        </p:spPr>
        <p:txBody>
          <a:bodyPr spcFirstLastPara="1" wrap="square" lIns="0" tIns="91425" rIns="0"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 sz="900" b="0" i="0" u="none" strike="noStrike" cap="none" dirty="0">
                <a:solidFill>
                  <a:srgbClr val="F2F1F0"/>
                </a:solidFill>
                <a:latin typeface="IBM Plex Sans"/>
                <a:ea typeface="IBM Plex Sans"/>
                <a:cs typeface="IBM Plex Sans"/>
                <a:sym typeface="IBM Plex Sans"/>
              </a:rPr>
              <a:t>Proprietary incident data</a:t>
            </a:r>
            <a:endParaRPr sz="900" b="0" i="0" u="none" strike="noStrike" cap="none" dirty="0">
              <a:solidFill>
                <a:srgbClr val="F2F1F0"/>
              </a:solidFill>
              <a:latin typeface="IBM Plex Sans"/>
              <a:ea typeface="IBM Plex Sans"/>
              <a:cs typeface="IBM Plex Sans"/>
              <a:sym typeface="IBM Plex Sans"/>
            </a:endParaRPr>
          </a:p>
        </p:txBody>
      </p:sp>
      <p:sp>
        <p:nvSpPr>
          <p:cNvPr id="18146" name="Google Shape;18146;p10"/>
          <p:cNvSpPr txBox="1"/>
          <p:nvPr/>
        </p:nvSpPr>
        <p:spPr>
          <a:xfrm>
            <a:off x="2138925" y="2083600"/>
            <a:ext cx="1544700" cy="157800"/>
          </a:xfrm>
          <a:prstGeom prst="rect">
            <a:avLst/>
          </a:prstGeom>
          <a:solidFill>
            <a:srgbClr val="280D42"/>
          </a:solidFill>
          <a:ln>
            <a:noFill/>
          </a:ln>
        </p:spPr>
        <p:txBody>
          <a:bodyPr spcFirstLastPara="1" wrap="square" lIns="0" tIns="91425" rIns="0"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 sz="900" b="0" i="0" u="none" strike="noStrike" cap="none">
                <a:solidFill>
                  <a:srgbClr val="F2F1F0"/>
                </a:solidFill>
                <a:latin typeface="IBM Plex Sans"/>
                <a:ea typeface="IBM Plex Sans"/>
                <a:cs typeface="IBM Plex Sans"/>
                <a:sym typeface="IBM Plex Sans"/>
              </a:rPr>
              <a:t>5B global IPs monitored</a:t>
            </a:r>
            <a:endParaRPr sz="900" b="0" i="0" u="none" strike="noStrike" cap="none">
              <a:solidFill>
                <a:srgbClr val="F2F1F0"/>
              </a:solidFill>
              <a:latin typeface="IBM Plex Sans"/>
              <a:ea typeface="IBM Plex Sans"/>
              <a:cs typeface="IBM Plex Sans"/>
              <a:sym typeface="IBM Plex Sans"/>
            </a:endParaRPr>
          </a:p>
        </p:txBody>
      </p:sp>
      <p:sp>
        <p:nvSpPr>
          <p:cNvPr id="18147" name="Google Shape;18147;p10"/>
          <p:cNvSpPr txBox="1"/>
          <p:nvPr/>
        </p:nvSpPr>
        <p:spPr>
          <a:xfrm>
            <a:off x="1473645" y="2764271"/>
            <a:ext cx="1466100" cy="298800"/>
          </a:xfrm>
          <a:prstGeom prst="rect">
            <a:avLst/>
          </a:prstGeom>
          <a:solidFill>
            <a:srgbClr val="0B1E1C"/>
          </a:solidFill>
          <a:ln>
            <a:noFill/>
          </a:ln>
        </p:spPr>
        <p:txBody>
          <a:bodyPr spcFirstLastPara="1" wrap="square" lIns="0" tIns="91425" rIns="0" bIns="91425" anchor="ctr" anchorCtr="0">
            <a:noAutofit/>
          </a:bodyPr>
          <a:lstStyle/>
          <a:p>
            <a:pPr marL="0" marR="0" lvl="0" indent="0" algn="ctr" rtl="0">
              <a:lnSpc>
                <a:spcPct val="100000"/>
              </a:lnSpc>
              <a:spcBef>
                <a:spcPts val="0"/>
              </a:spcBef>
              <a:spcAft>
                <a:spcPts val="0"/>
              </a:spcAft>
              <a:buClr>
                <a:srgbClr val="000000"/>
              </a:buClr>
              <a:buSzPts val="900"/>
              <a:buFont typeface="Arial"/>
              <a:buNone/>
            </a:pPr>
            <a:r>
              <a:rPr lang="en" sz="900" b="0" i="0" u="none" strike="noStrike" cap="none">
                <a:solidFill>
                  <a:srgbClr val="F2F1F0"/>
                </a:solidFill>
                <a:latin typeface="IBM Plex Sans"/>
                <a:ea typeface="IBM Plex Sans"/>
                <a:cs typeface="IBM Plex Sans"/>
                <a:sym typeface="IBM Plex Sans"/>
              </a:rPr>
              <a:t>Real-time attacks from our honeypot network</a:t>
            </a:r>
            <a:endParaRPr sz="900" b="0" i="0" u="none" strike="noStrike" cap="none">
              <a:solidFill>
                <a:srgbClr val="F2F1F0"/>
              </a:solidFill>
              <a:latin typeface="IBM Plex Sans"/>
              <a:ea typeface="IBM Plex Sans"/>
              <a:cs typeface="IBM Plex Sans"/>
              <a:sym typeface="IBM Plex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151"/>
        <p:cNvGrpSpPr/>
        <p:nvPr/>
      </p:nvGrpSpPr>
      <p:grpSpPr>
        <a:xfrm>
          <a:off x="0" y="0"/>
          <a:ext cx="0" cy="0"/>
          <a:chOff x="0" y="0"/>
          <a:chExt cx="0" cy="0"/>
        </a:xfrm>
      </p:grpSpPr>
      <p:sp>
        <p:nvSpPr>
          <p:cNvPr id="18152" name="Google Shape;18152;p11"/>
          <p:cNvSpPr txBox="1">
            <a:spLocks noGrp="1"/>
          </p:cNvSpPr>
          <p:nvPr>
            <p:ph type="title" idx="4294967295"/>
          </p:nvPr>
        </p:nvSpPr>
        <p:spPr>
          <a:xfrm>
            <a:off x="543169" y="554037"/>
            <a:ext cx="8151812" cy="568325"/>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3600"/>
              <a:buNone/>
            </a:pPr>
            <a:r>
              <a:rPr lang="en" sz="2800" dirty="0"/>
              <a:t>Cyber insurance requires in-depth risk insights</a:t>
            </a:r>
            <a:endParaRPr sz="2800" dirty="0"/>
          </a:p>
        </p:txBody>
      </p:sp>
      <p:sp>
        <p:nvSpPr>
          <p:cNvPr id="18153" name="Google Shape;18153;p11"/>
          <p:cNvSpPr/>
          <p:nvPr/>
        </p:nvSpPr>
        <p:spPr>
          <a:xfrm>
            <a:off x="405850" y="1910708"/>
            <a:ext cx="3940500" cy="2394592"/>
          </a:xfrm>
          <a:prstGeom prst="rect">
            <a:avLst/>
          </a:prstGeom>
          <a:no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ublic Sans"/>
              <a:ea typeface="Public Sans"/>
              <a:cs typeface="Public Sans"/>
              <a:sym typeface="Public Sans"/>
            </a:endParaRPr>
          </a:p>
        </p:txBody>
      </p:sp>
      <p:sp>
        <p:nvSpPr>
          <p:cNvPr id="18154" name="Google Shape;18154;p11"/>
          <p:cNvSpPr txBox="1"/>
          <p:nvPr/>
        </p:nvSpPr>
        <p:spPr>
          <a:xfrm>
            <a:off x="405850" y="1075223"/>
            <a:ext cx="3940500" cy="8844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lt1"/>
              </a:buClr>
              <a:buSzPts val="1100"/>
              <a:buFont typeface="Arial"/>
              <a:buNone/>
            </a:pPr>
            <a:r>
              <a:rPr lang="en" sz="1400" b="1" i="0" u="none" strike="noStrike" cap="none" dirty="0">
                <a:solidFill>
                  <a:srgbClr val="0070C0"/>
                </a:solidFill>
                <a:latin typeface="Public Sans"/>
                <a:ea typeface="Public Sans"/>
                <a:cs typeface="Public Sans"/>
                <a:sym typeface="Public Sans"/>
              </a:rPr>
              <a:t>PROBLEM:</a:t>
            </a:r>
            <a:endParaRPr sz="1400" b="0" i="0" u="none" strike="noStrike" cap="none" dirty="0">
              <a:solidFill>
                <a:srgbClr val="0070C0"/>
              </a:solidFill>
              <a:latin typeface="Public Sans"/>
              <a:ea typeface="Public Sans"/>
              <a:cs typeface="Public Sans"/>
              <a:sym typeface="Public Sans"/>
            </a:endParaRPr>
          </a:p>
          <a:p>
            <a:pPr marL="0" marR="0" lvl="0" indent="0" algn="ctr" rtl="0">
              <a:lnSpc>
                <a:spcPct val="100000"/>
              </a:lnSpc>
              <a:spcBef>
                <a:spcPts val="0"/>
              </a:spcBef>
              <a:spcAft>
                <a:spcPts val="0"/>
              </a:spcAft>
              <a:buClr>
                <a:srgbClr val="000000"/>
              </a:buClr>
              <a:buSzPts val="1400"/>
              <a:buFont typeface="Arial"/>
              <a:buNone/>
            </a:pPr>
            <a:r>
              <a:rPr lang="en" sz="1400" b="0" i="0" u="none" strike="noStrike" cap="none" dirty="0">
                <a:solidFill>
                  <a:schemeClr val="tx1"/>
                </a:solidFill>
                <a:latin typeface="Public Sans"/>
                <a:ea typeface="Public Sans"/>
                <a:cs typeface="Public Sans"/>
                <a:sym typeface="Public Sans"/>
              </a:rPr>
              <a:t>Limited data creates confusion for brokers and misconceptions for buyers</a:t>
            </a:r>
            <a:endParaRPr sz="1400" b="0" i="0" u="none" strike="noStrike" cap="none" dirty="0">
              <a:solidFill>
                <a:schemeClr val="tx1"/>
              </a:solidFill>
              <a:latin typeface="Public Sans"/>
              <a:ea typeface="Public Sans"/>
              <a:cs typeface="Public Sans"/>
              <a:sym typeface="Public Sans"/>
            </a:endParaRPr>
          </a:p>
        </p:txBody>
      </p:sp>
      <p:sp>
        <p:nvSpPr>
          <p:cNvPr id="18155" name="Google Shape;18155;p11"/>
          <p:cNvSpPr txBox="1"/>
          <p:nvPr/>
        </p:nvSpPr>
        <p:spPr>
          <a:xfrm>
            <a:off x="706750" y="1942048"/>
            <a:ext cx="3639600" cy="2306102"/>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en" sz="1300" b="1" i="0" u="none" strike="noStrike" cap="none" dirty="0">
                <a:solidFill>
                  <a:schemeClr val="tx1"/>
                </a:solidFill>
                <a:latin typeface="Public Sans"/>
                <a:ea typeface="Public Sans"/>
                <a:cs typeface="Public Sans"/>
                <a:sym typeface="Public Sans"/>
              </a:rPr>
              <a:t>Limited Data</a:t>
            </a:r>
            <a:endParaRPr sz="1300" b="1" i="0" u="none" strike="noStrike" cap="none" dirty="0">
              <a:solidFill>
                <a:schemeClr val="tx1"/>
              </a:solidFill>
              <a:latin typeface="Public Sans"/>
              <a:ea typeface="Public Sans"/>
              <a:cs typeface="Public Sans"/>
              <a:sym typeface="Public Sans"/>
            </a:endParaRPr>
          </a:p>
          <a:p>
            <a:pPr marL="0" marR="0" lvl="0" indent="0" algn="l" rtl="0">
              <a:lnSpc>
                <a:spcPct val="100000"/>
              </a:lnSpc>
              <a:spcBef>
                <a:spcPts val="0"/>
              </a:spcBef>
              <a:spcAft>
                <a:spcPts val="0"/>
              </a:spcAft>
              <a:buClr>
                <a:srgbClr val="000000"/>
              </a:buClr>
              <a:buSzPts val="1300"/>
              <a:buFont typeface="Arial"/>
              <a:buNone/>
            </a:pPr>
            <a:r>
              <a:rPr lang="en" sz="1300" b="0" i="0" u="none" strike="noStrike" cap="none" dirty="0">
                <a:solidFill>
                  <a:schemeClr val="tx1"/>
                </a:solidFill>
                <a:latin typeface="Public Sans ExtraLight"/>
                <a:ea typeface="Public Sans ExtraLight"/>
                <a:cs typeface="Public Sans ExtraLight"/>
                <a:sym typeface="Public Sans ExtraLight"/>
              </a:rPr>
              <a:t>Historical data and intelligence gathered from 3rd party sources</a:t>
            </a:r>
            <a:endParaRPr sz="1300" b="0" i="0" u="none" strike="noStrike" cap="none" dirty="0">
              <a:solidFill>
                <a:schemeClr val="tx1"/>
              </a:solidFill>
              <a:latin typeface="Public Sans ExtraLight"/>
              <a:ea typeface="Public Sans ExtraLight"/>
              <a:cs typeface="Public Sans ExtraLight"/>
              <a:sym typeface="Public Sans ExtraLight"/>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dirty="0">
              <a:solidFill>
                <a:schemeClr val="tx1"/>
              </a:solidFill>
              <a:latin typeface="Public Sans ExtraLight"/>
              <a:ea typeface="Public Sans ExtraLight"/>
              <a:cs typeface="Public Sans ExtraLight"/>
              <a:sym typeface="Public Sans ExtraLight"/>
            </a:endParaRPr>
          </a:p>
          <a:p>
            <a:pPr marL="0" marR="0" lvl="0" indent="0" algn="l" rtl="0">
              <a:lnSpc>
                <a:spcPct val="100000"/>
              </a:lnSpc>
              <a:spcBef>
                <a:spcPts val="0"/>
              </a:spcBef>
              <a:spcAft>
                <a:spcPts val="0"/>
              </a:spcAft>
              <a:buClr>
                <a:schemeClr val="lt1"/>
              </a:buClr>
              <a:buSzPts val="1100"/>
              <a:buFont typeface="Arial"/>
              <a:buNone/>
            </a:pPr>
            <a:r>
              <a:rPr lang="en" sz="1300" b="1" i="0" u="none" strike="noStrike" cap="none" dirty="0">
                <a:solidFill>
                  <a:schemeClr val="tx1"/>
                </a:solidFill>
                <a:latin typeface="Public Sans"/>
                <a:ea typeface="Public Sans"/>
                <a:cs typeface="Public Sans"/>
                <a:sym typeface="Public Sans"/>
              </a:rPr>
              <a:t>Reactive Analysis</a:t>
            </a:r>
            <a:r>
              <a:rPr lang="en" sz="1300" b="0" i="0" u="none" strike="noStrike" cap="none" dirty="0">
                <a:solidFill>
                  <a:schemeClr val="tx1"/>
                </a:solidFill>
                <a:latin typeface="Public Sans ExtraLight"/>
                <a:ea typeface="Public Sans ExtraLight"/>
                <a:cs typeface="Public Sans ExtraLight"/>
                <a:sym typeface="Public Sans ExtraLight"/>
              </a:rPr>
              <a:t> </a:t>
            </a:r>
            <a:endParaRPr sz="1300" b="0" i="0" u="none" strike="noStrike" cap="none" dirty="0">
              <a:solidFill>
                <a:schemeClr val="tx1"/>
              </a:solidFill>
              <a:latin typeface="Public Sans ExtraLight"/>
              <a:ea typeface="Public Sans ExtraLight"/>
              <a:cs typeface="Public Sans ExtraLight"/>
              <a:sym typeface="Public Sans ExtraLight"/>
            </a:endParaRPr>
          </a:p>
          <a:p>
            <a:pPr marL="0" marR="0" lvl="0" indent="0" algn="l" rtl="0">
              <a:lnSpc>
                <a:spcPct val="100000"/>
              </a:lnSpc>
              <a:spcBef>
                <a:spcPts val="0"/>
              </a:spcBef>
              <a:spcAft>
                <a:spcPts val="0"/>
              </a:spcAft>
              <a:buClr>
                <a:srgbClr val="000000"/>
              </a:buClr>
              <a:buSzPts val="1300"/>
              <a:buFont typeface="Arial"/>
              <a:buNone/>
            </a:pPr>
            <a:r>
              <a:rPr lang="en" sz="1300" b="0" i="0" u="none" strike="noStrike" cap="none" dirty="0">
                <a:solidFill>
                  <a:schemeClr val="tx1"/>
                </a:solidFill>
                <a:latin typeface="Public Sans ExtraLight"/>
                <a:ea typeface="Public Sans ExtraLight"/>
                <a:cs typeface="Public Sans ExtraLight"/>
                <a:sym typeface="Public Sans ExtraLight"/>
              </a:rPr>
              <a:t>Underwriting based primarily on what </a:t>
            </a:r>
            <a:br>
              <a:rPr lang="en" sz="1300" b="0" i="0" u="none" strike="noStrike" cap="none" dirty="0">
                <a:solidFill>
                  <a:schemeClr val="tx1"/>
                </a:solidFill>
                <a:latin typeface="Public Sans ExtraLight"/>
                <a:ea typeface="Public Sans ExtraLight"/>
                <a:cs typeface="Public Sans ExtraLight"/>
                <a:sym typeface="Public Sans ExtraLight"/>
              </a:rPr>
            </a:br>
            <a:r>
              <a:rPr lang="en" sz="1300" b="0" i="0" u="none" strike="noStrike" cap="none" dirty="0">
                <a:solidFill>
                  <a:schemeClr val="tx1"/>
                </a:solidFill>
                <a:latin typeface="Public Sans ExtraLight"/>
                <a:ea typeface="Public Sans ExtraLight"/>
                <a:cs typeface="Public Sans ExtraLight"/>
                <a:sym typeface="Public Sans ExtraLight"/>
              </a:rPr>
              <a:t>we know about today's cyber risk</a:t>
            </a:r>
            <a:endParaRPr sz="1300" b="0" i="0" u="none" strike="noStrike" cap="none" dirty="0">
              <a:solidFill>
                <a:schemeClr val="tx1"/>
              </a:solidFill>
              <a:latin typeface="Public Sans ExtraLight"/>
              <a:ea typeface="Public Sans ExtraLight"/>
              <a:cs typeface="Public Sans ExtraLight"/>
              <a:sym typeface="Public Sans ExtraLight"/>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dirty="0">
              <a:solidFill>
                <a:schemeClr val="tx1"/>
              </a:solidFill>
              <a:latin typeface="Public Sans ExtraLight"/>
              <a:ea typeface="Public Sans ExtraLight"/>
              <a:cs typeface="Public Sans ExtraLight"/>
              <a:sym typeface="Public Sans ExtraLight"/>
            </a:endParaRPr>
          </a:p>
          <a:p>
            <a:pPr marL="0" marR="0" lvl="0" indent="0" algn="l" rtl="0">
              <a:lnSpc>
                <a:spcPct val="100000"/>
              </a:lnSpc>
              <a:spcBef>
                <a:spcPts val="0"/>
              </a:spcBef>
              <a:spcAft>
                <a:spcPts val="0"/>
              </a:spcAft>
              <a:buClr>
                <a:srgbClr val="000000"/>
              </a:buClr>
              <a:buSzPts val="1300"/>
              <a:buFont typeface="Arial"/>
              <a:buNone/>
            </a:pPr>
            <a:r>
              <a:rPr lang="en" sz="1300" b="1" i="0" u="none" strike="noStrike" cap="none" dirty="0">
                <a:solidFill>
                  <a:schemeClr val="tx1"/>
                </a:solidFill>
                <a:latin typeface="Public Sans"/>
                <a:ea typeface="Public Sans"/>
                <a:cs typeface="Public Sans"/>
                <a:sym typeface="Public Sans"/>
              </a:rPr>
              <a:t>Generic</a:t>
            </a:r>
            <a:r>
              <a:rPr lang="en" sz="1300" b="0" i="0" u="none" strike="noStrike" cap="none" dirty="0">
                <a:solidFill>
                  <a:schemeClr val="tx1"/>
                </a:solidFill>
                <a:latin typeface="Public Sans ExtraLight"/>
                <a:ea typeface="Public Sans ExtraLight"/>
                <a:cs typeface="Public Sans ExtraLight"/>
                <a:sym typeface="Public Sans ExtraLight"/>
              </a:rPr>
              <a:t> </a:t>
            </a:r>
            <a:endParaRPr sz="1300" b="0" i="0" u="none" strike="noStrike" cap="none" dirty="0">
              <a:solidFill>
                <a:schemeClr val="tx1"/>
              </a:solidFill>
              <a:latin typeface="Public Sans ExtraLight"/>
              <a:ea typeface="Public Sans ExtraLight"/>
              <a:cs typeface="Public Sans ExtraLight"/>
              <a:sym typeface="Public Sans ExtraLight"/>
            </a:endParaRPr>
          </a:p>
          <a:p>
            <a:pPr marL="0" marR="0" lvl="0" indent="0" algn="l" rtl="0">
              <a:lnSpc>
                <a:spcPct val="100000"/>
              </a:lnSpc>
              <a:spcBef>
                <a:spcPts val="0"/>
              </a:spcBef>
              <a:spcAft>
                <a:spcPts val="0"/>
              </a:spcAft>
              <a:buClr>
                <a:srgbClr val="000000"/>
              </a:buClr>
              <a:buSzPts val="1300"/>
              <a:buFont typeface="Arial"/>
              <a:buNone/>
            </a:pPr>
            <a:r>
              <a:rPr lang="en" sz="1300" b="0" i="0" u="none" strike="noStrike" cap="none" dirty="0">
                <a:solidFill>
                  <a:schemeClr val="tx1"/>
                </a:solidFill>
                <a:latin typeface="Public Sans ExtraLight"/>
                <a:ea typeface="Public Sans ExtraLight"/>
                <a:cs typeface="Public Sans ExtraLight"/>
                <a:sym typeface="Public Sans ExtraLight"/>
              </a:rPr>
              <a:t>Risk assessments, scans and security recommendations</a:t>
            </a:r>
            <a:endParaRPr sz="1200" b="0" i="0" u="none" strike="noStrike" cap="none" dirty="0">
              <a:solidFill>
                <a:schemeClr val="tx1"/>
              </a:solidFill>
              <a:latin typeface="Public Sans ExtraLight"/>
              <a:ea typeface="Public Sans ExtraLight"/>
              <a:cs typeface="Public Sans ExtraLight"/>
              <a:sym typeface="Public Sans ExtraLight"/>
            </a:endParaRPr>
          </a:p>
          <a:p>
            <a:pPr marL="0" marR="0" lvl="0" indent="0" algn="l" rtl="0">
              <a:lnSpc>
                <a:spcPct val="100000"/>
              </a:lnSpc>
              <a:spcBef>
                <a:spcPts val="0"/>
              </a:spcBef>
              <a:spcAft>
                <a:spcPts val="0"/>
              </a:spcAft>
              <a:buClr>
                <a:schemeClr val="lt1"/>
              </a:buClr>
              <a:buSzPts val="1100"/>
              <a:buFont typeface="Arial"/>
              <a:buNone/>
            </a:pPr>
            <a:endParaRPr sz="1200" b="0" i="0" u="none" strike="noStrike" cap="none" dirty="0">
              <a:solidFill>
                <a:schemeClr val="tx1"/>
              </a:solidFill>
              <a:latin typeface="Public Sans ExtraLight"/>
              <a:ea typeface="Public Sans ExtraLight"/>
              <a:cs typeface="Public Sans ExtraLight"/>
              <a:sym typeface="Public Sans ExtraLight"/>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dirty="0">
              <a:solidFill>
                <a:schemeClr val="tx1"/>
              </a:solidFill>
              <a:latin typeface="Public Sans ExtraLight"/>
              <a:ea typeface="Public Sans ExtraLight"/>
              <a:cs typeface="Public Sans ExtraLight"/>
              <a:sym typeface="Public Sans ExtraLight"/>
            </a:endParaRPr>
          </a:p>
        </p:txBody>
      </p:sp>
      <p:sp>
        <p:nvSpPr>
          <p:cNvPr id="18156" name="Google Shape;18156;p11"/>
          <p:cNvSpPr/>
          <p:nvPr/>
        </p:nvSpPr>
        <p:spPr>
          <a:xfrm>
            <a:off x="4891800" y="1901184"/>
            <a:ext cx="3940500" cy="2394592"/>
          </a:xfrm>
          <a:prstGeom prst="rect">
            <a:avLst/>
          </a:prstGeom>
          <a:noFill/>
          <a:ln w="19050" cap="flat" cmpd="sng">
            <a:solidFill>
              <a:srgbClr val="78CFE4"/>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ublic Sans"/>
              <a:ea typeface="Public Sans"/>
              <a:cs typeface="Public Sans"/>
              <a:sym typeface="Public Sans"/>
            </a:endParaRPr>
          </a:p>
        </p:txBody>
      </p:sp>
      <p:sp>
        <p:nvSpPr>
          <p:cNvPr id="18157" name="Google Shape;18157;p11"/>
          <p:cNvSpPr txBox="1"/>
          <p:nvPr/>
        </p:nvSpPr>
        <p:spPr>
          <a:xfrm>
            <a:off x="4891800" y="1075223"/>
            <a:ext cx="3940500" cy="858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1" i="0" u="none" strike="noStrike" cap="none" dirty="0">
                <a:solidFill>
                  <a:srgbClr val="0070C0"/>
                </a:solidFill>
                <a:latin typeface="Public Sans"/>
                <a:ea typeface="Public Sans"/>
                <a:cs typeface="Public Sans"/>
                <a:sym typeface="Public Sans"/>
              </a:rPr>
              <a:t>SOLUTION:</a:t>
            </a:r>
            <a:br>
              <a:rPr lang="en" sz="1400" b="1" i="0" u="none" strike="noStrike" cap="none" dirty="0">
                <a:solidFill>
                  <a:schemeClr val="accent2"/>
                </a:solidFill>
                <a:latin typeface="Public Sans"/>
                <a:ea typeface="Public Sans"/>
                <a:cs typeface="Public Sans"/>
                <a:sym typeface="Public Sans"/>
              </a:rPr>
            </a:br>
            <a:r>
              <a:rPr lang="en" sz="1400" b="0" i="0" u="none" strike="noStrike" cap="none" dirty="0">
                <a:solidFill>
                  <a:schemeClr val="dk1"/>
                </a:solidFill>
                <a:latin typeface="Public Sans"/>
                <a:ea typeface="Public Sans"/>
                <a:cs typeface="Public Sans"/>
                <a:sym typeface="Public Sans"/>
              </a:rPr>
              <a:t>Accurate, real-time picture of digital risk accessible to brokers &amp; clients</a:t>
            </a:r>
            <a:endParaRPr sz="1400" b="0" i="0" u="none" strike="noStrike" cap="none" dirty="0">
              <a:solidFill>
                <a:schemeClr val="dk1"/>
              </a:solidFill>
              <a:latin typeface="Public Sans"/>
              <a:ea typeface="Public Sans"/>
              <a:cs typeface="Public Sans"/>
              <a:sym typeface="Public Sans"/>
            </a:endParaRPr>
          </a:p>
        </p:txBody>
      </p:sp>
      <p:sp>
        <p:nvSpPr>
          <p:cNvPr id="18158" name="Google Shape;18158;p11"/>
          <p:cNvSpPr txBox="1"/>
          <p:nvPr/>
        </p:nvSpPr>
        <p:spPr>
          <a:xfrm>
            <a:off x="5192700" y="1942048"/>
            <a:ext cx="3639600" cy="2363252"/>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300"/>
              <a:buFont typeface="Arial"/>
              <a:buNone/>
            </a:pPr>
            <a:r>
              <a:rPr lang="en" sz="1300" b="1" i="0" u="none" strike="noStrike" cap="none" dirty="0">
                <a:solidFill>
                  <a:srgbClr val="78CFE4"/>
                </a:solidFill>
                <a:latin typeface="Public Sans"/>
                <a:ea typeface="Public Sans"/>
                <a:cs typeface="Public Sans"/>
                <a:sym typeface="Public Sans"/>
              </a:rPr>
              <a:t>Broad Data Collection</a:t>
            </a:r>
            <a:endParaRPr sz="1300" b="1" i="0" u="none" strike="noStrike" cap="none" dirty="0">
              <a:solidFill>
                <a:srgbClr val="78CFE4"/>
              </a:solidFill>
              <a:latin typeface="Public Sans"/>
              <a:ea typeface="Public Sans"/>
              <a:cs typeface="Public Sans"/>
              <a:sym typeface="Public Sans"/>
            </a:endParaRPr>
          </a:p>
          <a:p>
            <a:pPr marL="0" marR="0" lvl="0" indent="0" algn="l" rtl="0">
              <a:lnSpc>
                <a:spcPct val="100000"/>
              </a:lnSpc>
              <a:spcBef>
                <a:spcPts val="0"/>
              </a:spcBef>
              <a:spcAft>
                <a:spcPts val="0"/>
              </a:spcAft>
              <a:buClr>
                <a:srgbClr val="000000"/>
              </a:buClr>
              <a:buSzPts val="1300"/>
              <a:buFont typeface="Arial"/>
              <a:buNone/>
            </a:pPr>
            <a:r>
              <a:rPr lang="en" sz="1300" b="0" i="0" u="none" strike="noStrike" cap="none" dirty="0">
                <a:solidFill>
                  <a:schemeClr val="dk1"/>
                </a:solidFill>
                <a:latin typeface="Public Sans ExtraLight"/>
                <a:ea typeface="Public Sans ExtraLight"/>
                <a:cs typeface="Public Sans ExtraLight"/>
                <a:sym typeface="Public Sans ExtraLight"/>
              </a:rPr>
              <a:t>Active Data Graph that delivers the most applicable cyber risk insights </a:t>
            </a:r>
            <a:endParaRPr sz="1300" b="0" i="0" u="none" strike="noStrike" cap="none" dirty="0">
              <a:solidFill>
                <a:schemeClr val="dk1"/>
              </a:solidFill>
              <a:latin typeface="Public Sans ExtraLight"/>
              <a:ea typeface="Public Sans ExtraLight"/>
              <a:cs typeface="Public Sans ExtraLight"/>
              <a:sym typeface="Public Sans ExtraLight"/>
            </a:endParaRPr>
          </a:p>
          <a:p>
            <a:pPr marL="0" marR="0" lvl="0" indent="0" algn="l" rtl="0">
              <a:lnSpc>
                <a:spcPct val="100000"/>
              </a:lnSpc>
              <a:spcBef>
                <a:spcPts val="0"/>
              </a:spcBef>
              <a:spcAft>
                <a:spcPts val="0"/>
              </a:spcAft>
              <a:buClr>
                <a:srgbClr val="000000"/>
              </a:buClr>
              <a:buSzPts val="1100"/>
              <a:buFont typeface="Arial"/>
              <a:buNone/>
            </a:pPr>
            <a:endParaRPr sz="1100" b="0" i="0" u="none" strike="noStrike" cap="none" dirty="0">
              <a:solidFill>
                <a:schemeClr val="lt2"/>
              </a:solidFill>
              <a:latin typeface="Public Sans ExtraLight"/>
              <a:ea typeface="Public Sans ExtraLight"/>
              <a:cs typeface="Public Sans ExtraLight"/>
              <a:sym typeface="Public Sans ExtraLight"/>
            </a:endParaRPr>
          </a:p>
          <a:p>
            <a:pPr marL="0" marR="0" lvl="0" indent="0" algn="l" rtl="0">
              <a:lnSpc>
                <a:spcPct val="100000"/>
              </a:lnSpc>
              <a:spcBef>
                <a:spcPts val="0"/>
              </a:spcBef>
              <a:spcAft>
                <a:spcPts val="0"/>
              </a:spcAft>
              <a:buClr>
                <a:schemeClr val="lt1"/>
              </a:buClr>
              <a:buSzPts val="1100"/>
              <a:buFont typeface="Arial"/>
              <a:buNone/>
            </a:pPr>
            <a:r>
              <a:rPr lang="en" sz="1300" b="1" i="0" u="none" strike="noStrike" cap="none" dirty="0">
                <a:solidFill>
                  <a:srgbClr val="78CFE4"/>
                </a:solidFill>
                <a:latin typeface="Public Sans"/>
                <a:ea typeface="Public Sans"/>
                <a:cs typeface="Public Sans"/>
                <a:sym typeface="Public Sans"/>
              </a:rPr>
              <a:t>Proactive Analysis</a:t>
            </a:r>
            <a:r>
              <a:rPr lang="en" sz="1300" b="0" i="0" u="none" strike="noStrike" cap="none" dirty="0">
                <a:solidFill>
                  <a:srgbClr val="78CFE4"/>
                </a:solidFill>
                <a:latin typeface="Public Sans ExtraLight"/>
                <a:ea typeface="Public Sans ExtraLight"/>
                <a:cs typeface="Public Sans ExtraLight"/>
                <a:sym typeface="Public Sans ExtraLight"/>
              </a:rPr>
              <a:t> </a:t>
            </a:r>
            <a:endParaRPr sz="1300" b="0" i="0" u="none" strike="noStrike" cap="none" dirty="0">
              <a:solidFill>
                <a:srgbClr val="78CFE4"/>
              </a:solidFill>
              <a:latin typeface="Public Sans ExtraLight"/>
              <a:ea typeface="Public Sans ExtraLight"/>
              <a:cs typeface="Public Sans ExtraLight"/>
              <a:sym typeface="Public Sans ExtraLight"/>
            </a:endParaRPr>
          </a:p>
          <a:p>
            <a:pPr marL="0" marR="0" lvl="0" indent="0" algn="l" rtl="0">
              <a:lnSpc>
                <a:spcPct val="100000"/>
              </a:lnSpc>
              <a:spcBef>
                <a:spcPts val="0"/>
              </a:spcBef>
              <a:spcAft>
                <a:spcPts val="0"/>
              </a:spcAft>
              <a:buClr>
                <a:srgbClr val="000000"/>
              </a:buClr>
              <a:buSzPts val="1300"/>
              <a:buFont typeface="Arial"/>
              <a:buNone/>
            </a:pPr>
            <a:r>
              <a:rPr lang="en" sz="1300" b="0" i="0" u="none" strike="noStrike" cap="none" dirty="0">
                <a:solidFill>
                  <a:schemeClr val="dk1"/>
                </a:solidFill>
                <a:latin typeface="Public Sans ExtraLight"/>
                <a:ea typeface="Public Sans ExtraLight"/>
                <a:cs typeface="Public Sans ExtraLight"/>
                <a:sym typeface="Public Sans ExtraLight"/>
              </a:rPr>
              <a:t>Built for dynamic cyber risk to minimize impacts of new threats</a:t>
            </a:r>
            <a:endParaRPr sz="1300" b="0" i="0" u="none" strike="noStrike" cap="none" dirty="0">
              <a:solidFill>
                <a:schemeClr val="dk1"/>
              </a:solidFill>
              <a:latin typeface="Public Sans ExtraLight"/>
              <a:ea typeface="Public Sans ExtraLight"/>
              <a:cs typeface="Public Sans ExtraLight"/>
              <a:sym typeface="Public Sans ExtraLight"/>
            </a:endParaRPr>
          </a:p>
          <a:p>
            <a:pPr marL="0" marR="0" lvl="0" indent="0" algn="l" rtl="0">
              <a:lnSpc>
                <a:spcPct val="100000"/>
              </a:lnSpc>
              <a:spcBef>
                <a:spcPts val="0"/>
              </a:spcBef>
              <a:spcAft>
                <a:spcPts val="0"/>
              </a:spcAft>
              <a:buClr>
                <a:srgbClr val="000000"/>
              </a:buClr>
              <a:buSzPts val="1300"/>
              <a:buFont typeface="Arial"/>
              <a:buNone/>
            </a:pPr>
            <a:endParaRPr sz="1300" b="0" i="0" u="none" strike="noStrike" cap="none" dirty="0">
              <a:solidFill>
                <a:srgbClr val="E9E8E8"/>
              </a:solidFill>
              <a:latin typeface="Public Sans ExtraLight"/>
              <a:ea typeface="Public Sans ExtraLight"/>
              <a:cs typeface="Public Sans ExtraLight"/>
              <a:sym typeface="Public Sans ExtraLight"/>
            </a:endParaRPr>
          </a:p>
          <a:p>
            <a:pPr marL="0" marR="0" lvl="0" indent="0" algn="l" rtl="0">
              <a:lnSpc>
                <a:spcPct val="100000"/>
              </a:lnSpc>
              <a:spcBef>
                <a:spcPts val="0"/>
              </a:spcBef>
              <a:spcAft>
                <a:spcPts val="0"/>
              </a:spcAft>
              <a:buClr>
                <a:srgbClr val="000000"/>
              </a:buClr>
              <a:buSzPts val="1300"/>
              <a:buFont typeface="Arial"/>
              <a:buNone/>
            </a:pPr>
            <a:r>
              <a:rPr lang="en" sz="1300" b="1" i="0" u="none" strike="noStrike" cap="none" dirty="0">
                <a:solidFill>
                  <a:srgbClr val="78CFE4"/>
                </a:solidFill>
                <a:latin typeface="Public Sans"/>
                <a:ea typeface="Public Sans"/>
                <a:cs typeface="Public Sans"/>
                <a:sym typeface="Public Sans"/>
              </a:rPr>
              <a:t>Customized Security</a:t>
            </a:r>
            <a:endParaRPr sz="1300" b="0" i="0" u="none" strike="noStrike" cap="none" dirty="0">
              <a:solidFill>
                <a:srgbClr val="78CFE4"/>
              </a:solidFill>
              <a:latin typeface="Public Sans ExtraLight"/>
              <a:ea typeface="Public Sans ExtraLight"/>
              <a:cs typeface="Public Sans ExtraLight"/>
              <a:sym typeface="Public Sans ExtraLight"/>
            </a:endParaRPr>
          </a:p>
          <a:p>
            <a:pPr marL="0" marR="0" lvl="0" indent="0" algn="l" rtl="0">
              <a:lnSpc>
                <a:spcPct val="100000"/>
              </a:lnSpc>
              <a:spcBef>
                <a:spcPts val="0"/>
              </a:spcBef>
              <a:spcAft>
                <a:spcPts val="0"/>
              </a:spcAft>
              <a:buClr>
                <a:srgbClr val="000000"/>
              </a:buClr>
              <a:buSzPts val="1300"/>
              <a:buFont typeface="Arial"/>
              <a:buNone/>
            </a:pPr>
            <a:r>
              <a:rPr lang="en" sz="1300" b="0" i="0" u="none" strike="noStrike" cap="none" dirty="0">
                <a:solidFill>
                  <a:schemeClr val="dk1"/>
                </a:solidFill>
                <a:latin typeface="Public Sans ExtraLight"/>
                <a:ea typeface="Public Sans ExtraLight"/>
                <a:cs typeface="Public Sans ExtraLight"/>
                <a:sym typeface="Public Sans ExtraLight"/>
              </a:rPr>
              <a:t>Proprietary data and risk insights help identify exposures unique to each client</a:t>
            </a:r>
            <a:endParaRPr sz="1100" b="0" i="0" u="none" strike="noStrike" cap="none" dirty="0">
              <a:solidFill>
                <a:schemeClr val="dk1"/>
              </a:solidFill>
              <a:latin typeface="Public Sans ExtraLight"/>
              <a:ea typeface="Public Sans ExtraLight"/>
              <a:cs typeface="Public Sans ExtraLight"/>
              <a:sym typeface="Public Sans ExtraLight"/>
            </a:endParaRPr>
          </a:p>
        </p:txBody>
      </p:sp>
      <p:sp>
        <p:nvSpPr>
          <p:cNvPr id="18159" name="Google Shape;18159;p11"/>
          <p:cNvSpPr/>
          <p:nvPr/>
        </p:nvSpPr>
        <p:spPr>
          <a:xfrm rot="-5400000">
            <a:off x="5073538" y="2068711"/>
            <a:ext cx="133675" cy="120050"/>
          </a:xfrm>
          <a:prstGeom prst="flowChartMerge">
            <a:avLst/>
          </a:prstGeom>
          <a:solidFill>
            <a:srgbClr val="78CFE4"/>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accent2"/>
              </a:solidFill>
              <a:latin typeface="Public Sans"/>
              <a:ea typeface="Public Sans"/>
              <a:cs typeface="Public Sans"/>
              <a:sym typeface="Public Sans"/>
            </a:endParaRPr>
          </a:p>
        </p:txBody>
      </p:sp>
      <p:sp>
        <p:nvSpPr>
          <p:cNvPr id="18160" name="Google Shape;18160;p11"/>
          <p:cNvSpPr/>
          <p:nvPr/>
        </p:nvSpPr>
        <p:spPr>
          <a:xfrm rot="-5400000">
            <a:off x="5073538" y="2838011"/>
            <a:ext cx="133675" cy="120050"/>
          </a:xfrm>
          <a:prstGeom prst="flowChartMerge">
            <a:avLst/>
          </a:prstGeom>
          <a:solidFill>
            <a:srgbClr val="78CFE4"/>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accent2"/>
              </a:solidFill>
              <a:latin typeface="Public Sans"/>
              <a:ea typeface="Public Sans"/>
              <a:cs typeface="Public Sans"/>
              <a:sym typeface="Public Sans"/>
            </a:endParaRPr>
          </a:p>
        </p:txBody>
      </p:sp>
      <p:sp>
        <p:nvSpPr>
          <p:cNvPr id="18161" name="Google Shape;18161;p11"/>
          <p:cNvSpPr/>
          <p:nvPr/>
        </p:nvSpPr>
        <p:spPr>
          <a:xfrm rot="-5400000">
            <a:off x="5073538" y="3607311"/>
            <a:ext cx="133675" cy="120050"/>
          </a:xfrm>
          <a:prstGeom prst="flowChartMerge">
            <a:avLst/>
          </a:prstGeom>
          <a:solidFill>
            <a:srgbClr val="78CFE4"/>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accent2"/>
              </a:solidFill>
              <a:latin typeface="Public Sans"/>
              <a:ea typeface="Public Sans"/>
              <a:cs typeface="Public Sans"/>
              <a:sym typeface="Public Sans"/>
            </a:endParaRPr>
          </a:p>
        </p:txBody>
      </p:sp>
      <p:sp>
        <p:nvSpPr>
          <p:cNvPr id="18162" name="Google Shape;18162;p11"/>
          <p:cNvSpPr/>
          <p:nvPr/>
        </p:nvSpPr>
        <p:spPr>
          <a:xfrm>
            <a:off x="520450" y="2049098"/>
            <a:ext cx="186300" cy="186300"/>
          </a:xfrm>
          <a:prstGeom prst="mathMultiply">
            <a:avLst>
              <a:gd name="adj1" fmla="val 23520"/>
            </a:avLst>
          </a:prstGeom>
          <a:solidFill>
            <a:schemeClr val="tx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tx1"/>
              </a:solidFill>
              <a:latin typeface="Public Sans"/>
              <a:ea typeface="Public Sans"/>
              <a:cs typeface="Public Sans"/>
              <a:sym typeface="Public Sans"/>
            </a:endParaRPr>
          </a:p>
        </p:txBody>
      </p:sp>
      <p:sp>
        <p:nvSpPr>
          <p:cNvPr id="18163" name="Google Shape;18163;p11"/>
          <p:cNvSpPr/>
          <p:nvPr/>
        </p:nvSpPr>
        <p:spPr>
          <a:xfrm>
            <a:off x="520450" y="2840736"/>
            <a:ext cx="186300" cy="186300"/>
          </a:xfrm>
          <a:prstGeom prst="mathMultiply">
            <a:avLst>
              <a:gd name="adj1" fmla="val 23520"/>
            </a:avLst>
          </a:prstGeom>
          <a:solidFill>
            <a:schemeClr val="tx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tx1"/>
              </a:solidFill>
              <a:latin typeface="Public Sans"/>
              <a:ea typeface="Public Sans"/>
              <a:cs typeface="Public Sans"/>
              <a:sym typeface="Public Sans"/>
            </a:endParaRPr>
          </a:p>
        </p:txBody>
      </p:sp>
      <p:sp>
        <p:nvSpPr>
          <p:cNvPr id="18164" name="Google Shape;18164;p11"/>
          <p:cNvSpPr/>
          <p:nvPr/>
        </p:nvSpPr>
        <p:spPr>
          <a:xfrm>
            <a:off x="520450" y="3632373"/>
            <a:ext cx="186300" cy="186300"/>
          </a:xfrm>
          <a:prstGeom prst="mathMultiply">
            <a:avLst>
              <a:gd name="adj1" fmla="val 23520"/>
            </a:avLst>
          </a:prstGeom>
          <a:solidFill>
            <a:schemeClr val="tx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tx1"/>
              </a:solidFill>
              <a:latin typeface="Public Sans"/>
              <a:ea typeface="Public Sans"/>
              <a:cs typeface="Public Sans"/>
              <a:sym typeface="Public Sans"/>
            </a:endParaRPr>
          </a:p>
        </p:txBody>
      </p:sp>
      <p:sp>
        <p:nvSpPr>
          <p:cNvPr id="2" name="Google Shape;18132;p10">
            <a:extLst>
              <a:ext uri="{FF2B5EF4-FFF2-40B4-BE49-F238E27FC236}">
                <a16:creationId xmlns:a16="http://schemas.microsoft.com/office/drawing/2014/main" id="{D98938D6-F59F-2810-E2EB-BF698AC7FF14}"/>
              </a:ext>
            </a:extLst>
          </p:cNvPr>
          <p:cNvSpPr/>
          <p:nvPr/>
        </p:nvSpPr>
        <p:spPr>
          <a:xfrm>
            <a:off x="2723920" y="194938"/>
            <a:ext cx="791400" cy="232800"/>
          </a:xfrm>
          <a:prstGeom prst="rect">
            <a:avLst/>
          </a:prstGeom>
          <a:solidFill>
            <a:schemeClr val="lt1"/>
          </a:solidFill>
          <a:ln w="9525" cap="flat" cmpd="sng">
            <a:solidFill>
              <a:srgbClr val="80808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1" i="0" u="none" strike="noStrike" cap="none" dirty="0">
                <a:solidFill>
                  <a:schemeClr val="tx1"/>
                </a:solidFill>
                <a:latin typeface="IBM Plex Sans"/>
                <a:ea typeface="IBM Plex Sans"/>
                <a:cs typeface="IBM Plex Sans"/>
                <a:sym typeface="IBM Plex Sans"/>
              </a:rPr>
              <a:t>   COVER</a:t>
            </a:r>
            <a:endParaRPr sz="1400" b="0" i="0" u="none" strike="noStrike" cap="none" dirty="0">
              <a:solidFill>
                <a:schemeClr val="tx1"/>
              </a:solidFill>
              <a:latin typeface="Public Sans"/>
              <a:ea typeface="Public Sans"/>
              <a:cs typeface="Public Sans"/>
              <a:sym typeface="Public Sans"/>
            </a:endParaRPr>
          </a:p>
        </p:txBody>
      </p:sp>
      <p:sp>
        <p:nvSpPr>
          <p:cNvPr id="3" name="Google Shape;18133;p10">
            <a:extLst>
              <a:ext uri="{FF2B5EF4-FFF2-40B4-BE49-F238E27FC236}">
                <a16:creationId xmlns:a16="http://schemas.microsoft.com/office/drawing/2014/main" id="{899CA082-049F-E0FF-1CBA-264FB8A2DB49}"/>
              </a:ext>
            </a:extLst>
          </p:cNvPr>
          <p:cNvSpPr/>
          <p:nvPr/>
        </p:nvSpPr>
        <p:spPr>
          <a:xfrm>
            <a:off x="1815420" y="194946"/>
            <a:ext cx="1039500" cy="232800"/>
          </a:xfrm>
          <a:prstGeom prst="homePlate">
            <a:avLst>
              <a:gd name="adj" fmla="val 50000"/>
            </a:avLst>
          </a:prstGeom>
          <a:solidFill>
            <a:schemeClr val="lt1"/>
          </a:solidFill>
          <a:ln w="9525" cap="flat" cmpd="sng">
            <a:solidFill>
              <a:srgbClr val="80808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1" i="0" u="none" strike="noStrike" cap="none">
                <a:solidFill>
                  <a:schemeClr val="tx1"/>
                </a:solidFill>
                <a:latin typeface="IBM Plex Sans"/>
                <a:ea typeface="IBM Plex Sans"/>
                <a:cs typeface="IBM Plex Sans"/>
                <a:sym typeface="IBM Plex Sans"/>
              </a:rPr>
              <a:t>    RESPOND</a:t>
            </a:r>
            <a:endParaRPr sz="1000" b="1" i="0" u="none" strike="noStrike" cap="none">
              <a:solidFill>
                <a:schemeClr val="tx1"/>
              </a:solidFill>
              <a:latin typeface="IBM Plex Sans"/>
              <a:ea typeface="IBM Plex Sans"/>
              <a:cs typeface="IBM Plex Sans"/>
              <a:sym typeface="IBM Plex Sans"/>
            </a:endParaRPr>
          </a:p>
        </p:txBody>
      </p:sp>
      <p:sp>
        <p:nvSpPr>
          <p:cNvPr id="4" name="Google Shape;18134;p10">
            <a:extLst>
              <a:ext uri="{FF2B5EF4-FFF2-40B4-BE49-F238E27FC236}">
                <a16:creationId xmlns:a16="http://schemas.microsoft.com/office/drawing/2014/main" id="{54820D36-2969-5243-C8EA-C8FA29C9EE4E}"/>
              </a:ext>
            </a:extLst>
          </p:cNvPr>
          <p:cNvSpPr/>
          <p:nvPr/>
        </p:nvSpPr>
        <p:spPr>
          <a:xfrm>
            <a:off x="994095" y="194946"/>
            <a:ext cx="959100" cy="232800"/>
          </a:xfrm>
          <a:prstGeom prst="homePlate">
            <a:avLst>
              <a:gd name="adj" fmla="val 50000"/>
            </a:avLst>
          </a:prstGeom>
          <a:solidFill>
            <a:schemeClr val="lt1"/>
          </a:solidFill>
          <a:ln w="9525" cap="flat" cmpd="sng">
            <a:solidFill>
              <a:srgbClr val="80808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1" i="0" u="none" strike="noStrike" cap="none" dirty="0">
                <a:solidFill>
                  <a:schemeClr val="tx1"/>
                </a:solidFill>
                <a:latin typeface="IBM Plex Sans"/>
                <a:ea typeface="IBM Plex Sans"/>
                <a:cs typeface="IBM Plex Sans"/>
                <a:sym typeface="IBM Plex Sans"/>
              </a:rPr>
              <a:t>   PROTECT</a:t>
            </a:r>
            <a:endParaRPr sz="1000" b="1" i="0" u="none" strike="noStrike" cap="none" dirty="0">
              <a:solidFill>
                <a:schemeClr val="tx1"/>
              </a:solidFill>
              <a:latin typeface="IBM Plex Sans"/>
              <a:ea typeface="IBM Plex Sans"/>
              <a:cs typeface="IBM Plex Sans"/>
              <a:sym typeface="IBM Plex Sans"/>
            </a:endParaRPr>
          </a:p>
        </p:txBody>
      </p:sp>
      <p:sp>
        <p:nvSpPr>
          <p:cNvPr id="5" name="Google Shape;18135;p10">
            <a:extLst>
              <a:ext uri="{FF2B5EF4-FFF2-40B4-BE49-F238E27FC236}">
                <a16:creationId xmlns:a16="http://schemas.microsoft.com/office/drawing/2014/main" id="{1AFAA015-D046-0DB7-8BDD-FA6AA7963EB9}"/>
              </a:ext>
            </a:extLst>
          </p:cNvPr>
          <p:cNvSpPr/>
          <p:nvPr/>
        </p:nvSpPr>
        <p:spPr>
          <a:xfrm>
            <a:off x="288120" y="194946"/>
            <a:ext cx="823200" cy="232800"/>
          </a:xfrm>
          <a:prstGeom prst="homePlate">
            <a:avLst>
              <a:gd name="adj" fmla="val 50000"/>
            </a:avLst>
          </a:prstGeom>
          <a:solidFill>
            <a:srgbClr val="78CFE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1" i="0" u="none" strike="noStrike" cap="none" dirty="0">
                <a:solidFill>
                  <a:schemeClr val="tx1"/>
                </a:solidFill>
                <a:latin typeface="IBM Plex Sans"/>
                <a:ea typeface="IBM Plex Sans"/>
                <a:cs typeface="IBM Plex Sans"/>
                <a:sym typeface="IBM Plex Sans"/>
              </a:rPr>
              <a:t>  ASSESS</a:t>
            </a:r>
            <a:endParaRPr sz="1000" b="1" i="0" u="none" strike="noStrike" cap="none" dirty="0">
              <a:solidFill>
                <a:schemeClr val="tx1"/>
              </a:solidFill>
              <a:latin typeface="IBM Plex Sans"/>
              <a:ea typeface="IBM Plex Sans"/>
              <a:cs typeface="IBM Plex Sans"/>
              <a:sym typeface="IBM Plex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168"/>
        <p:cNvGrpSpPr/>
        <p:nvPr/>
      </p:nvGrpSpPr>
      <p:grpSpPr>
        <a:xfrm>
          <a:off x="0" y="0"/>
          <a:ext cx="0" cy="0"/>
          <a:chOff x="0" y="0"/>
          <a:chExt cx="0" cy="0"/>
        </a:xfrm>
      </p:grpSpPr>
      <p:sp>
        <p:nvSpPr>
          <p:cNvPr id="18169" name="Google Shape;18169;p14"/>
          <p:cNvSpPr txBox="1">
            <a:spLocks noGrp="1"/>
          </p:cNvSpPr>
          <p:nvPr>
            <p:ph type="title" idx="4294967295"/>
          </p:nvPr>
        </p:nvSpPr>
        <p:spPr>
          <a:xfrm>
            <a:off x="309200" y="601663"/>
            <a:ext cx="9144000" cy="1081087"/>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3600"/>
              <a:buNone/>
            </a:pPr>
            <a:r>
              <a:rPr lang="en" sz="2800" b="1" dirty="0">
                <a:latin typeface="IBM Plex Sans" panose="020B0503050203000203" pitchFamily="34" charset="0"/>
              </a:rPr>
              <a:t>Customized recommendations validated by proprietary data</a:t>
            </a:r>
            <a:endParaRPr sz="2800" b="1" dirty="0">
              <a:latin typeface="IBM Plex Sans" panose="020B0503050203000203" pitchFamily="34" charset="0"/>
            </a:endParaRPr>
          </a:p>
        </p:txBody>
      </p:sp>
      <p:sp>
        <p:nvSpPr>
          <p:cNvPr id="18170" name="Google Shape;18170;p14"/>
          <p:cNvSpPr txBox="1"/>
          <p:nvPr/>
        </p:nvSpPr>
        <p:spPr>
          <a:xfrm>
            <a:off x="420287" y="1611421"/>
            <a:ext cx="4082400" cy="2537618"/>
          </a:xfrm>
          <a:prstGeom prst="rect">
            <a:avLst/>
          </a:prstGeom>
          <a:noFill/>
          <a:ln>
            <a:noFill/>
          </a:ln>
        </p:spPr>
        <p:txBody>
          <a:bodyPr spcFirstLastPara="1" wrap="square" lIns="0" tIns="0" rIns="0" bIns="0" anchor="t" anchorCtr="0">
            <a:spAutoFit/>
          </a:bodyPr>
          <a:lstStyle/>
          <a:p>
            <a:pPr marL="457200" marR="0" lvl="0" indent="-304800" algn="l" rtl="0">
              <a:lnSpc>
                <a:spcPct val="115000"/>
              </a:lnSpc>
              <a:spcBef>
                <a:spcPts val="0"/>
              </a:spcBef>
              <a:spcAft>
                <a:spcPts val="0"/>
              </a:spcAft>
              <a:buClr>
                <a:srgbClr val="78CFE4"/>
              </a:buClr>
              <a:buSzPts val="1200"/>
              <a:buFont typeface="Public Sans Light"/>
              <a:buChar char="●"/>
            </a:pPr>
            <a:r>
              <a:rPr lang="en" b="0" i="0" u="none" strike="noStrike" cap="none" dirty="0">
                <a:solidFill>
                  <a:schemeClr val="tx1"/>
                </a:solidFill>
                <a:latin typeface="IBM Plex Sans Light" panose="020B0403050203000203" pitchFamily="34" charset="0"/>
                <a:ea typeface="Public Sans Light"/>
                <a:cs typeface="Public Sans Light"/>
                <a:sym typeface="Public Sans Light"/>
              </a:rPr>
              <a:t>Attack surface assessment built on Coalition’s Active Data Graph</a:t>
            </a:r>
            <a:endParaRPr b="0" i="0" u="none" strike="noStrike" cap="none" dirty="0">
              <a:solidFill>
                <a:schemeClr val="tx1"/>
              </a:solidFill>
              <a:latin typeface="IBM Plex Sans Light" panose="020B0403050203000203" pitchFamily="34" charset="0"/>
              <a:ea typeface="Public Sans Light"/>
              <a:cs typeface="Public Sans Light"/>
              <a:sym typeface="Public Sans Light"/>
            </a:endParaRPr>
          </a:p>
          <a:p>
            <a:pPr marL="457200" marR="0" lvl="0" indent="-311150" algn="l" rtl="0">
              <a:lnSpc>
                <a:spcPct val="115000"/>
              </a:lnSpc>
              <a:spcBef>
                <a:spcPts val="600"/>
              </a:spcBef>
              <a:spcAft>
                <a:spcPts val="0"/>
              </a:spcAft>
              <a:buClr>
                <a:srgbClr val="78CFE4"/>
              </a:buClr>
              <a:buSzPts val="1300"/>
              <a:buFont typeface="Public Sans Light"/>
              <a:buChar char="●"/>
            </a:pPr>
            <a:r>
              <a:rPr lang="en" b="0" i="0" u="none" strike="noStrike" cap="none" dirty="0">
                <a:solidFill>
                  <a:schemeClr val="tx1"/>
                </a:solidFill>
                <a:latin typeface="IBM Plex Sans Light" panose="020B0403050203000203" pitchFamily="34" charset="0"/>
                <a:ea typeface="Public Sans Light"/>
                <a:cs typeface="Public Sans Light"/>
                <a:sym typeface="Public Sans Light"/>
              </a:rPr>
              <a:t>Ongoing monitoring of 65,535 ports of every policyholder asset every month</a:t>
            </a:r>
            <a:endParaRPr b="0" i="0" u="none" strike="noStrike" cap="none" dirty="0">
              <a:solidFill>
                <a:schemeClr val="tx1"/>
              </a:solidFill>
              <a:latin typeface="IBM Plex Sans Light" panose="020B0403050203000203" pitchFamily="34" charset="0"/>
              <a:ea typeface="Public Sans Light"/>
              <a:cs typeface="Public Sans Light"/>
              <a:sym typeface="Public Sans Light"/>
            </a:endParaRPr>
          </a:p>
          <a:p>
            <a:pPr marL="457200" marR="0" lvl="0" indent="-304800" algn="l" rtl="0">
              <a:lnSpc>
                <a:spcPct val="115000"/>
              </a:lnSpc>
              <a:spcBef>
                <a:spcPts val="600"/>
              </a:spcBef>
              <a:spcAft>
                <a:spcPts val="0"/>
              </a:spcAft>
              <a:buClr>
                <a:srgbClr val="78CFE4"/>
              </a:buClr>
              <a:buSzPts val="1200"/>
              <a:buFont typeface="Public Sans Light"/>
              <a:buChar char="●"/>
            </a:pPr>
            <a:r>
              <a:rPr lang="en" b="0" i="0" u="none" strike="noStrike" cap="none" dirty="0">
                <a:solidFill>
                  <a:schemeClr val="tx1"/>
                </a:solidFill>
                <a:latin typeface="IBM Plex Sans Light" panose="020B0403050203000203" pitchFamily="34" charset="0"/>
                <a:ea typeface="Public Sans Light"/>
                <a:cs typeface="Public Sans Light"/>
                <a:sym typeface="Public Sans Light"/>
              </a:rPr>
              <a:t>Detect exposures most likely to be targeted, exploited, and lead to losses</a:t>
            </a:r>
            <a:endParaRPr b="0" i="0" u="none" strike="noStrike" cap="none" dirty="0">
              <a:solidFill>
                <a:schemeClr val="tx1"/>
              </a:solidFill>
              <a:latin typeface="IBM Plex Sans Light" panose="020B0403050203000203" pitchFamily="34" charset="0"/>
              <a:ea typeface="Public Sans Light"/>
              <a:cs typeface="Public Sans Light"/>
              <a:sym typeface="Public Sans Light"/>
            </a:endParaRPr>
          </a:p>
          <a:p>
            <a:pPr marL="457200" marR="0" lvl="0" indent="-304800" algn="l" rtl="0">
              <a:lnSpc>
                <a:spcPct val="115000"/>
              </a:lnSpc>
              <a:spcBef>
                <a:spcPts val="600"/>
              </a:spcBef>
              <a:spcAft>
                <a:spcPts val="600"/>
              </a:spcAft>
              <a:buClr>
                <a:srgbClr val="78CFE4"/>
              </a:buClr>
              <a:buSzPts val="1200"/>
              <a:buFont typeface="Public Sans Light"/>
              <a:buChar char="●"/>
            </a:pPr>
            <a:r>
              <a:rPr lang="en" b="0" i="0" u="none" strike="noStrike" cap="none" dirty="0">
                <a:solidFill>
                  <a:schemeClr val="tx1"/>
                </a:solidFill>
                <a:latin typeface="IBM Plex Sans Light" panose="020B0403050203000203" pitchFamily="34" charset="0"/>
                <a:ea typeface="Public Sans Light"/>
                <a:cs typeface="Public Sans Light"/>
                <a:sym typeface="Public Sans Light"/>
              </a:rPr>
              <a:t>Actionable recommendations, support, and self-service resolution tools in Coalition Control</a:t>
            </a:r>
            <a:endParaRPr sz="1600" b="0" i="0" u="none" strike="noStrike" cap="none" dirty="0">
              <a:solidFill>
                <a:schemeClr val="tx1"/>
              </a:solidFill>
              <a:latin typeface="IBM Plex Sans Light" panose="020B0403050203000203" pitchFamily="34" charset="0"/>
              <a:sym typeface="Arial"/>
            </a:endParaRPr>
          </a:p>
        </p:txBody>
      </p:sp>
      <p:sp>
        <p:nvSpPr>
          <p:cNvPr id="18171" name="Google Shape;18171;p14"/>
          <p:cNvSpPr/>
          <p:nvPr/>
        </p:nvSpPr>
        <p:spPr>
          <a:xfrm>
            <a:off x="4752400" y="1192852"/>
            <a:ext cx="3902700" cy="2986500"/>
          </a:xfrm>
          <a:prstGeom prst="roundRect">
            <a:avLst>
              <a:gd name="adj" fmla="val 3687"/>
            </a:avLst>
          </a:prstGeom>
          <a:solidFill>
            <a:schemeClr val="tx1">
              <a:alpha val="27058"/>
            </a:scheme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ublic Sans"/>
              <a:ea typeface="Public Sans"/>
              <a:cs typeface="Public Sans"/>
              <a:sym typeface="Public Sans"/>
            </a:endParaRPr>
          </a:p>
        </p:txBody>
      </p:sp>
      <p:pic>
        <p:nvPicPr>
          <p:cNvPr id="18172" name="Google Shape;18172;p14"/>
          <p:cNvPicPr preferRelativeResize="0"/>
          <p:nvPr/>
        </p:nvPicPr>
        <p:blipFill rotWithShape="1">
          <a:blip r:embed="rId3">
            <a:alphaModFix/>
          </a:blip>
          <a:srcRect/>
          <a:stretch/>
        </p:blipFill>
        <p:spPr>
          <a:xfrm>
            <a:off x="5002113" y="1292465"/>
            <a:ext cx="3403274" cy="2856574"/>
          </a:xfrm>
          <a:prstGeom prst="rect">
            <a:avLst/>
          </a:prstGeom>
          <a:noFill/>
          <a:ln>
            <a:noFill/>
          </a:ln>
        </p:spPr>
      </p:pic>
      <p:sp>
        <p:nvSpPr>
          <p:cNvPr id="2" name="Google Shape;18132;p10">
            <a:extLst>
              <a:ext uri="{FF2B5EF4-FFF2-40B4-BE49-F238E27FC236}">
                <a16:creationId xmlns:a16="http://schemas.microsoft.com/office/drawing/2014/main" id="{4E1375D0-FB0C-8CF3-A14A-F8011B1D41E0}"/>
              </a:ext>
            </a:extLst>
          </p:cNvPr>
          <p:cNvSpPr/>
          <p:nvPr/>
        </p:nvSpPr>
        <p:spPr>
          <a:xfrm>
            <a:off x="2723920" y="194938"/>
            <a:ext cx="791400" cy="232800"/>
          </a:xfrm>
          <a:prstGeom prst="rect">
            <a:avLst/>
          </a:prstGeom>
          <a:solidFill>
            <a:schemeClr val="lt1"/>
          </a:solidFill>
          <a:ln w="9525" cap="flat" cmpd="sng">
            <a:solidFill>
              <a:srgbClr val="80808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1" i="0" u="none" strike="noStrike" cap="none" dirty="0">
                <a:solidFill>
                  <a:schemeClr val="tx1"/>
                </a:solidFill>
                <a:latin typeface="IBM Plex Sans"/>
                <a:ea typeface="IBM Plex Sans"/>
                <a:cs typeface="IBM Plex Sans"/>
                <a:sym typeface="IBM Plex Sans"/>
              </a:rPr>
              <a:t>   COVER</a:t>
            </a:r>
            <a:endParaRPr sz="1400" b="0" i="0" u="none" strike="noStrike" cap="none" dirty="0">
              <a:solidFill>
                <a:schemeClr val="tx1"/>
              </a:solidFill>
              <a:latin typeface="Public Sans"/>
              <a:ea typeface="Public Sans"/>
              <a:cs typeface="Public Sans"/>
              <a:sym typeface="Public Sans"/>
            </a:endParaRPr>
          </a:p>
        </p:txBody>
      </p:sp>
      <p:sp>
        <p:nvSpPr>
          <p:cNvPr id="3" name="Google Shape;18133;p10">
            <a:extLst>
              <a:ext uri="{FF2B5EF4-FFF2-40B4-BE49-F238E27FC236}">
                <a16:creationId xmlns:a16="http://schemas.microsoft.com/office/drawing/2014/main" id="{BF4312D4-5731-020D-3E56-7B5B6C39E9A7}"/>
              </a:ext>
            </a:extLst>
          </p:cNvPr>
          <p:cNvSpPr/>
          <p:nvPr/>
        </p:nvSpPr>
        <p:spPr>
          <a:xfrm>
            <a:off x="1815420" y="194946"/>
            <a:ext cx="1039500" cy="232800"/>
          </a:xfrm>
          <a:prstGeom prst="homePlate">
            <a:avLst>
              <a:gd name="adj" fmla="val 50000"/>
            </a:avLst>
          </a:prstGeom>
          <a:solidFill>
            <a:schemeClr val="lt1"/>
          </a:solidFill>
          <a:ln w="9525" cap="flat" cmpd="sng">
            <a:solidFill>
              <a:srgbClr val="80808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1" i="0" u="none" strike="noStrike" cap="none">
                <a:solidFill>
                  <a:schemeClr val="tx1"/>
                </a:solidFill>
                <a:latin typeface="IBM Plex Sans"/>
                <a:ea typeface="IBM Plex Sans"/>
                <a:cs typeface="IBM Plex Sans"/>
                <a:sym typeface="IBM Plex Sans"/>
              </a:rPr>
              <a:t>    RESPOND</a:t>
            </a:r>
            <a:endParaRPr sz="1000" b="1" i="0" u="none" strike="noStrike" cap="none">
              <a:solidFill>
                <a:schemeClr val="tx1"/>
              </a:solidFill>
              <a:latin typeface="IBM Plex Sans"/>
              <a:ea typeface="IBM Plex Sans"/>
              <a:cs typeface="IBM Plex Sans"/>
              <a:sym typeface="IBM Plex Sans"/>
            </a:endParaRPr>
          </a:p>
        </p:txBody>
      </p:sp>
      <p:sp>
        <p:nvSpPr>
          <p:cNvPr id="4" name="Google Shape;18134;p10">
            <a:extLst>
              <a:ext uri="{FF2B5EF4-FFF2-40B4-BE49-F238E27FC236}">
                <a16:creationId xmlns:a16="http://schemas.microsoft.com/office/drawing/2014/main" id="{E535F3B4-2E17-739B-804C-1C3FCB4D223B}"/>
              </a:ext>
            </a:extLst>
          </p:cNvPr>
          <p:cNvSpPr/>
          <p:nvPr/>
        </p:nvSpPr>
        <p:spPr>
          <a:xfrm>
            <a:off x="994095" y="194946"/>
            <a:ext cx="959100" cy="232800"/>
          </a:xfrm>
          <a:prstGeom prst="homePlate">
            <a:avLst>
              <a:gd name="adj" fmla="val 50000"/>
            </a:avLst>
          </a:prstGeom>
          <a:solidFill>
            <a:schemeClr val="lt1"/>
          </a:solidFill>
          <a:ln w="9525" cap="flat" cmpd="sng">
            <a:solidFill>
              <a:srgbClr val="80808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1" i="0" u="none" strike="noStrike" cap="none" dirty="0">
                <a:solidFill>
                  <a:schemeClr val="tx1"/>
                </a:solidFill>
                <a:latin typeface="IBM Plex Sans"/>
                <a:ea typeface="IBM Plex Sans"/>
                <a:cs typeface="IBM Plex Sans"/>
                <a:sym typeface="IBM Plex Sans"/>
              </a:rPr>
              <a:t>   PROTECT</a:t>
            </a:r>
            <a:endParaRPr sz="1000" b="1" i="0" u="none" strike="noStrike" cap="none" dirty="0">
              <a:solidFill>
                <a:schemeClr val="tx1"/>
              </a:solidFill>
              <a:latin typeface="IBM Plex Sans"/>
              <a:ea typeface="IBM Plex Sans"/>
              <a:cs typeface="IBM Plex Sans"/>
              <a:sym typeface="IBM Plex Sans"/>
            </a:endParaRPr>
          </a:p>
        </p:txBody>
      </p:sp>
      <p:sp>
        <p:nvSpPr>
          <p:cNvPr id="5" name="Google Shape;18135;p10">
            <a:extLst>
              <a:ext uri="{FF2B5EF4-FFF2-40B4-BE49-F238E27FC236}">
                <a16:creationId xmlns:a16="http://schemas.microsoft.com/office/drawing/2014/main" id="{E62FAFA8-86A7-0A9D-7B6B-0F06FA35400E}"/>
              </a:ext>
            </a:extLst>
          </p:cNvPr>
          <p:cNvSpPr/>
          <p:nvPr/>
        </p:nvSpPr>
        <p:spPr>
          <a:xfrm>
            <a:off x="288120" y="194946"/>
            <a:ext cx="823200" cy="232800"/>
          </a:xfrm>
          <a:prstGeom prst="homePlate">
            <a:avLst>
              <a:gd name="adj" fmla="val 50000"/>
            </a:avLst>
          </a:prstGeom>
          <a:solidFill>
            <a:srgbClr val="78CFE4"/>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1" i="0" u="none" strike="noStrike" cap="none" dirty="0">
                <a:solidFill>
                  <a:schemeClr val="tx1"/>
                </a:solidFill>
                <a:latin typeface="IBM Plex Sans"/>
                <a:ea typeface="IBM Plex Sans"/>
                <a:cs typeface="IBM Plex Sans"/>
                <a:sym typeface="IBM Plex Sans"/>
              </a:rPr>
              <a:t>  ASSESS</a:t>
            </a:r>
            <a:endParaRPr sz="1000" b="1" i="0" u="none" strike="noStrike" cap="none" dirty="0">
              <a:solidFill>
                <a:schemeClr val="tx1"/>
              </a:solidFill>
              <a:latin typeface="IBM Plex Sans"/>
              <a:ea typeface="IBM Plex Sans"/>
              <a:cs typeface="IBM Plex Sans"/>
              <a:sym typeface="IBM Plex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124">
          <a:extLst>
            <a:ext uri="{FF2B5EF4-FFF2-40B4-BE49-F238E27FC236}">
              <a16:creationId xmlns:a16="http://schemas.microsoft.com/office/drawing/2014/main" id="{924BF2CE-AE4E-65FA-A18D-3A2AF4879A8D}"/>
            </a:ext>
          </a:extLst>
        </p:cNvPr>
        <p:cNvGrpSpPr/>
        <p:nvPr/>
      </p:nvGrpSpPr>
      <p:grpSpPr>
        <a:xfrm>
          <a:off x="0" y="0"/>
          <a:ext cx="0" cy="0"/>
          <a:chOff x="0" y="0"/>
          <a:chExt cx="0" cy="0"/>
        </a:xfrm>
      </p:grpSpPr>
      <p:sp>
        <p:nvSpPr>
          <p:cNvPr id="5" name="Freeform 2">
            <a:extLst>
              <a:ext uri="{FF2B5EF4-FFF2-40B4-BE49-F238E27FC236}">
                <a16:creationId xmlns:a16="http://schemas.microsoft.com/office/drawing/2014/main" id="{6123F621-DD6C-50BB-96A0-D0DF4645D86C}"/>
              </a:ext>
            </a:extLst>
          </p:cNvPr>
          <p:cNvSpPr/>
          <p:nvPr/>
        </p:nvSpPr>
        <p:spPr>
          <a:xfrm>
            <a:off x="0" y="0"/>
            <a:ext cx="5362575" cy="5143498"/>
          </a:xfrm>
          <a:custGeom>
            <a:avLst/>
            <a:gdLst/>
            <a:ahLst/>
            <a:cxnLst/>
            <a:rect l="l" t="t" r="r" b="b"/>
            <a:pathLst>
              <a:path w="10608517" h="10608517">
                <a:moveTo>
                  <a:pt x="0" y="0"/>
                </a:moveTo>
                <a:lnTo>
                  <a:pt x="10608517" y="0"/>
                </a:lnTo>
                <a:lnTo>
                  <a:pt x="10608517" y="10608517"/>
                </a:lnTo>
                <a:lnTo>
                  <a:pt x="0" y="10608517"/>
                </a:lnTo>
                <a:lnTo>
                  <a:pt x="0" y="0"/>
                </a:lnTo>
                <a:close/>
              </a:path>
            </a:pathLst>
          </a:custGeom>
          <a:blipFill>
            <a:blip r:embed="rId3">
              <a:alphaModFix amt="43999"/>
              <a:extLst>
                <a:ext uri="{96DAC541-7B7A-43D3-8B79-37D633B846F1}">
                  <asvg:svgBlip xmlns:asvg="http://schemas.microsoft.com/office/drawing/2016/SVG/main" r:embed="rId4"/>
                </a:ext>
              </a:extLst>
            </a:blip>
            <a:stretch>
              <a:fillRect/>
            </a:stretch>
          </a:blipFill>
        </p:spPr>
        <p:txBody>
          <a:bodyPr/>
          <a:lstStyle/>
          <a:p>
            <a:endParaRPr lang="en-US"/>
          </a:p>
        </p:txBody>
      </p:sp>
      <p:pic>
        <p:nvPicPr>
          <p:cNvPr id="7" name="Picture 6">
            <a:extLst>
              <a:ext uri="{FF2B5EF4-FFF2-40B4-BE49-F238E27FC236}">
                <a16:creationId xmlns:a16="http://schemas.microsoft.com/office/drawing/2014/main" id="{A571A469-1B1C-7E76-3384-5D8FD7D11674}"/>
              </a:ext>
            </a:extLst>
          </p:cNvPr>
          <p:cNvPicPr>
            <a:picLocks noChangeAspect="1"/>
          </p:cNvPicPr>
          <p:nvPr/>
        </p:nvPicPr>
        <p:blipFill>
          <a:blip r:embed="rId5"/>
          <a:stretch>
            <a:fillRect/>
          </a:stretch>
        </p:blipFill>
        <p:spPr>
          <a:xfrm>
            <a:off x="7007201" y="3914762"/>
            <a:ext cx="1920311" cy="1095388"/>
          </a:xfrm>
          <a:prstGeom prst="rect">
            <a:avLst/>
          </a:prstGeom>
        </p:spPr>
      </p:pic>
      <p:sp>
        <p:nvSpPr>
          <p:cNvPr id="9" name="TextBox 8">
            <a:extLst>
              <a:ext uri="{FF2B5EF4-FFF2-40B4-BE49-F238E27FC236}">
                <a16:creationId xmlns:a16="http://schemas.microsoft.com/office/drawing/2014/main" id="{D10C58C5-1C8E-2033-0371-72EE5F09D379}"/>
              </a:ext>
            </a:extLst>
          </p:cNvPr>
          <p:cNvSpPr txBox="1"/>
          <p:nvPr/>
        </p:nvSpPr>
        <p:spPr>
          <a:xfrm>
            <a:off x="4905375" y="1905000"/>
            <a:ext cx="3600450" cy="1015663"/>
          </a:xfrm>
          <a:prstGeom prst="rect">
            <a:avLst/>
          </a:prstGeom>
          <a:noFill/>
        </p:spPr>
        <p:txBody>
          <a:bodyPr wrap="square" rtlCol="0">
            <a:spAutoFit/>
          </a:bodyPr>
          <a:lstStyle/>
          <a:p>
            <a:r>
              <a:rPr lang="en-US" sz="6000" dirty="0">
                <a:solidFill>
                  <a:srgbClr val="0070C0"/>
                </a:solidFill>
              </a:rPr>
              <a:t>Protect</a:t>
            </a:r>
          </a:p>
        </p:txBody>
      </p:sp>
    </p:spTree>
    <p:extLst>
      <p:ext uri="{BB962C8B-B14F-4D97-AF65-F5344CB8AC3E}">
        <p14:creationId xmlns:p14="http://schemas.microsoft.com/office/powerpoint/2010/main" val="36887394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182"/>
        <p:cNvGrpSpPr/>
        <p:nvPr/>
      </p:nvGrpSpPr>
      <p:grpSpPr>
        <a:xfrm>
          <a:off x="0" y="0"/>
          <a:ext cx="0" cy="0"/>
          <a:chOff x="0" y="0"/>
          <a:chExt cx="0" cy="0"/>
        </a:xfrm>
      </p:grpSpPr>
      <p:sp>
        <p:nvSpPr>
          <p:cNvPr id="18188" name="Google Shape;18188;p16"/>
          <p:cNvSpPr/>
          <p:nvPr/>
        </p:nvSpPr>
        <p:spPr>
          <a:xfrm>
            <a:off x="105975" y="0"/>
            <a:ext cx="523200" cy="519900"/>
          </a:xfrm>
          <a:prstGeom prst="rect">
            <a:avLst/>
          </a:prstGeom>
          <a:solidFill>
            <a:schemeClr val="l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ublic Sans"/>
              <a:ea typeface="Public Sans"/>
              <a:cs typeface="Public Sans"/>
              <a:sym typeface="Public Sans"/>
            </a:endParaRPr>
          </a:p>
        </p:txBody>
      </p:sp>
      <p:sp>
        <p:nvSpPr>
          <p:cNvPr id="18194" name="Google Shape;18194;p16"/>
          <p:cNvSpPr txBox="1"/>
          <p:nvPr/>
        </p:nvSpPr>
        <p:spPr>
          <a:xfrm>
            <a:off x="288120" y="540725"/>
            <a:ext cx="4146425" cy="1169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 sz="3200" b="1" i="0" u="none" strike="noStrike" cap="none" dirty="0">
                <a:solidFill>
                  <a:schemeClr val="dk1"/>
                </a:solidFill>
                <a:latin typeface="IBM Plex Sans"/>
                <a:ea typeface="IBM Plex Sans"/>
                <a:cs typeface="IBM Plex Sans"/>
                <a:sym typeface="IBM Plex Sans"/>
              </a:rPr>
              <a:t>Identify and prevent new threats</a:t>
            </a:r>
            <a:endParaRPr sz="3200" b="1" i="0" u="none" strike="noStrike" cap="none" dirty="0">
              <a:solidFill>
                <a:schemeClr val="dk1"/>
              </a:solidFill>
              <a:latin typeface="IBM Plex Sans"/>
              <a:ea typeface="IBM Plex Sans"/>
              <a:cs typeface="IBM Plex Sans"/>
              <a:sym typeface="IBM Plex Sans"/>
            </a:endParaRPr>
          </a:p>
        </p:txBody>
      </p:sp>
      <p:sp>
        <p:nvSpPr>
          <p:cNvPr id="18195" name="Google Shape;18195;p16"/>
          <p:cNvSpPr txBox="1"/>
          <p:nvPr/>
        </p:nvSpPr>
        <p:spPr>
          <a:xfrm>
            <a:off x="787200" y="1604805"/>
            <a:ext cx="3784800" cy="2685320"/>
          </a:xfrm>
          <a:prstGeom prst="rect">
            <a:avLst/>
          </a:prstGeom>
          <a:noFill/>
          <a:ln>
            <a:noFill/>
          </a:ln>
        </p:spPr>
        <p:txBody>
          <a:bodyPr spcFirstLastPara="1" wrap="square" lIns="91425" tIns="91425" rIns="91425" bIns="91425" anchor="t" anchorCtr="0">
            <a:spAutoFit/>
          </a:bodyPr>
          <a:lstStyle/>
          <a:p>
            <a:pPr marL="0" marR="0" lvl="0" indent="0" algn="l" rtl="0">
              <a:lnSpc>
                <a:spcPct val="125000"/>
              </a:lnSpc>
              <a:spcBef>
                <a:spcPts val="0"/>
              </a:spcBef>
              <a:spcAft>
                <a:spcPts val="0"/>
              </a:spcAft>
              <a:buClr>
                <a:schemeClr val="lt1"/>
              </a:buClr>
              <a:buSzPts val="1100"/>
              <a:buFont typeface="Arial"/>
              <a:buNone/>
            </a:pPr>
            <a:r>
              <a:rPr lang="en" sz="1400" b="1" i="0" u="none" strike="noStrike" cap="none" dirty="0">
                <a:solidFill>
                  <a:srgbClr val="0070C0"/>
                </a:solidFill>
                <a:latin typeface="IBM Plex Sans"/>
                <a:ea typeface="IBM Plex Sans"/>
                <a:cs typeface="IBM Plex Sans"/>
                <a:sym typeface="IBM Plex Sans"/>
              </a:rPr>
              <a:t>Coalition Control</a:t>
            </a:r>
            <a:r>
              <a:rPr lang="en" sz="1400" b="1" i="0" u="none" strike="noStrike" cap="none" baseline="30000" dirty="0">
                <a:solidFill>
                  <a:srgbClr val="0070C0"/>
                </a:solidFill>
                <a:latin typeface="IBM Plex Sans"/>
                <a:ea typeface="IBM Plex Sans"/>
                <a:cs typeface="IBM Plex Sans"/>
                <a:sym typeface="IBM Plex Sans"/>
              </a:rPr>
              <a:t>®</a:t>
            </a:r>
            <a:endParaRPr sz="1400" b="1" i="0" u="none" strike="noStrike" cap="none" dirty="0">
              <a:solidFill>
                <a:srgbClr val="0070C0"/>
              </a:solidFill>
              <a:latin typeface="IBM Plex Sans"/>
              <a:ea typeface="IBM Plex Sans"/>
              <a:cs typeface="IBM Plex Sans"/>
              <a:sym typeface="IBM Plex Sans"/>
            </a:endParaRPr>
          </a:p>
          <a:p>
            <a:pPr marL="365760" marR="0" lvl="0" indent="-213358" algn="l" rtl="0">
              <a:lnSpc>
                <a:spcPct val="125000"/>
              </a:lnSpc>
              <a:spcBef>
                <a:spcPts val="0"/>
              </a:spcBef>
              <a:spcAft>
                <a:spcPts val="0"/>
              </a:spcAft>
              <a:buClr>
                <a:srgbClr val="78CFE4"/>
              </a:buClr>
              <a:buSzPts val="1200"/>
              <a:buFont typeface="IBM Plex Sans Light"/>
              <a:buChar char="●"/>
            </a:pPr>
            <a:r>
              <a:rPr lang="en" sz="1200" b="0" i="0" u="none" strike="noStrike" cap="none" dirty="0">
                <a:solidFill>
                  <a:schemeClr val="tx1"/>
                </a:solidFill>
                <a:latin typeface="IBM Plex Sans Light"/>
                <a:ea typeface="IBM Plex Sans Light"/>
                <a:cs typeface="IBM Plex Sans Light"/>
                <a:sym typeface="IBM Plex Sans Light"/>
              </a:rPr>
              <a:t>Attack Surface Monitoring </a:t>
            </a:r>
            <a:endParaRPr sz="1200" b="0" i="0" u="none" strike="noStrike" cap="none" dirty="0">
              <a:solidFill>
                <a:schemeClr val="tx1"/>
              </a:solidFill>
              <a:latin typeface="IBM Plex Sans Light"/>
              <a:ea typeface="IBM Plex Sans Light"/>
              <a:cs typeface="IBM Plex Sans Light"/>
              <a:sym typeface="IBM Plex Sans Light"/>
            </a:endParaRPr>
          </a:p>
          <a:p>
            <a:pPr marL="365760" marR="0" lvl="0" indent="-213358" algn="l" rtl="0">
              <a:lnSpc>
                <a:spcPct val="125000"/>
              </a:lnSpc>
              <a:spcBef>
                <a:spcPts val="0"/>
              </a:spcBef>
              <a:spcAft>
                <a:spcPts val="0"/>
              </a:spcAft>
              <a:buClr>
                <a:srgbClr val="78CFE4"/>
              </a:buClr>
              <a:buSzPts val="1200"/>
              <a:buFont typeface="IBM Plex Sans Light"/>
              <a:buChar char="●"/>
            </a:pPr>
            <a:r>
              <a:rPr lang="en" sz="1200" b="0" i="0" u="none" strike="noStrike" cap="none" dirty="0">
                <a:solidFill>
                  <a:schemeClr val="tx1"/>
                </a:solidFill>
                <a:latin typeface="IBM Plex Sans Light"/>
                <a:ea typeface="IBM Plex Sans Light"/>
                <a:cs typeface="IBM Plex Sans Light"/>
                <a:sym typeface="IBM Plex Sans Light"/>
              </a:rPr>
              <a:t>3rd Party Risk Management </a:t>
            </a:r>
            <a:endParaRPr sz="1200" b="0" i="0" u="none" strike="noStrike" cap="none" dirty="0">
              <a:solidFill>
                <a:schemeClr val="tx1"/>
              </a:solidFill>
              <a:latin typeface="IBM Plex Sans Light"/>
              <a:ea typeface="IBM Plex Sans Light"/>
              <a:cs typeface="IBM Plex Sans Light"/>
              <a:sym typeface="IBM Plex Sans Light"/>
            </a:endParaRPr>
          </a:p>
          <a:p>
            <a:pPr marL="365760" marR="0" lvl="0" indent="-213358" algn="l" rtl="0">
              <a:lnSpc>
                <a:spcPct val="125000"/>
              </a:lnSpc>
              <a:spcBef>
                <a:spcPts val="0"/>
              </a:spcBef>
              <a:spcAft>
                <a:spcPts val="0"/>
              </a:spcAft>
              <a:buClr>
                <a:srgbClr val="78CFE4"/>
              </a:buClr>
              <a:buSzPts val="1200"/>
              <a:buFont typeface="IBM Plex Sans Light"/>
              <a:buChar char="●"/>
            </a:pPr>
            <a:r>
              <a:rPr lang="en" sz="1200" b="0" i="0" u="none" strike="noStrike" cap="none" dirty="0">
                <a:solidFill>
                  <a:schemeClr val="tx1"/>
                </a:solidFill>
                <a:latin typeface="IBM Plex Sans Light"/>
                <a:ea typeface="IBM Plex Sans Light"/>
                <a:cs typeface="IBM Plex Sans Light"/>
                <a:sym typeface="IBM Plex Sans Light"/>
              </a:rPr>
              <a:t>Integrations with leading cloud platforms </a:t>
            </a:r>
            <a:endParaRPr sz="1200" b="0" i="0" u="none" strike="noStrike" cap="none" dirty="0">
              <a:solidFill>
                <a:schemeClr val="tx1"/>
              </a:solidFill>
              <a:latin typeface="IBM Plex Sans Light"/>
              <a:ea typeface="IBM Plex Sans Light"/>
              <a:cs typeface="IBM Plex Sans Light"/>
              <a:sym typeface="IBM Plex Sans Light"/>
            </a:endParaRPr>
          </a:p>
          <a:p>
            <a:pPr marL="365760" marR="0" lvl="0" indent="-213358" algn="l" rtl="0">
              <a:lnSpc>
                <a:spcPct val="125000"/>
              </a:lnSpc>
              <a:spcBef>
                <a:spcPts val="0"/>
              </a:spcBef>
              <a:spcAft>
                <a:spcPts val="0"/>
              </a:spcAft>
              <a:buClr>
                <a:srgbClr val="78CFE4"/>
              </a:buClr>
              <a:buSzPts val="1200"/>
              <a:buFont typeface="IBM Plex Sans Light"/>
              <a:buChar char="●"/>
            </a:pPr>
            <a:r>
              <a:rPr lang="en" sz="1200" b="0" i="0" u="none" strike="noStrike" cap="none" dirty="0">
                <a:solidFill>
                  <a:schemeClr val="tx1"/>
                </a:solidFill>
                <a:latin typeface="IBM Plex Sans Light"/>
                <a:ea typeface="IBM Plex Sans Light"/>
                <a:cs typeface="IBM Plex Sans Light"/>
                <a:sym typeface="IBM Plex Sans Light"/>
              </a:rPr>
              <a:t>Customized alerts &amp; guidance</a:t>
            </a:r>
            <a:endParaRPr sz="1200" b="0" i="0" u="none" strike="noStrike" cap="none" dirty="0">
              <a:solidFill>
                <a:schemeClr val="tx1"/>
              </a:solidFill>
              <a:latin typeface="IBM Plex Sans Light"/>
              <a:ea typeface="IBM Plex Sans Light"/>
              <a:cs typeface="IBM Plex Sans Light"/>
              <a:sym typeface="IBM Plex Sans Light"/>
            </a:endParaRPr>
          </a:p>
          <a:p>
            <a:pPr marL="365760" marR="0" lvl="0" indent="-213358" algn="l" rtl="0">
              <a:lnSpc>
                <a:spcPct val="125000"/>
              </a:lnSpc>
              <a:spcBef>
                <a:spcPts val="0"/>
              </a:spcBef>
              <a:spcAft>
                <a:spcPts val="0"/>
              </a:spcAft>
              <a:buClr>
                <a:srgbClr val="78CFE4"/>
              </a:buClr>
              <a:buSzPts val="1200"/>
              <a:buFont typeface="IBM Plex Sans Light"/>
              <a:buChar char="●"/>
            </a:pPr>
            <a:r>
              <a:rPr lang="en" sz="1200" b="0" i="0" u="none" strike="noStrike" cap="none" dirty="0">
                <a:solidFill>
                  <a:schemeClr val="tx1"/>
                </a:solidFill>
                <a:latin typeface="IBM Plex Sans Light"/>
                <a:ea typeface="IBM Plex Sans Light"/>
                <a:cs typeface="IBM Plex Sans Light"/>
                <a:sym typeface="IBM Plex Sans Light"/>
              </a:rPr>
              <a:t>Security Awareness Training (SAT)</a:t>
            </a:r>
            <a:endParaRPr sz="1200" b="0" i="0" u="none" strike="noStrike" cap="none" dirty="0">
              <a:solidFill>
                <a:schemeClr val="tx1"/>
              </a:solidFill>
              <a:latin typeface="IBM Plex Sans Light"/>
              <a:ea typeface="IBM Plex Sans Light"/>
              <a:cs typeface="IBM Plex Sans Light"/>
              <a:sym typeface="IBM Plex Sans Light"/>
            </a:endParaRPr>
          </a:p>
          <a:p>
            <a:pPr marL="0" marR="0" lvl="0" indent="0" algn="l" rtl="0">
              <a:lnSpc>
                <a:spcPct val="125000"/>
              </a:lnSpc>
              <a:spcBef>
                <a:spcPts val="0"/>
              </a:spcBef>
              <a:spcAft>
                <a:spcPts val="0"/>
              </a:spcAft>
              <a:buClr>
                <a:srgbClr val="000000"/>
              </a:buClr>
              <a:buSzPts val="1800"/>
              <a:buFont typeface="Arial"/>
              <a:buNone/>
            </a:pPr>
            <a:endParaRPr sz="1800" b="1" i="0" u="none" strike="noStrike" cap="none" dirty="0">
              <a:solidFill>
                <a:srgbClr val="FDAD30"/>
              </a:solidFill>
              <a:latin typeface="IBM Plex Sans"/>
              <a:ea typeface="IBM Plex Sans"/>
              <a:cs typeface="IBM Plex Sans"/>
              <a:sym typeface="IBM Plex Sans"/>
            </a:endParaRPr>
          </a:p>
          <a:p>
            <a:pPr marL="0" marR="0" lvl="0" indent="0" algn="l" rtl="0">
              <a:lnSpc>
                <a:spcPct val="125000"/>
              </a:lnSpc>
              <a:spcBef>
                <a:spcPts val="0"/>
              </a:spcBef>
              <a:spcAft>
                <a:spcPts val="0"/>
              </a:spcAft>
              <a:buClr>
                <a:schemeClr val="lt1"/>
              </a:buClr>
              <a:buSzPts val="1100"/>
              <a:buFont typeface="Arial"/>
              <a:buNone/>
            </a:pPr>
            <a:r>
              <a:rPr lang="en" sz="1400" b="1" i="0" u="none" strike="noStrike" cap="none" dirty="0">
                <a:solidFill>
                  <a:srgbClr val="0070C0"/>
                </a:solidFill>
                <a:latin typeface="IBM Plex Sans"/>
                <a:ea typeface="IBM Plex Sans"/>
                <a:cs typeface="IBM Plex Sans"/>
                <a:sym typeface="IBM Plex Sans"/>
              </a:rPr>
              <a:t>Security Services </a:t>
            </a:r>
            <a:endParaRPr sz="1400" b="1" i="0" u="none" strike="noStrike" cap="none" dirty="0">
              <a:solidFill>
                <a:srgbClr val="0070C0"/>
              </a:solidFill>
              <a:latin typeface="IBM Plex Sans"/>
              <a:ea typeface="IBM Plex Sans"/>
              <a:cs typeface="IBM Plex Sans"/>
              <a:sym typeface="IBM Plex Sans"/>
            </a:endParaRPr>
          </a:p>
          <a:p>
            <a:pPr marL="365760" marR="0" lvl="0" indent="-213358" algn="l" rtl="0">
              <a:lnSpc>
                <a:spcPct val="125000"/>
              </a:lnSpc>
              <a:spcBef>
                <a:spcPts val="0"/>
              </a:spcBef>
              <a:spcAft>
                <a:spcPts val="0"/>
              </a:spcAft>
              <a:buClr>
                <a:srgbClr val="78CFE4"/>
              </a:buClr>
              <a:buSzPts val="1200"/>
              <a:buFont typeface="IBM Plex Sans Light"/>
              <a:buChar char="●"/>
            </a:pPr>
            <a:r>
              <a:rPr lang="en" sz="1200" b="0" i="0" u="none" strike="noStrike" cap="none" dirty="0">
                <a:solidFill>
                  <a:schemeClr val="tx1"/>
                </a:solidFill>
                <a:latin typeface="IBM Plex Sans Light"/>
                <a:ea typeface="IBM Plex Sans Light"/>
                <a:cs typeface="IBM Plex Sans Light"/>
                <a:sym typeface="IBM Plex Sans Light"/>
              </a:rPr>
              <a:t>24/7 security support </a:t>
            </a:r>
            <a:endParaRPr sz="1200" b="0" i="0" u="none" strike="noStrike" cap="none" dirty="0">
              <a:solidFill>
                <a:schemeClr val="tx1"/>
              </a:solidFill>
              <a:latin typeface="IBM Plex Sans Light"/>
              <a:ea typeface="IBM Plex Sans Light"/>
              <a:cs typeface="IBM Plex Sans Light"/>
              <a:sym typeface="IBM Plex Sans Light"/>
            </a:endParaRPr>
          </a:p>
          <a:p>
            <a:pPr marL="365760" marR="0" lvl="0" indent="-213358" algn="l" rtl="0">
              <a:lnSpc>
                <a:spcPct val="125000"/>
              </a:lnSpc>
              <a:spcBef>
                <a:spcPts val="0"/>
              </a:spcBef>
              <a:spcAft>
                <a:spcPts val="0"/>
              </a:spcAft>
              <a:buClr>
                <a:srgbClr val="78CFE4"/>
              </a:buClr>
              <a:buSzPts val="1200"/>
              <a:buFont typeface="IBM Plex Sans Light"/>
              <a:buChar char="●"/>
            </a:pPr>
            <a:r>
              <a:rPr lang="en" sz="1200" b="0" i="0" u="none" strike="noStrike" cap="none" dirty="0">
                <a:solidFill>
                  <a:schemeClr val="tx1"/>
                </a:solidFill>
                <a:latin typeface="IBM Plex Sans Light"/>
                <a:ea typeface="IBM Plex Sans Light"/>
                <a:cs typeface="IBM Plex Sans Light"/>
                <a:sym typeface="IBM Plex Sans Light"/>
              </a:rPr>
              <a:t>Managed Detection &amp; Response (MDR</a:t>
            </a:r>
            <a:r>
              <a:rPr lang="en" sz="1200" b="0" i="0" u="none" strike="noStrike" cap="none" baseline="30000" dirty="0">
                <a:solidFill>
                  <a:schemeClr val="tx1"/>
                </a:solidFill>
                <a:latin typeface="IBM Plex Sans Light"/>
                <a:ea typeface="IBM Plex Sans Light"/>
                <a:cs typeface="IBM Plex Sans Light"/>
                <a:sym typeface="IBM Plex Sans Light"/>
              </a:rPr>
              <a:t>1</a:t>
            </a:r>
            <a:r>
              <a:rPr lang="en" sz="1200" b="0" i="0" u="none" strike="noStrike" cap="none" dirty="0">
                <a:solidFill>
                  <a:schemeClr val="tx1"/>
                </a:solidFill>
                <a:latin typeface="IBM Plex Sans Light"/>
                <a:ea typeface="IBM Plex Sans Light"/>
                <a:cs typeface="IBM Plex Sans Light"/>
                <a:sym typeface="IBM Plex Sans Light"/>
              </a:rPr>
              <a:t>)</a:t>
            </a:r>
            <a:endParaRPr sz="1200" b="0" i="0" u="none" strike="noStrike" cap="none" dirty="0">
              <a:solidFill>
                <a:schemeClr val="tx1"/>
              </a:solidFill>
              <a:latin typeface="IBM Plex Sans Light"/>
              <a:ea typeface="IBM Plex Sans Light"/>
              <a:cs typeface="IBM Plex Sans Light"/>
              <a:sym typeface="IBM Plex Sans Light"/>
            </a:endParaRPr>
          </a:p>
        </p:txBody>
      </p:sp>
      <p:cxnSp>
        <p:nvCxnSpPr>
          <p:cNvPr id="18196" name="Google Shape;18196;p16"/>
          <p:cNvCxnSpPr/>
          <p:nvPr/>
        </p:nvCxnSpPr>
        <p:spPr>
          <a:xfrm flipH="1">
            <a:off x="707500" y="1670556"/>
            <a:ext cx="1800" cy="1386300"/>
          </a:xfrm>
          <a:prstGeom prst="straightConnector1">
            <a:avLst/>
          </a:prstGeom>
          <a:noFill/>
          <a:ln w="9525" cap="flat" cmpd="sng">
            <a:solidFill>
              <a:srgbClr val="664E22"/>
            </a:solidFill>
            <a:prstDash val="solid"/>
            <a:round/>
            <a:headEnd type="none" w="sm" len="sm"/>
            <a:tailEnd type="none" w="sm" len="sm"/>
          </a:ln>
        </p:spPr>
      </p:cxnSp>
      <p:cxnSp>
        <p:nvCxnSpPr>
          <p:cNvPr id="18197" name="Google Shape;18197;p16"/>
          <p:cNvCxnSpPr/>
          <p:nvPr/>
        </p:nvCxnSpPr>
        <p:spPr>
          <a:xfrm>
            <a:off x="709300" y="3336977"/>
            <a:ext cx="0" cy="819000"/>
          </a:xfrm>
          <a:prstGeom prst="straightConnector1">
            <a:avLst/>
          </a:prstGeom>
          <a:noFill/>
          <a:ln w="9525" cap="flat" cmpd="sng">
            <a:solidFill>
              <a:srgbClr val="664E22"/>
            </a:solidFill>
            <a:prstDash val="solid"/>
            <a:round/>
            <a:headEnd type="none" w="sm" len="sm"/>
            <a:tailEnd type="none" w="sm" len="sm"/>
          </a:ln>
        </p:spPr>
      </p:cxnSp>
      <p:sp>
        <p:nvSpPr>
          <p:cNvPr id="18198" name="Google Shape;18198;p16"/>
          <p:cNvSpPr/>
          <p:nvPr/>
        </p:nvSpPr>
        <p:spPr>
          <a:xfrm>
            <a:off x="5089200" y="4290125"/>
            <a:ext cx="3498900" cy="85500"/>
          </a:xfrm>
          <a:prstGeom prst="rect">
            <a:avLst/>
          </a:prstGeom>
          <a:solidFill>
            <a:schemeClr val="lt1"/>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ublic Sans"/>
              <a:ea typeface="Public Sans"/>
              <a:cs typeface="Public Sans"/>
              <a:sym typeface="Public Sans"/>
            </a:endParaRPr>
          </a:p>
        </p:txBody>
      </p:sp>
      <p:sp>
        <p:nvSpPr>
          <p:cNvPr id="18199" name="Google Shape;18199;p16"/>
          <p:cNvSpPr txBox="1"/>
          <p:nvPr/>
        </p:nvSpPr>
        <p:spPr>
          <a:xfrm>
            <a:off x="131875" y="4855075"/>
            <a:ext cx="6927000" cy="2073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 sz="800" b="0" i="1" u="none" strike="noStrike" cap="none">
                <a:solidFill>
                  <a:srgbClr val="B7B7B7"/>
                </a:solidFill>
                <a:latin typeface="Public Sans"/>
                <a:ea typeface="Public Sans"/>
                <a:cs typeface="Public Sans"/>
                <a:sym typeface="Public Sans"/>
              </a:rPr>
              <a:t>1. Coalition Security Services MDR services are provided by Coalition Incident Response, an affiliate of Coalition, Inc.</a:t>
            </a:r>
            <a:endParaRPr sz="800" b="0" i="1" u="none" strike="noStrike" cap="none">
              <a:solidFill>
                <a:srgbClr val="B7B7B7"/>
              </a:solidFill>
              <a:latin typeface="Public Sans"/>
              <a:ea typeface="Public Sans"/>
              <a:cs typeface="Public Sans"/>
              <a:sym typeface="Public Sans"/>
            </a:endParaRPr>
          </a:p>
        </p:txBody>
      </p:sp>
      <p:pic>
        <p:nvPicPr>
          <p:cNvPr id="18200" name="Google Shape;18200;p16"/>
          <p:cNvPicPr preferRelativeResize="0"/>
          <p:nvPr/>
        </p:nvPicPr>
        <p:blipFill rotWithShape="1">
          <a:blip r:embed="rId3">
            <a:alphaModFix/>
          </a:blip>
          <a:srcRect/>
          <a:stretch/>
        </p:blipFill>
        <p:spPr>
          <a:xfrm>
            <a:off x="4853925" y="767909"/>
            <a:ext cx="3958726" cy="3560091"/>
          </a:xfrm>
          <a:prstGeom prst="rect">
            <a:avLst/>
          </a:prstGeom>
          <a:noFill/>
          <a:ln>
            <a:noFill/>
          </a:ln>
        </p:spPr>
      </p:pic>
      <p:sp>
        <p:nvSpPr>
          <p:cNvPr id="6" name="Google Shape;18132;p10">
            <a:extLst>
              <a:ext uri="{FF2B5EF4-FFF2-40B4-BE49-F238E27FC236}">
                <a16:creationId xmlns:a16="http://schemas.microsoft.com/office/drawing/2014/main" id="{E0F6CB25-5133-58BE-BF9A-34FC899C848E}"/>
              </a:ext>
            </a:extLst>
          </p:cNvPr>
          <p:cNvSpPr/>
          <p:nvPr/>
        </p:nvSpPr>
        <p:spPr>
          <a:xfrm>
            <a:off x="2723920" y="194938"/>
            <a:ext cx="791400" cy="232800"/>
          </a:xfrm>
          <a:prstGeom prst="rect">
            <a:avLst/>
          </a:prstGeom>
          <a:solidFill>
            <a:schemeClr val="lt1"/>
          </a:solidFill>
          <a:ln w="9525" cap="flat" cmpd="sng">
            <a:solidFill>
              <a:srgbClr val="80808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1" i="0" u="none" strike="noStrike" cap="none" dirty="0">
                <a:solidFill>
                  <a:schemeClr val="tx1"/>
                </a:solidFill>
                <a:latin typeface="IBM Plex Sans"/>
                <a:ea typeface="IBM Plex Sans"/>
                <a:cs typeface="IBM Plex Sans"/>
                <a:sym typeface="IBM Plex Sans"/>
              </a:rPr>
              <a:t>   COVER</a:t>
            </a:r>
            <a:endParaRPr sz="1400" b="0" i="0" u="none" strike="noStrike" cap="none" dirty="0">
              <a:solidFill>
                <a:schemeClr val="tx1"/>
              </a:solidFill>
              <a:latin typeface="Public Sans"/>
              <a:ea typeface="Public Sans"/>
              <a:cs typeface="Public Sans"/>
              <a:sym typeface="Public Sans"/>
            </a:endParaRPr>
          </a:p>
        </p:txBody>
      </p:sp>
      <p:sp>
        <p:nvSpPr>
          <p:cNvPr id="7" name="Google Shape;18133;p10">
            <a:extLst>
              <a:ext uri="{FF2B5EF4-FFF2-40B4-BE49-F238E27FC236}">
                <a16:creationId xmlns:a16="http://schemas.microsoft.com/office/drawing/2014/main" id="{3EF50A66-E7AC-D6C8-3A67-297A3DBF5DCA}"/>
              </a:ext>
            </a:extLst>
          </p:cNvPr>
          <p:cNvSpPr/>
          <p:nvPr/>
        </p:nvSpPr>
        <p:spPr>
          <a:xfrm>
            <a:off x="1815420" y="194946"/>
            <a:ext cx="1039500" cy="232800"/>
          </a:xfrm>
          <a:prstGeom prst="homePlate">
            <a:avLst>
              <a:gd name="adj" fmla="val 50000"/>
            </a:avLst>
          </a:prstGeom>
          <a:solidFill>
            <a:schemeClr val="lt1"/>
          </a:solidFill>
          <a:ln w="9525" cap="flat" cmpd="sng">
            <a:solidFill>
              <a:srgbClr val="80808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1" i="0" u="none" strike="noStrike" cap="none">
                <a:solidFill>
                  <a:schemeClr val="tx1"/>
                </a:solidFill>
                <a:latin typeface="IBM Plex Sans"/>
                <a:ea typeface="IBM Plex Sans"/>
                <a:cs typeface="IBM Plex Sans"/>
                <a:sym typeface="IBM Plex Sans"/>
              </a:rPr>
              <a:t>    RESPOND</a:t>
            </a:r>
            <a:endParaRPr sz="1000" b="1" i="0" u="none" strike="noStrike" cap="none">
              <a:solidFill>
                <a:schemeClr val="tx1"/>
              </a:solidFill>
              <a:latin typeface="IBM Plex Sans"/>
              <a:ea typeface="IBM Plex Sans"/>
              <a:cs typeface="IBM Plex Sans"/>
              <a:sym typeface="IBM Plex Sans"/>
            </a:endParaRPr>
          </a:p>
        </p:txBody>
      </p:sp>
      <p:sp>
        <p:nvSpPr>
          <p:cNvPr id="8" name="Google Shape;18134;p10">
            <a:extLst>
              <a:ext uri="{FF2B5EF4-FFF2-40B4-BE49-F238E27FC236}">
                <a16:creationId xmlns:a16="http://schemas.microsoft.com/office/drawing/2014/main" id="{86145169-89BC-6B0F-A459-FCF3A612A730}"/>
              </a:ext>
            </a:extLst>
          </p:cNvPr>
          <p:cNvSpPr/>
          <p:nvPr/>
        </p:nvSpPr>
        <p:spPr>
          <a:xfrm>
            <a:off x="994095" y="194946"/>
            <a:ext cx="959100" cy="232800"/>
          </a:xfrm>
          <a:prstGeom prst="homePlate">
            <a:avLst>
              <a:gd name="adj" fmla="val 50000"/>
            </a:avLst>
          </a:prstGeom>
          <a:solidFill>
            <a:srgbClr val="78CFE4"/>
          </a:solidFill>
          <a:ln w="9525" cap="flat" cmpd="sng">
            <a:solidFill>
              <a:srgbClr val="80808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1" i="0" u="none" strike="noStrike" cap="none" dirty="0">
                <a:solidFill>
                  <a:schemeClr val="tx1"/>
                </a:solidFill>
                <a:latin typeface="IBM Plex Sans"/>
                <a:ea typeface="IBM Plex Sans"/>
                <a:cs typeface="IBM Plex Sans"/>
                <a:sym typeface="IBM Plex Sans"/>
              </a:rPr>
              <a:t>   PROTECT</a:t>
            </a:r>
            <a:endParaRPr sz="1000" b="1" i="0" u="none" strike="noStrike" cap="none" dirty="0">
              <a:solidFill>
                <a:schemeClr val="tx1"/>
              </a:solidFill>
              <a:latin typeface="IBM Plex Sans"/>
              <a:ea typeface="IBM Plex Sans"/>
              <a:cs typeface="IBM Plex Sans"/>
              <a:sym typeface="IBM Plex Sans"/>
            </a:endParaRPr>
          </a:p>
        </p:txBody>
      </p:sp>
      <p:sp>
        <p:nvSpPr>
          <p:cNvPr id="9" name="Google Shape;18135;p10">
            <a:extLst>
              <a:ext uri="{FF2B5EF4-FFF2-40B4-BE49-F238E27FC236}">
                <a16:creationId xmlns:a16="http://schemas.microsoft.com/office/drawing/2014/main" id="{B154EF82-B23C-FB83-3698-791FF7E4CA03}"/>
              </a:ext>
            </a:extLst>
          </p:cNvPr>
          <p:cNvSpPr/>
          <p:nvPr/>
        </p:nvSpPr>
        <p:spPr>
          <a:xfrm>
            <a:off x="288120" y="194946"/>
            <a:ext cx="823200" cy="232800"/>
          </a:xfrm>
          <a:prstGeom prst="homePlate">
            <a:avLst>
              <a:gd name="adj" fmla="val 50000"/>
            </a:avLst>
          </a:prstGeom>
          <a:solidFill>
            <a:schemeClr val="bg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1" i="0" u="none" strike="noStrike" cap="none" dirty="0">
                <a:solidFill>
                  <a:schemeClr val="tx1"/>
                </a:solidFill>
                <a:latin typeface="IBM Plex Sans"/>
                <a:ea typeface="IBM Plex Sans"/>
                <a:cs typeface="IBM Plex Sans"/>
                <a:sym typeface="IBM Plex Sans"/>
              </a:rPr>
              <a:t>  ASSESS</a:t>
            </a:r>
            <a:endParaRPr sz="1000" b="1" i="0" u="none" strike="noStrike" cap="none" dirty="0">
              <a:solidFill>
                <a:schemeClr val="tx1"/>
              </a:solidFill>
              <a:latin typeface="IBM Plex Sans"/>
              <a:ea typeface="IBM Plex Sans"/>
              <a:cs typeface="IBM Plex Sans"/>
              <a:sym typeface="IBM Plex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204"/>
        <p:cNvGrpSpPr/>
        <p:nvPr/>
      </p:nvGrpSpPr>
      <p:grpSpPr>
        <a:xfrm>
          <a:off x="0" y="0"/>
          <a:ext cx="0" cy="0"/>
          <a:chOff x="0" y="0"/>
          <a:chExt cx="0" cy="0"/>
        </a:xfrm>
      </p:grpSpPr>
      <p:sp>
        <p:nvSpPr>
          <p:cNvPr id="18205" name="Google Shape;18205;p19"/>
          <p:cNvSpPr txBox="1">
            <a:spLocks noGrp="1"/>
          </p:cNvSpPr>
          <p:nvPr>
            <p:ph type="subTitle" idx="4294967295"/>
          </p:nvPr>
        </p:nvSpPr>
        <p:spPr>
          <a:xfrm>
            <a:off x="4976813" y="601663"/>
            <a:ext cx="3373437" cy="339725"/>
          </a:xfrm>
          <a:prstGeom prst="rect">
            <a:avLst/>
          </a:prstGeom>
          <a:noFill/>
          <a:ln>
            <a:noFill/>
          </a:ln>
        </p:spPr>
        <p:txBody>
          <a:bodyPr spcFirstLastPara="1" wrap="square" lIns="91425" tIns="0" rIns="91425" bIns="0" anchor="ctr" anchorCtr="0">
            <a:noAutofit/>
          </a:bodyPr>
          <a:lstStyle/>
          <a:p>
            <a:pPr marL="0" lvl="0" indent="0" algn="l" rtl="0">
              <a:lnSpc>
                <a:spcPct val="100000"/>
              </a:lnSpc>
              <a:spcBef>
                <a:spcPts val="0"/>
              </a:spcBef>
              <a:spcAft>
                <a:spcPts val="800"/>
              </a:spcAft>
              <a:buSzPts val="1300"/>
              <a:buNone/>
            </a:pPr>
            <a:r>
              <a:rPr lang="en" sz="1600" dirty="0">
                <a:latin typeface="Bricolage Grotesque"/>
                <a:ea typeface="Bricolage Grotesque"/>
                <a:cs typeface="Bricolage Grotesque"/>
                <a:sym typeface="Bricolage Grotesque"/>
              </a:rPr>
              <a:t>Easily understand cyber risks </a:t>
            </a:r>
            <a:br>
              <a:rPr lang="en" sz="1600" dirty="0">
                <a:latin typeface="Bricolage Grotesque"/>
                <a:ea typeface="Bricolage Grotesque"/>
                <a:cs typeface="Bricolage Grotesque"/>
                <a:sym typeface="Bricolage Grotesque"/>
              </a:rPr>
            </a:br>
            <a:r>
              <a:rPr lang="en" sz="1600" b="0" dirty="0">
                <a:latin typeface="Bricolage Grotesque"/>
                <a:ea typeface="Bricolage Grotesque"/>
                <a:cs typeface="Bricolage Grotesque"/>
                <a:sym typeface="Bricolage Grotesque"/>
              </a:rPr>
              <a:t>and simplify risk management</a:t>
            </a:r>
            <a:endParaRPr sz="1600" b="0" dirty="0">
              <a:latin typeface="Bricolage Grotesque"/>
              <a:ea typeface="Bricolage Grotesque"/>
              <a:cs typeface="Bricolage Grotesque"/>
              <a:sym typeface="Bricolage Grotesque"/>
            </a:endParaRPr>
          </a:p>
        </p:txBody>
      </p:sp>
      <p:sp>
        <p:nvSpPr>
          <p:cNvPr id="18208" name="Google Shape;18208;p19"/>
          <p:cNvSpPr txBox="1">
            <a:spLocks noGrp="1"/>
          </p:cNvSpPr>
          <p:nvPr>
            <p:ph type="subTitle" idx="4294967295"/>
          </p:nvPr>
        </p:nvSpPr>
        <p:spPr>
          <a:xfrm>
            <a:off x="4976813" y="1674813"/>
            <a:ext cx="3957637" cy="339725"/>
          </a:xfrm>
          <a:prstGeom prst="rect">
            <a:avLst/>
          </a:prstGeom>
          <a:noFill/>
          <a:ln>
            <a:noFill/>
          </a:ln>
        </p:spPr>
        <p:txBody>
          <a:bodyPr spcFirstLastPara="1" wrap="square" lIns="91425" tIns="0" rIns="91425" bIns="0" anchor="ctr" anchorCtr="0">
            <a:noAutofit/>
          </a:bodyPr>
          <a:lstStyle/>
          <a:p>
            <a:pPr marL="0" lvl="0" indent="0" algn="l" rtl="0">
              <a:lnSpc>
                <a:spcPct val="100000"/>
              </a:lnSpc>
              <a:spcBef>
                <a:spcPts val="0"/>
              </a:spcBef>
              <a:spcAft>
                <a:spcPts val="800"/>
              </a:spcAft>
              <a:buSzPts val="1300"/>
              <a:buNone/>
            </a:pPr>
            <a:r>
              <a:rPr lang="en" sz="1600">
                <a:latin typeface="Bricolage Grotesque"/>
                <a:ea typeface="Bricolage Grotesque"/>
                <a:cs typeface="Bricolage Grotesque"/>
                <a:sym typeface="Bricolage Grotesque"/>
              </a:rPr>
              <a:t>Effortlessly reduce risks </a:t>
            </a:r>
            <a:r>
              <a:rPr lang="en" sz="1600" b="0">
                <a:latin typeface="Bricolage Grotesque"/>
                <a:ea typeface="Bricolage Grotesque"/>
                <a:cs typeface="Bricolage Grotesque"/>
                <a:sym typeface="Bricolage Grotesque"/>
              </a:rPr>
              <a:t>with </a:t>
            </a:r>
            <a:br>
              <a:rPr lang="en" sz="1600" b="0">
                <a:latin typeface="Bricolage Grotesque"/>
                <a:ea typeface="Bricolage Grotesque"/>
                <a:cs typeface="Bricolage Grotesque"/>
                <a:sym typeface="Bricolage Grotesque"/>
              </a:rPr>
            </a:br>
            <a:r>
              <a:rPr lang="en" sz="1600" b="0">
                <a:latin typeface="Bricolage Grotesque"/>
                <a:ea typeface="Bricolage Grotesque"/>
                <a:cs typeface="Bricolage Grotesque"/>
                <a:sym typeface="Bricolage Grotesque"/>
              </a:rPr>
              <a:t>expert remediation and guidance</a:t>
            </a:r>
            <a:endParaRPr sz="1600" b="0">
              <a:latin typeface="Bricolage Grotesque"/>
              <a:ea typeface="Bricolage Grotesque"/>
              <a:cs typeface="Bricolage Grotesque"/>
              <a:sym typeface="Bricolage Grotesque"/>
            </a:endParaRPr>
          </a:p>
        </p:txBody>
      </p:sp>
      <p:sp>
        <p:nvSpPr>
          <p:cNvPr id="18210" name="Google Shape;18210;p19"/>
          <p:cNvSpPr txBox="1">
            <a:spLocks noGrp="1"/>
          </p:cNvSpPr>
          <p:nvPr>
            <p:ph type="subTitle" idx="4294967295"/>
          </p:nvPr>
        </p:nvSpPr>
        <p:spPr>
          <a:xfrm>
            <a:off x="4976813" y="2747963"/>
            <a:ext cx="3373437" cy="338137"/>
          </a:xfrm>
          <a:prstGeom prst="rect">
            <a:avLst/>
          </a:prstGeom>
          <a:noFill/>
          <a:ln>
            <a:noFill/>
          </a:ln>
        </p:spPr>
        <p:txBody>
          <a:bodyPr spcFirstLastPara="1" wrap="square" lIns="91425" tIns="0" rIns="91425" bIns="0" anchor="ctr" anchorCtr="0">
            <a:noAutofit/>
          </a:bodyPr>
          <a:lstStyle/>
          <a:p>
            <a:pPr marL="0" lvl="0" indent="0" algn="l" rtl="0">
              <a:lnSpc>
                <a:spcPct val="100000"/>
              </a:lnSpc>
              <a:spcBef>
                <a:spcPts val="0"/>
              </a:spcBef>
              <a:spcAft>
                <a:spcPts val="800"/>
              </a:spcAft>
              <a:buSzPts val="1300"/>
              <a:buNone/>
            </a:pPr>
            <a:r>
              <a:rPr lang="en" sz="1600">
                <a:latin typeface="Bricolage Grotesque"/>
                <a:ea typeface="Bricolage Grotesque"/>
                <a:cs typeface="Bricolage Grotesque"/>
                <a:sym typeface="Bricolage Grotesque"/>
              </a:rPr>
              <a:t>Strengthen your defense</a:t>
            </a:r>
            <a:r>
              <a:rPr lang="en" sz="1600" b="0">
                <a:latin typeface="Bricolage Grotesque"/>
                <a:ea typeface="Bricolage Grotesque"/>
                <a:cs typeface="Bricolage Grotesque"/>
                <a:sym typeface="Bricolage Grotesque"/>
              </a:rPr>
              <a:t> with advanced security solutions</a:t>
            </a:r>
            <a:endParaRPr sz="1600" b="0">
              <a:latin typeface="Bricolage Grotesque"/>
              <a:ea typeface="Bricolage Grotesque"/>
              <a:cs typeface="Bricolage Grotesque"/>
              <a:sym typeface="Bricolage Grotesque"/>
            </a:endParaRPr>
          </a:p>
        </p:txBody>
      </p:sp>
      <p:sp>
        <p:nvSpPr>
          <p:cNvPr id="18212" name="Google Shape;18212;p19"/>
          <p:cNvSpPr txBox="1">
            <a:spLocks noGrp="1"/>
          </p:cNvSpPr>
          <p:nvPr>
            <p:ph type="subTitle" idx="4294967295"/>
          </p:nvPr>
        </p:nvSpPr>
        <p:spPr>
          <a:xfrm>
            <a:off x="4976813" y="3819525"/>
            <a:ext cx="3552825" cy="339725"/>
          </a:xfrm>
          <a:prstGeom prst="rect">
            <a:avLst/>
          </a:prstGeom>
          <a:noFill/>
          <a:ln>
            <a:noFill/>
          </a:ln>
        </p:spPr>
        <p:txBody>
          <a:bodyPr spcFirstLastPara="1" wrap="square" lIns="91425" tIns="0" rIns="91425" bIns="0" anchor="ctr" anchorCtr="0">
            <a:noAutofit/>
          </a:bodyPr>
          <a:lstStyle/>
          <a:p>
            <a:pPr marL="0" lvl="0" indent="0" algn="l" rtl="0">
              <a:lnSpc>
                <a:spcPct val="100000"/>
              </a:lnSpc>
              <a:spcBef>
                <a:spcPts val="0"/>
              </a:spcBef>
              <a:spcAft>
                <a:spcPts val="800"/>
              </a:spcAft>
              <a:buSzPts val="1300"/>
              <a:buNone/>
            </a:pPr>
            <a:r>
              <a:rPr lang="en" sz="1600">
                <a:latin typeface="Bricolage Grotesque"/>
                <a:ea typeface="Bricolage Grotesque"/>
                <a:cs typeface="Bricolage Grotesque"/>
                <a:sym typeface="Bricolage Grotesque"/>
              </a:rPr>
              <a:t>Unlock cost savings </a:t>
            </a:r>
            <a:r>
              <a:rPr lang="en" sz="1600" b="0">
                <a:latin typeface="Bricolage Grotesque"/>
                <a:ea typeface="Bricolage Grotesque"/>
                <a:cs typeface="Bricolage Grotesque"/>
                <a:sym typeface="Bricolage Grotesque"/>
              </a:rPr>
              <a:t>and improve cyber insurability</a:t>
            </a:r>
            <a:endParaRPr sz="1600" b="0">
              <a:latin typeface="Bricolage Grotesque"/>
              <a:ea typeface="Bricolage Grotesque"/>
              <a:cs typeface="Bricolage Grotesque"/>
              <a:sym typeface="Bricolage Grotesque"/>
            </a:endParaRPr>
          </a:p>
        </p:txBody>
      </p:sp>
      <p:sp>
        <p:nvSpPr>
          <p:cNvPr id="18207" name="Google Shape;18207;p19"/>
          <p:cNvSpPr/>
          <p:nvPr/>
        </p:nvSpPr>
        <p:spPr>
          <a:xfrm>
            <a:off x="4265325" y="425850"/>
            <a:ext cx="548700" cy="548700"/>
          </a:xfrm>
          <a:prstGeom prst="ellipse">
            <a:avLst/>
          </a:prstGeom>
          <a:solidFill>
            <a:srgbClr val="78CFE4"/>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IBM Plex Sans"/>
              <a:ea typeface="IBM Plex Sans"/>
              <a:cs typeface="IBM Plex Sans"/>
              <a:sym typeface="IBM Plex Sans"/>
            </a:endParaRPr>
          </a:p>
        </p:txBody>
      </p:sp>
      <p:sp>
        <p:nvSpPr>
          <p:cNvPr id="18209" name="Google Shape;18209;p19"/>
          <p:cNvSpPr/>
          <p:nvPr/>
        </p:nvSpPr>
        <p:spPr>
          <a:xfrm>
            <a:off x="4265325" y="1498800"/>
            <a:ext cx="548700" cy="548700"/>
          </a:xfrm>
          <a:prstGeom prst="ellipse">
            <a:avLst/>
          </a:prstGeom>
          <a:solidFill>
            <a:srgbClr val="78CFE4"/>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IBM Plex Sans"/>
              <a:ea typeface="IBM Plex Sans"/>
              <a:cs typeface="IBM Plex Sans"/>
              <a:sym typeface="IBM Plex Sans"/>
            </a:endParaRPr>
          </a:p>
        </p:txBody>
      </p:sp>
      <p:sp>
        <p:nvSpPr>
          <p:cNvPr id="18211" name="Google Shape;18211;p19"/>
          <p:cNvSpPr/>
          <p:nvPr/>
        </p:nvSpPr>
        <p:spPr>
          <a:xfrm>
            <a:off x="4265325" y="2571750"/>
            <a:ext cx="548700" cy="548700"/>
          </a:xfrm>
          <a:prstGeom prst="ellipse">
            <a:avLst/>
          </a:prstGeom>
          <a:solidFill>
            <a:srgbClr val="78CFE4"/>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IBM Plex Sans"/>
              <a:ea typeface="IBM Plex Sans"/>
              <a:cs typeface="IBM Plex Sans"/>
              <a:sym typeface="IBM Plex Sans"/>
            </a:endParaRPr>
          </a:p>
        </p:txBody>
      </p:sp>
      <p:sp>
        <p:nvSpPr>
          <p:cNvPr id="18213" name="Google Shape;18213;p19"/>
          <p:cNvSpPr/>
          <p:nvPr/>
        </p:nvSpPr>
        <p:spPr>
          <a:xfrm>
            <a:off x="4265325" y="3644700"/>
            <a:ext cx="548700" cy="548700"/>
          </a:xfrm>
          <a:prstGeom prst="ellipse">
            <a:avLst/>
          </a:prstGeom>
          <a:solidFill>
            <a:srgbClr val="78CFE4"/>
          </a:solidFill>
          <a:ln w="19050"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IBM Plex Sans"/>
              <a:ea typeface="IBM Plex Sans"/>
              <a:cs typeface="IBM Plex Sans"/>
              <a:sym typeface="IBM Plex Sans"/>
            </a:endParaRPr>
          </a:p>
        </p:txBody>
      </p:sp>
      <p:sp>
        <p:nvSpPr>
          <p:cNvPr id="18214" name="Google Shape;18214;p19"/>
          <p:cNvSpPr txBox="1"/>
          <p:nvPr/>
        </p:nvSpPr>
        <p:spPr>
          <a:xfrm>
            <a:off x="599175" y="1410038"/>
            <a:ext cx="3134100" cy="1209000"/>
          </a:xfrm>
          <a:prstGeom prst="rect">
            <a:avLst/>
          </a:prstGeom>
          <a:noFill/>
          <a:ln>
            <a:noFill/>
          </a:ln>
        </p:spPr>
        <p:txBody>
          <a:bodyPr spcFirstLastPara="1" wrap="square" lIns="91425" tIns="91425" rIns="91425" bIns="91425" anchor="b" anchorCtr="0">
            <a:noAutofit/>
          </a:bodyPr>
          <a:lstStyle/>
          <a:p>
            <a:pPr marL="0" marR="0" lvl="0" indent="0" algn="l" rtl="0">
              <a:lnSpc>
                <a:spcPct val="100000"/>
              </a:lnSpc>
              <a:spcBef>
                <a:spcPts val="0"/>
              </a:spcBef>
              <a:spcAft>
                <a:spcPts val="0"/>
              </a:spcAft>
              <a:buClr>
                <a:srgbClr val="000000"/>
              </a:buClr>
              <a:buSzPts val="3800"/>
              <a:buFont typeface="Arial"/>
              <a:buNone/>
            </a:pPr>
            <a:r>
              <a:rPr lang="en" sz="4800" b="1" i="0" u="none" strike="noStrike" cap="none" dirty="0">
                <a:solidFill>
                  <a:srgbClr val="0070C0"/>
                </a:solidFill>
                <a:latin typeface="Bricolage Grotesque"/>
                <a:ea typeface="Bricolage Grotesque"/>
                <a:cs typeface="Bricolage Grotesque"/>
                <a:sym typeface="Bricolage Grotesque"/>
              </a:rPr>
              <a:t>Coalition Control</a:t>
            </a:r>
            <a:endParaRPr sz="4800" b="1" i="0" u="none" strike="noStrike" cap="none" dirty="0">
              <a:solidFill>
                <a:srgbClr val="0070C0"/>
              </a:solidFill>
              <a:latin typeface="Bricolage Grotesque"/>
              <a:ea typeface="Bricolage Grotesque"/>
              <a:cs typeface="Bricolage Grotesque"/>
              <a:sym typeface="Bricolage Grotesque"/>
            </a:endParaRPr>
          </a:p>
        </p:txBody>
      </p:sp>
      <p:sp>
        <p:nvSpPr>
          <p:cNvPr id="18215" name="Google Shape;18215;p19"/>
          <p:cNvSpPr txBox="1"/>
          <p:nvPr/>
        </p:nvSpPr>
        <p:spPr>
          <a:xfrm>
            <a:off x="714888" y="2904600"/>
            <a:ext cx="2548200" cy="4317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400"/>
              <a:buFont typeface="Arial"/>
              <a:buNone/>
            </a:pPr>
            <a:r>
              <a:rPr lang="en" sz="2000" b="0" i="0" u="none" strike="noStrike" cap="none" dirty="0">
                <a:solidFill>
                  <a:srgbClr val="FFBB3C"/>
                </a:solidFill>
                <a:latin typeface="Bricolage Grotesque SemiBold"/>
                <a:ea typeface="Bricolage Grotesque SemiBold"/>
                <a:cs typeface="Bricolage Grotesque SemiBold"/>
                <a:sym typeface="Bricolage Grotesque SemiBold"/>
              </a:rPr>
              <a:t>Key Benefits</a:t>
            </a:r>
            <a:endParaRPr sz="2000" b="0" i="0" u="none" strike="noStrike" cap="none" dirty="0">
              <a:solidFill>
                <a:srgbClr val="FFBB3C"/>
              </a:solidFill>
              <a:latin typeface="Bricolage Grotesque SemiBold"/>
              <a:ea typeface="Bricolage Grotesque SemiBold"/>
              <a:cs typeface="Bricolage Grotesque SemiBold"/>
              <a:sym typeface="Bricolage Grotesque SemiBold"/>
            </a:endParaRPr>
          </a:p>
        </p:txBody>
      </p:sp>
      <p:pic>
        <p:nvPicPr>
          <p:cNvPr id="18216" name="Google Shape;18216;p19" title="expert.png"/>
          <p:cNvPicPr preferRelativeResize="0"/>
          <p:nvPr/>
        </p:nvPicPr>
        <p:blipFill rotWithShape="1">
          <a:blip r:embed="rId3">
            <a:alphaModFix/>
          </a:blip>
          <a:srcRect/>
          <a:stretch/>
        </p:blipFill>
        <p:spPr>
          <a:xfrm>
            <a:off x="4389951" y="1623425"/>
            <a:ext cx="299450" cy="299450"/>
          </a:xfrm>
          <a:prstGeom prst="rect">
            <a:avLst/>
          </a:prstGeom>
          <a:solidFill>
            <a:srgbClr val="78CFE4"/>
          </a:solidFill>
          <a:ln>
            <a:noFill/>
          </a:ln>
        </p:spPr>
      </p:pic>
      <p:pic>
        <p:nvPicPr>
          <p:cNvPr id="18217" name="Google Shape;18217;p19" title="us-dollar.png"/>
          <p:cNvPicPr preferRelativeResize="0"/>
          <p:nvPr/>
        </p:nvPicPr>
        <p:blipFill rotWithShape="1">
          <a:blip r:embed="rId4">
            <a:alphaModFix/>
          </a:blip>
          <a:srcRect/>
          <a:stretch/>
        </p:blipFill>
        <p:spPr>
          <a:xfrm>
            <a:off x="4369875" y="3749250"/>
            <a:ext cx="339600" cy="339600"/>
          </a:xfrm>
          <a:prstGeom prst="rect">
            <a:avLst/>
          </a:prstGeom>
          <a:solidFill>
            <a:srgbClr val="78CFE4"/>
          </a:solidFill>
          <a:ln>
            <a:noFill/>
          </a:ln>
        </p:spPr>
      </p:pic>
      <p:pic>
        <p:nvPicPr>
          <p:cNvPr id="18218" name="Google Shape;18218;p19" title="lock.png"/>
          <p:cNvPicPr preferRelativeResize="0"/>
          <p:nvPr/>
        </p:nvPicPr>
        <p:blipFill rotWithShape="1">
          <a:blip r:embed="rId5">
            <a:alphaModFix/>
          </a:blip>
          <a:srcRect/>
          <a:stretch/>
        </p:blipFill>
        <p:spPr>
          <a:xfrm>
            <a:off x="4389951" y="2679264"/>
            <a:ext cx="299450" cy="299450"/>
          </a:xfrm>
          <a:prstGeom prst="rect">
            <a:avLst/>
          </a:prstGeom>
          <a:solidFill>
            <a:srgbClr val="78CFE4"/>
          </a:solidFill>
          <a:ln>
            <a:noFill/>
          </a:ln>
        </p:spPr>
      </p:pic>
      <p:pic>
        <p:nvPicPr>
          <p:cNvPr id="18219" name="Google Shape;18219;p19" title="happy-computer.png"/>
          <p:cNvPicPr preferRelativeResize="0"/>
          <p:nvPr/>
        </p:nvPicPr>
        <p:blipFill rotWithShape="1">
          <a:blip r:embed="rId6">
            <a:alphaModFix/>
          </a:blip>
          <a:srcRect/>
          <a:stretch/>
        </p:blipFill>
        <p:spPr>
          <a:xfrm>
            <a:off x="4410038" y="570562"/>
            <a:ext cx="259275" cy="259275"/>
          </a:xfrm>
          <a:prstGeom prst="rect">
            <a:avLst/>
          </a:prstGeom>
          <a:solidFill>
            <a:srgbClr val="78CFE4"/>
          </a:solidFill>
          <a:ln>
            <a:noFill/>
          </a:ln>
        </p:spPr>
      </p:pic>
      <p:sp>
        <p:nvSpPr>
          <p:cNvPr id="2" name="Google Shape;18132;p10">
            <a:extLst>
              <a:ext uri="{FF2B5EF4-FFF2-40B4-BE49-F238E27FC236}">
                <a16:creationId xmlns:a16="http://schemas.microsoft.com/office/drawing/2014/main" id="{CFA2CF5A-70A1-6A80-8F2F-12A2DAE6BC1E}"/>
              </a:ext>
            </a:extLst>
          </p:cNvPr>
          <p:cNvSpPr/>
          <p:nvPr/>
        </p:nvSpPr>
        <p:spPr>
          <a:xfrm>
            <a:off x="2723920" y="194938"/>
            <a:ext cx="791400" cy="232800"/>
          </a:xfrm>
          <a:prstGeom prst="rect">
            <a:avLst/>
          </a:prstGeom>
          <a:solidFill>
            <a:schemeClr val="lt1"/>
          </a:solidFill>
          <a:ln w="9525" cap="flat" cmpd="sng">
            <a:solidFill>
              <a:srgbClr val="80808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1" i="0" u="none" strike="noStrike" cap="none" dirty="0">
                <a:solidFill>
                  <a:schemeClr val="tx1"/>
                </a:solidFill>
                <a:latin typeface="IBM Plex Sans"/>
                <a:ea typeface="IBM Plex Sans"/>
                <a:cs typeface="IBM Plex Sans"/>
                <a:sym typeface="IBM Plex Sans"/>
              </a:rPr>
              <a:t>   COVER</a:t>
            </a:r>
            <a:endParaRPr sz="1400" b="0" i="0" u="none" strike="noStrike" cap="none" dirty="0">
              <a:solidFill>
                <a:schemeClr val="tx1"/>
              </a:solidFill>
              <a:latin typeface="Public Sans"/>
              <a:ea typeface="Public Sans"/>
              <a:cs typeface="Public Sans"/>
              <a:sym typeface="Public Sans"/>
            </a:endParaRPr>
          </a:p>
        </p:txBody>
      </p:sp>
      <p:sp>
        <p:nvSpPr>
          <p:cNvPr id="3" name="Google Shape;18133;p10">
            <a:extLst>
              <a:ext uri="{FF2B5EF4-FFF2-40B4-BE49-F238E27FC236}">
                <a16:creationId xmlns:a16="http://schemas.microsoft.com/office/drawing/2014/main" id="{435C7BAF-F5BD-9918-E73D-3D8113CC4E27}"/>
              </a:ext>
            </a:extLst>
          </p:cNvPr>
          <p:cNvSpPr/>
          <p:nvPr/>
        </p:nvSpPr>
        <p:spPr>
          <a:xfrm>
            <a:off x="1815420" y="194946"/>
            <a:ext cx="1039500" cy="232800"/>
          </a:xfrm>
          <a:prstGeom prst="homePlate">
            <a:avLst>
              <a:gd name="adj" fmla="val 50000"/>
            </a:avLst>
          </a:prstGeom>
          <a:solidFill>
            <a:schemeClr val="lt1"/>
          </a:solidFill>
          <a:ln w="9525" cap="flat" cmpd="sng">
            <a:solidFill>
              <a:srgbClr val="80808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1" i="0" u="none" strike="noStrike" cap="none">
                <a:solidFill>
                  <a:schemeClr val="tx1"/>
                </a:solidFill>
                <a:latin typeface="IBM Plex Sans"/>
                <a:ea typeface="IBM Plex Sans"/>
                <a:cs typeface="IBM Plex Sans"/>
                <a:sym typeface="IBM Plex Sans"/>
              </a:rPr>
              <a:t>    RESPOND</a:t>
            </a:r>
            <a:endParaRPr sz="1000" b="1" i="0" u="none" strike="noStrike" cap="none">
              <a:solidFill>
                <a:schemeClr val="tx1"/>
              </a:solidFill>
              <a:latin typeface="IBM Plex Sans"/>
              <a:ea typeface="IBM Plex Sans"/>
              <a:cs typeface="IBM Plex Sans"/>
              <a:sym typeface="IBM Plex Sans"/>
            </a:endParaRPr>
          </a:p>
        </p:txBody>
      </p:sp>
      <p:sp>
        <p:nvSpPr>
          <p:cNvPr id="4" name="Google Shape;18134;p10">
            <a:extLst>
              <a:ext uri="{FF2B5EF4-FFF2-40B4-BE49-F238E27FC236}">
                <a16:creationId xmlns:a16="http://schemas.microsoft.com/office/drawing/2014/main" id="{60BE7D3D-6035-2541-1DBA-111DAABA1306}"/>
              </a:ext>
            </a:extLst>
          </p:cNvPr>
          <p:cNvSpPr/>
          <p:nvPr/>
        </p:nvSpPr>
        <p:spPr>
          <a:xfrm>
            <a:off x="994095" y="194946"/>
            <a:ext cx="959100" cy="232800"/>
          </a:xfrm>
          <a:prstGeom prst="homePlate">
            <a:avLst>
              <a:gd name="adj" fmla="val 50000"/>
            </a:avLst>
          </a:prstGeom>
          <a:solidFill>
            <a:srgbClr val="78CFE4"/>
          </a:solidFill>
          <a:ln w="9525" cap="flat" cmpd="sng">
            <a:solidFill>
              <a:srgbClr val="80808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1" i="0" u="none" strike="noStrike" cap="none" dirty="0">
                <a:solidFill>
                  <a:schemeClr val="tx1"/>
                </a:solidFill>
                <a:latin typeface="IBM Plex Sans"/>
                <a:ea typeface="IBM Plex Sans"/>
                <a:cs typeface="IBM Plex Sans"/>
                <a:sym typeface="IBM Plex Sans"/>
              </a:rPr>
              <a:t>   PROTECT</a:t>
            </a:r>
            <a:endParaRPr sz="1000" b="1" i="0" u="none" strike="noStrike" cap="none" dirty="0">
              <a:solidFill>
                <a:schemeClr val="tx1"/>
              </a:solidFill>
              <a:latin typeface="IBM Plex Sans"/>
              <a:ea typeface="IBM Plex Sans"/>
              <a:cs typeface="IBM Plex Sans"/>
              <a:sym typeface="IBM Plex Sans"/>
            </a:endParaRPr>
          </a:p>
        </p:txBody>
      </p:sp>
      <p:sp>
        <p:nvSpPr>
          <p:cNvPr id="5" name="Google Shape;18135;p10">
            <a:extLst>
              <a:ext uri="{FF2B5EF4-FFF2-40B4-BE49-F238E27FC236}">
                <a16:creationId xmlns:a16="http://schemas.microsoft.com/office/drawing/2014/main" id="{0F4FCF6A-49A4-5DAC-2865-E37C868DF531}"/>
              </a:ext>
            </a:extLst>
          </p:cNvPr>
          <p:cNvSpPr/>
          <p:nvPr/>
        </p:nvSpPr>
        <p:spPr>
          <a:xfrm>
            <a:off x="288120" y="194946"/>
            <a:ext cx="823200" cy="232800"/>
          </a:xfrm>
          <a:prstGeom prst="homePlate">
            <a:avLst>
              <a:gd name="adj" fmla="val 50000"/>
            </a:avLst>
          </a:prstGeom>
          <a:solidFill>
            <a:schemeClr val="bg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1" i="0" u="none" strike="noStrike" cap="none" dirty="0">
                <a:solidFill>
                  <a:schemeClr val="tx1"/>
                </a:solidFill>
                <a:latin typeface="IBM Plex Sans"/>
                <a:ea typeface="IBM Plex Sans"/>
                <a:cs typeface="IBM Plex Sans"/>
                <a:sym typeface="IBM Plex Sans"/>
              </a:rPr>
              <a:t>  ASSESS</a:t>
            </a:r>
            <a:endParaRPr sz="1000" b="1" i="0" u="none" strike="noStrike" cap="none" dirty="0">
              <a:solidFill>
                <a:schemeClr val="tx1"/>
              </a:solidFill>
              <a:latin typeface="IBM Plex Sans"/>
              <a:ea typeface="IBM Plex Sans"/>
              <a:cs typeface="IBM Plex Sans"/>
              <a:sym typeface="IBM Plex San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223"/>
        <p:cNvGrpSpPr/>
        <p:nvPr/>
      </p:nvGrpSpPr>
      <p:grpSpPr>
        <a:xfrm>
          <a:off x="0" y="0"/>
          <a:ext cx="0" cy="0"/>
          <a:chOff x="0" y="0"/>
          <a:chExt cx="0" cy="0"/>
        </a:xfrm>
      </p:grpSpPr>
      <p:grpSp>
        <p:nvGrpSpPr>
          <p:cNvPr id="2" name="Group 1">
            <a:extLst>
              <a:ext uri="{FF2B5EF4-FFF2-40B4-BE49-F238E27FC236}">
                <a16:creationId xmlns:a16="http://schemas.microsoft.com/office/drawing/2014/main" id="{42B37F8F-C99A-CBE9-AA02-414D3D41E337}"/>
              </a:ext>
            </a:extLst>
          </p:cNvPr>
          <p:cNvGrpSpPr/>
          <p:nvPr/>
        </p:nvGrpSpPr>
        <p:grpSpPr>
          <a:xfrm>
            <a:off x="1157409" y="494414"/>
            <a:ext cx="6829182" cy="3839462"/>
            <a:chOff x="937198" y="21525"/>
            <a:chExt cx="7269624" cy="4345263"/>
          </a:xfrm>
        </p:grpSpPr>
        <p:pic>
          <p:nvPicPr>
            <p:cNvPr id="18224" name="Google Shape;18224;p18" title="Control Marketecture - Dark.png"/>
            <p:cNvPicPr preferRelativeResize="0"/>
            <p:nvPr/>
          </p:nvPicPr>
          <p:blipFill rotWithShape="1">
            <a:blip r:embed="rId3">
              <a:alphaModFix/>
            </a:blip>
            <a:srcRect l="28106" t="1110" r="27761" b="79121"/>
            <a:stretch/>
          </p:blipFill>
          <p:spPr>
            <a:xfrm>
              <a:off x="2967909" y="21525"/>
              <a:ext cx="3208201" cy="920050"/>
            </a:xfrm>
            <a:prstGeom prst="rect">
              <a:avLst/>
            </a:prstGeom>
            <a:noFill/>
            <a:ln>
              <a:noFill/>
            </a:ln>
          </p:spPr>
        </p:pic>
        <p:pic>
          <p:nvPicPr>
            <p:cNvPr id="18227" name="Google Shape;18227;p18" title="Control Marketecture - Dark.png"/>
            <p:cNvPicPr preferRelativeResize="0"/>
            <p:nvPr/>
          </p:nvPicPr>
          <p:blipFill rotWithShape="1">
            <a:blip r:embed="rId3">
              <a:alphaModFix/>
            </a:blip>
            <a:srcRect t="1111" b="5527"/>
            <a:stretch/>
          </p:blipFill>
          <p:spPr>
            <a:xfrm>
              <a:off x="937198" y="21529"/>
              <a:ext cx="7269624" cy="4345259"/>
            </a:xfrm>
            <a:prstGeom prst="rect">
              <a:avLst/>
            </a:prstGeom>
            <a:noFill/>
            <a:ln>
              <a:noFill/>
            </a:ln>
          </p:spPr>
        </p:pic>
        <p:pic>
          <p:nvPicPr>
            <p:cNvPr id="18228" name="Google Shape;18228;p18" title="Control Marketecture - Dark (1).png"/>
            <p:cNvPicPr preferRelativeResize="0"/>
            <p:nvPr/>
          </p:nvPicPr>
          <p:blipFill rotWithShape="1">
            <a:blip r:embed="rId4">
              <a:alphaModFix/>
            </a:blip>
            <a:srcRect t="1111" b="5527"/>
            <a:stretch/>
          </p:blipFill>
          <p:spPr>
            <a:xfrm>
              <a:off x="937198" y="21529"/>
              <a:ext cx="7269624" cy="4345259"/>
            </a:xfrm>
            <a:prstGeom prst="rect">
              <a:avLst/>
            </a:prstGeom>
            <a:noFill/>
            <a:ln>
              <a:noFill/>
            </a:ln>
          </p:spPr>
        </p:pic>
      </p:grpSp>
      <p:sp>
        <p:nvSpPr>
          <p:cNvPr id="3" name="Google Shape;18132;p10">
            <a:extLst>
              <a:ext uri="{FF2B5EF4-FFF2-40B4-BE49-F238E27FC236}">
                <a16:creationId xmlns:a16="http://schemas.microsoft.com/office/drawing/2014/main" id="{618C65C5-6E8D-C589-D7EF-B0288C559A80}"/>
              </a:ext>
            </a:extLst>
          </p:cNvPr>
          <p:cNvSpPr/>
          <p:nvPr/>
        </p:nvSpPr>
        <p:spPr>
          <a:xfrm>
            <a:off x="2723920" y="194938"/>
            <a:ext cx="791400" cy="232800"/>
          </a:xfrm>
          <a:prstGeom prst="rect">
            <a:avLst/>
          </a:prstGeom>
          <a:solidFill>
            <a:schemeClr val="lt1"/>
          </a:solidFill>
          <a:ln w="9525" cap="flat" cmpd="sng">
            <a:solidFill>
              <a:srgbClr val="80808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1" i="0" u="none" strike="noStrike" cap="none" dirty="0">
                <a:solidFill>
                  <a:schemeClr val="tx1"/>
                </a:solidFill>
                <a:latin typeface="IBM Plex Sans"/>
                <a:ea typeface="IBM Plex Sans"/>
                <a:cs typeface="IBM Plex Sans"/>
                <a:sym typeface="IBM Plex Sans"/>
              </a:rPr>
              <a:t>   COVER</a:t>
            </a:r>
            <a:endParaRPr sz="1400" b="0" i="0" u="none" strike="noStrike" cap="none" dirty="0">
              <a:solidFill>
                <a:schemeClr val="tx1"/>
              </a:solidFill>
              <a:latin typeface="Public Sans"/>
              <a:ea typeface="Public Sans"/>
              <a:cs typeface="Public Sans"/>
              <a:sym typeface="Public Sans"/>
            </a:endParaRPr>
          </a:p>
        </p:txBody>
      </p:sp>
      <p:sp>
        <p:nvSpPr>
          <p:cNvPr id="4" name="Google Shape;18133;p10">
            <a:extLst>
              <a:ext uri="{FF2B5EF4-FFF2-40B4-BE49-F238E27FC236}">
                <a16:creationId xmlns:a16="http://schemas.microsoft.com/office/drawing/2014/main" id="{AFBC758F-A7C4-5B6E-6EEC-FA91A3822899}"/>
              </a:ext>
            </a:extLst>
          </p:cNvPr>
          <p:cNvSpPr/>
          <p:nvPr/>
        </p:nvSpPr>
        <p:spPr>
          <a:xfrm>
            <a:off x="1815420" y="194946"/>
            <a:ext cx="1039500" cy="232800"/>
          </a:xfrm>
          <a:prstGeom prst="homePlate">
            <a:avLst>
              <a:gd name="adj" fmla="val 50000"/>
            </a:avLst>
          </a:prstGeom>
          <a:solidFill>
            <a:schemeClr val="lt1"/>
          </a:solidFill>
          <a:ln w="9525" cap="flat" cmpd="sng">
            <a:solidFill>
              <a:srgbClr val="80808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1" i="0" u="none" strike="noStrike" cap="none">
                <a:solidFill>
                  <a:schemeClr val="tx1"/>
                </a:solidFill>
                <a:latin typeface="IBM Plex Sans"/>
                <a:ea typeface="IBM Plex Sans"/>
                <a:cs typeface="IBM Plex Sans"/>
                <a:sym typeface="IBM Plex Sans"/>
              </a:rPr>
              <a:t>    RESPOND</a:t>
            </a:r>
            <a:endParaRPr sz="1000" b="1" i="0" u="none" strike="noStrike" cap="none">
              <a:solidFill>
                <a:schemeClr val="tx1"/>
              </a:solidFill>
              <a:latin typeface="IBM Plex Sans"/>
              <a:ea typeface="IBM Plex Sans"/>
              <a:cs typeface="IBM Plex Sans"/>
              <a:sym typeface="IBM Plex Sans"/>
            </a:endParaRPr>
          </a:p>
        </p:txBody>
      </p:sp>
      <p:sp>
        <p:nvSpPr>
          <p:cNvPr id="5" name="Google Shape;18134;p10">
            <a:extLst>
              <a:ext uri="{FF2B5EF4-FFF2-40B4-BE49-F238E27FC236}">
                <a16:creationId xmlns:a16="http://schemas.microsoft.com/office/drawing/2014/main" id="{F5BDC84E-B844-4769-A39C-32CF153A7682}"/>
              </a:ext>
            </a:extLst>
          </p:cNvPr>
          <p:cNvSpPr/>
          <p:nvPr/>
        </p:nvSpPr>
        <p:spPr>
          <a:xfrm>
            <a:off x="994095" y="194946"/>
            <a:ext cx="959100" cy="232800"/>
          </a:xfrm>
          <a:prstGeom prst="homePlate">
            <a:avLst>
              <a:gd name="adj" fmla="val 50000"/>
            </a:avLst>
          </a:prstGeom>
          <a:solidFill>
            <a:srgbClr val="78CFE4"/>
          </a:solidFill>
          <a:ln w="9525" cap="flat" cmpd="sng">
            <a:solidFill>
              <a:srgbClr val="80808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1" i="0" u="none" strike="noStrike" cap="none" dirty="0">
                <a:solidFill>
                  <a:schemeClr val="tx1"/>
                </a:solidFill>
                <a:latin typeface="IBM Plex Sans"/>
                <a:ea typeface="IBM Plex Sans"/>
                <a:cs typeface="IBM Plex Sans"/>
                <a:sym typeface="IBM Plex Sans"/>
              </a:rPr>
              <a:t>   PROTECT</a:t>
            </a:r>
            <a:endParaRPr sz="1000" b="1" i="0" u="none" strike="noStrike" cap="none" dirty="0">
              <a:solidFill>
                <a:schemeClr val="tx1"/>
              </a:solidFill>
              <a:latin typeface="IBM Plex Sans"/>
              <a:ea typeface="IBM Plex Sans"/>
              <a:cs typeface="IBM Plex Sans"/>
              <a:sym typeface="IBM Plex Sans"/>
            </a:endParaRPr>
          </a:p>
        </p:txBody>
      </p:sp>
      <p:sp>
        <p:nvSpPr>
          <p:cNvPr id="6" name="Google Shape;18135;p10">
            <a:extLst>
              <a:ext uri="{FF2B5EF4-FFF2-40B4-BE49-F238E27FC236}">
                <a16:creationId xmlns:a16="http://schemas.microsoft.com/office/drawing/2014/main" id="{862CD23D-1320-CD76-BFC6-D79DCBED886A}"/>
              </a:ext>
            </a:extLst>
          </p:cNvPr>
          <p:cNvSpPr/>
          <p:nvPr/>
        </p:nvSpPr>
        <p:spPr>
          <a:xfrm>
            <a:off x="288120" y="194946"/>
            <a:ext cx="823200" cy="232800"/>
          </a:xfrm>
          <a:prstGeom prst="homePlate">
            <a:avLst>
              <a:gd name="adj" fmla="val 50000"/>
            </a:avLst>
          </a:prstGeom>
          <a:solidFill>
            <a:schemeClr val="bg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1" i="0" u="none" strike="noStrike" cap="none" dirty="0">
                <a:solidFill>
                  <a:schemeClr val="tx1"/>
                </a:solidFill>
                <a:latin typeface="IBM Plex Sans"/>
                <a:ea typeface="IBM Plex Sans"/>
                <a:cs typeface="IBM Plex Sans"/>
                <a:sym typeface="IBM Plex Sans"/>
              </a:rPr>
              <a:t>  ASSESS</a:t>
            </a:r>
            <a:endParaRPr sz="1000" b="1" i="0" u="none" strike="noStrike" cap="none" dirty="0">
              <a:solidFill>
                <a:schemeClr val="tx1"/>
              </a:solidFill>
              <a:latin typeface="IBM Plex Sans"/>
              <a:ea typeface="IBM Plex Sans"/>
              <a:cs typeface="IBM Plex Sans"/>
              <a:sym typeface="IBM Plex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124">
          <a:extLst>
            <a:ext uri="{FF2B5EF4-FFF2-40B4-BE49-F238E27FC236}">
              <a16:creationId xmlns:a16="http://schemas.microsoft.com/office/drawing/2014/main" id="{AFBE45D9-4202-6EBB-6911-FBD1459D5827}"/>
            </a:ext>
          </a:extLst>
        </p:cNvPr>
        <p:cNvGrpSpPr/>
        <p:nvPr/>
      </p:nvGrpSpPr>
      <p:grpSpPr>
        <a:xfrm>
          <a:off x="0" y="0"/>
          <a:ext cx="0" cy="0"/>
          <a:chOff x="0" y="0"/>
          <a:chExt cx="0" cy="0"/>
        </a:xfrm>
      </p:grpSpPr>
      <p:sp>
        <p:nvSpPr>
          <p:cNvPr id="5" name="Freeform 2">
            <a:extLst>
              <a:ext uri="{FF2B5EF4-FFF2-40B4-BE49-F238E27FC236}">
                <a16:creationId xmlns:a16="http://schemas.microsoft.com/office/drawing/2014/main" id="{1243A4C0-71B6-311F-E32B-22DE5CC2A9F4}"/>
              </a:ext>
            </a:extLst>
          </p:cNvPr>
          <p:cNvSpPr/>
          <p:nvPr/>
        </p:nvSpPr>
        <p:spPr>
          <a:xfrm>
            <a:off x="0" y="0"/>
            <a:ext cx="5362575" cy="5143498"/>
          </a:xfrm>
          <a:custGeom>
            <a:avLst/>
            <a:gdLst/>
            <a:ahLst/>
            <a:cxnLst/>
            <a:rect l="l" t="t" r="r" b="b"/>
            <a:pathLst>
              <a:path w="10608517" h="10608517">
                <a:moveTo>
                  <a:pt x="0" y="0"/>
                </a:moveTo>
                <a:lnTo>
                  <a:pt x="10608517" y="0"/>
                </a:lnTo>
                <a:lnTo>
                  <a:pt x="10608517" y="10608517"/>
                </a:lnTo>
                <a:lnTo>
                  <a:pt x="0" y="10608517"/>
                </a:lnTo>
                <a:lnTo>
                  <a:pt x="0" y="0"/>
                </a:lnTo>
                <a:close/>
              </a:path>
            </a:pathLst>
          </a:custGeom>
          <a:blipFill>
            <a:blip r:embed="rId3">
              <a:alphaModFix amt="43999"/>
              <a:extLst>
                <a:ext uri="{96DAC541-7B7A-43D3-8B79-37D633B846F1}">
                  <asvg:svgBlip xmlns:asvg="http://schemas.microsoft.com/office/drawing/2016/SVG/main" r:embed="rId4"/>
                </a:ext>
              </a:extLst>
            </a:blip>
            <a:stretch>
              <a:fillRect/>
            </a:stretch>
          </a:blipFill>
        </p:spPr>
        <p:txBody>
          <a:bodyPr/>
          <a:lstStyle/>
          <a:p>
            <a:endParaRPr lang="en-US"/>
          </a:p>
        </p:txBody>
      </p:sp>
      <p:pic>
        <p:nvPicPr>
          <p:cNvPr id="7" name="Picture 6">
            <a:extLst>
              <a:ext uri="{FF2B5EF4-FFF2-40B4-BE49-F238E27FC236}">
                <a16:creationId xmlns:a16="http://schemas.microsoft.com/office/drawing/2014/main" id="{6ABA8DE1-7214-5E5F-E7B3-35E005245623}"/>
              </a:ext>
            </a:extLst>
          </p:cNvPr>
          <p:cNvPicPr>
            <a:picLocks noChangeAspect="1"/>
          </p:cNvPicPr>
          <p:nvPr/>
        </p:nvPicPr>
        <p:blipFill>
          <a:blip r:embed="rId5"/>
          <a:stretch>
            <a:fillRect/>
          </a:stretch>
        </p:blipFill>
        <p:spPr>
          <a:xfrm>
            <a:off x="7007201" y="3914762"/>
            <a:ext cx="1920311" cy="1095388"/>
          </a:xfrm>
          <a:prstGeom prst="rect">
            <a:avLst/>
          </a:prstGeom>
        </p:spPr>
      </p:pic>
      <p:sp>
        <p:nvSpPr>
          <p:cNvPr id="9" name="TextBox 8">
            <a:extLst>
              <a:ext uri="{FF2B5EF4-FFF2-40B4-BE49-F238E27FC236}">
                <a16:creationId xmlns:a16="http://schemas.microsoft.com/office/drawing/2014/main" id="{473848BD-B8C0-31AB-90BE-96CDE0357BB0}"/>
              </a:ext>
            </a:extLst>
          </p:cNvPr>
          <p:cNvSpPr txBox="1"/>
          <p:nvPr/>
        </p:nvSpPr>
        <p:spPr>
          <a:xfrm>
            <a:off x="4572000" y="1028700"/>
            <a:ext cx="3600450" cy="584775"/>
          </a:xfrm>
          <a:prstGeom prst="rect">
            <a:avLst/>
          </a:prstGeom>
          <a:noFill/>
        </p:spPr>
        <p:txBody>
          <a:bodyPr wrap="square" rtlCol="0">
            <a:spAutoFit/>
          </a:bodyPr>
          <a:lstStyle/>
          <a:p>
            <a:r>
              <a:rPr lang="en-US" sz="3200" b="1" dirty="0">
                <a:solidFill>
                  <a:srgbClr val="0070C0"/>
                </a:solidFill>
                <a:latin typeface="IBM Plex Sans Light" panose="020B0403050203000203" pitchFamily="34" charset="0"/>
              </a:rPr>
              <a:t>Table of Contents</a:t>
            </a:r>
          </a:p>
        </p:txBody>
      </p:sp>
      <p:sp>
        <p:nvSpPr>
          <p:cNvPr id="3" name="TextBox 2">
            <a:extLst>
              <a:ext uri="{FF2B5EF4-FFF2-40B4-BE49-F238E27FC236}">
                <a16:creationId xmlns:a16="http://schemas.microsoft.com/office/drawing/2014/main" id="{3E2768D0-C3BD-955D-8FE6-1D4007DC4466}"/>
              </a:ext>
            </a:extLst>
          </p:cNvPr>
          <p:cNvSpPr txBox="1"/>
          <p:nvPr/>
        </p:nvSpPr>
        <p:spPr>
          <a:xfrm>
            <a:off x="4721201" y="1613475"/>
            <a:ext cx="4572000" cy="2696123"/>
          </a:xfrm>
          <a:prstGeom prst="rect">
            <a:avLst/>
          </a:prstGeom>
          <a:noFill/>
        </p:spPr>
        <p:txBody>
          <a:bodyPr wrap="square">
            <a:spAutoFit/>
          </a:bodyPr>
          <a:lstStyle/>
          <a:p>
            <a:pPr marL="457200" marR="0" lvl="0" indent="-342900" algn="l" rtl="0">
              <a:lnSpc>
                <a:spcPct val="135000"/>
              </a:lnSpc>
              <a:spcBef>
                <a:spcPts val="0"/>
              </a:spcBef>
              <a:spcAft>
                <a:spcPts val="0"/>
              </a:spcAft>
              <a:buClr>
                <a:srgbClr val="78CFE4"/>
              </a:buClr>
              <a:buSzPts val="1800"/>
              <a:buFont typeface="Arial" panose="020B0604020202020204" pitchFamily="34" charset="0"/>
              <a:buChar char="•"/>
            </a:pPr>
            <a:r>
              <a:rPr lang="en-US" sz="1800" dirty="0">
                <a:solidFill>
                  <a:schemeClr val="bg1"/>
                </a:solidFill>
                <a:latin typeface="IBM Plex Sans Light" panose="020B0403050203000203" pitchFamily="34" charset="0"/>
                <a:ea typeface="Bricolage Grotesque SemiBold"/>
                <a:cs typeface="Bricolage Grotesque SemiBold"/>
                <a:sym typeface="Bricolage Grotesque SemiBold"/>
              </a:rPr>
              <a:t>Introductions</a:t>
            </a:r>
          </a:p>
          <a:p>
            <a:pPr marL="457200" marR="0" lvl="0" indent="-342900" algn="l" rtl="0">
              <a:lnSpc>
                <a:spcPct val="135000"/>
              </a:lnSpc>
              <a:spcBef>
                <a:spcPts val="0"/>
              </a:spcBef>
              <a:spcAft>
                <a:spcPts val="0"/>
              </a:spcAft>
              <a:buClr>
                <a:srgbClr val="78CFE4"/>
              </a:buClr>
              <a:buSzPts val="1800"/>
              <a:buFont typeface="Arial" panose="020B0604020202020204" pitchFamily="34" charset="0"/>
              <a:buChar char="•"/>
            </a:pPr>
            <a:r>
              <a:rPr lang="en-US" sz="1800" dirty="0">
                <a:solidFill>
                  <a:schemeClr val="bg1"/>
                </a:solidFill>
                <a:latin typeface="IBM Plex Sans Light" panose="020B0403050203000203" pitchFamily="34" charset="0"/>
                <a:ea typeface="Bricolage Grotesque SemiBold"/>
                <a:cs typeface="Bricolage Grotesque SemiBold"/>
                <a:sym typeface="Bricolage Grotesque SemiBold"/>
              </a:rPr>
              <a:t>Technology in Senior Living</a:t>
            </a:r>
          </a:p>
          <a:p>
            <a:pPr marL="457200" marR="0" lvl="0" indent="-342900" algn="l" rtl="0">
              <a:lnSpc>
                <a:spcPct val="135000"/>
              </a:lnSpc>
              <a:spcBef>
                <a:spcPts val="0"/>
              </a:spcBef>
              <a:spcAft>
                <a:spcPts val="0"/>
              </a:spcAft>
              <a:buClr>
                <a:srgbClr val="78CFE4"/>
              </a:buClr>
              <a:buSzPts val="1800"/>
              <a:buFont typeface="Arial" panose="020B0604020202020204" pitchFamily="34" charset="0"/>
              <a:buChar char="•"/>
            </a:pPr>
            <a:r>
              <a:rPr lang="en-US" sz="1800" dirty="0">
                <a:solidFill>
                  <a:schemeClr val="bg1"/>
                </a:solidFill>
                <a:latin typeface="IBM Plex Sans Light" panose="020B0403050203000203" pitchFamily="34" charset="0"/>
                <a:ea typeface="Bricolage Grotesque SemiBold"/>
                <a:cs typeface="Bricolage Grotesque SemiBold"/>
                <a:sym typeface="Bricolage Grotesque SemiBold"/>
              </a:rPr>
              <a:t>Cyber Risk Management and Insurance Strategies</a:t>
            </a:r>
          </a:p>
          <a:p>
            <a:pPr marL="914400" marR="0" lvl="1" indent="-342900" algn="l" rtl="0">
              <a:lnSpc>
                <a:spcPct val="100000"/>
              </a:lnSpc>
              <a:spcBef>
                <a:spcPts val="0"/>
              </a:spcBef>
              <a:spcAft>
                <a:spcPts val="0"/>
              </a:spcAft>
              <a:buClr>
                <a:srgbClr val="78CFE4"/>
              </a:buClr>
              <a:buSzPts val="1800"/>
              <a:buFont typeface="Courier New" panose="02070309020205020404" pitchFamily="49" charset="0"/>
              <a:buChar char="o"/>
            </a:pPr>
            <a:r>
              <a:rPr lang="en-US" sz="1800" b="0" i="0" u="none" strike="noStrike" cap="none" dirty="0">
                <a:solidFill>
                  <a:schemeClr val="bg1"/>
                </a:solidFill>
                <a:latin typeface="IBM Plex Sans Light" panose="020B0403050203000203" pitchFamily="34" charset="0"/>
                <a:ea typeface="Bricolage Grotesque SemiBold"/>
                <a:cs typeface="Bricolage Grotesque SemiBold"/>
                <a:sym typeface="Bricolage Grotesque SemiBold"/>
              </a:rPr>
              <a:t>Assess</a:t>
            </a:r>
            <a:endParaRPr lang="en-US" sz="1400" b="0" i="0" u="none" strike="noStrike" cap="none" dirty="0">
              <a:solidFill>
                <a:schemeClr val="bg1"/>
              </a:solidFill>
              <a:latin typeface="IBM Plex Sans Light" panose="020B0403050203000203" pitchFamily="34" charset="0"/>
              <a:ea typeface="Bricolage Grotesque SemiBold"/>
              <a:cs typeface="Bricolage Grotesque SemiBold"/>
              <a:sym typeface="Bricolage Grotesque SemiBold"/>
            </a:endParaRPr>
          </a:p>
          <a:p>
            <a:pPr marL="914400" marR="0" lvl="1" indent="-342900" algn="l" rtl="0">
              <a:lnSpc>
                <a:spcPct val="100000"/>
              </a:lnSpc>
              <a:spcBef>
                <a:spcPts val="0"/>
              </a:spcBef>
              <a:spcAft>
                <a:spcPts val="0"/>
              </a:spcAft>
              <a:buClr>
                <a:srgbClr val="78CFE4"/>
              </a:buClr>
              <a:buSzPts val="1800"/>
              <a:buFont typeface="Courier New" panose="02070309020205020404" pitchFamily="49" charset="0"/>
              <a:buChar char="o"/>
            </a:pPr>
            <a:r>
              <a:rPr lang="en-US" sz="1800" b="0" i="0" u="none" strike="noStrike" cap="none" dirty="0">
                <a:solidFill>
                  <a:schemeClr val="bg1"/>
                </a:solidFill>
                <a:latin typeface="IBM Plex Sans Light" panose="020B0403050203000203" pitchFamily="34" charset="0"/>
                <a:ea typeface="Bricolage Grotesque SemiBold"/>
                <a:cs typeface="Bricolage Grotesque SemiBold"/>
                <a:sym typeface="Bricolage Grotesque SemiBold"/>
              </a:rPr>
              <a:t>Protect</a:t>
            </a:r>
            <a:endParaRPr lang="en-US" sz="1400" b="0" i="0" u="none" strike="noStrike" cap="none" dirty="0">
              <a:solidFill>
                <a:schemeClr val="bg1"/>
              </a:solidFill>
              <a:latin typeface="IBM Plex Sans Light" panose="020B0403050203000203" pitchFamily="34" charset="0"/>
              <a:ea typeface="Bricolage Grotesque SemiBold"/>
              <a:cs typeface="Bricolage Grotesque SemiBold"/>
              <a:sym typeface="Bricolage Grotesque SemiBold"/>
            </a:endParaRPr>
          </a:p>
          <a:p>
            <a:pPr marL="914400" marR="0" lvl="1" indent="-342900" algn="l" rtl="0">
              <a:lnSpc>
                <a:spcPct val="100000"/>
              </a:lnSpc>
              <a:spcBef>
                <a:spcPts val="0"/>
              </a:spcBef>
              <a:spcAft>
                <a:spcPts val="0"/>
              </a:spcAft>
              <a:buClr>
                <a:srgbClr val="78CFE4"/>
              </a:buClr>
              <a:buSzPts val="1800"/>
              <a:buFont typeface="Courier New" panose="02070309020205020404" pitchFamily="49" charset="0"/>
              <a:buChar char="o"/>
            </a:pPr>
            <a:r>
              <a:rPr lang="en-US" sz="1800" b="0" i="0" u="none" strike="noStrike" cap="none" dirty="0">
                <a:solidFill>
                  <a:schemeClr val="bg1"/>
                </a:solidFill>
                <a:latin typeface="IBM Plex Sans Light" panose="020B0403050203000203" pitchFamily="34" charset="0"/>
                <a:ea typeface="Bricolage Grotesque SemiBold"/>
                <a:cs typeface="Bricolage Grotesque SemiBold"/>
                <a:sym typeface="Bricolage Grotesque SemiBold"/>
              </a:rPr>
              <a:t>Respond</a:t>
            </a:r>
            <a:endParaRPr lang="en-US" sz="1400" b="0" i="0" u="none" strike="noStrike" cap="none" dirty="0">
              <a:solidFill>
                <a:schemeClr val="bg1"/>
              </a:solidFill>
              <a:latin typeface="IBM Plex Sans Light" panose="020B0403050203000203" pitchFamily="34" charset="0"/>
              <a:ea typeface="Bricolage Grotesque SemiBold"/>
              <a:cs typeface="Bricolage Grotesque SemiBold"/>
              <a:sym typeface="Bricolage Grotesque SemiBold"/>
            </a:endParaRPr>
          </a:p>
          <a:p>
            <a:pPr marL="914400" marR="0" lvl="1" indent="-342900" algn="l" rtl="0">
              <a:lnSpc>
                <a:spcPct val="100000"/>
              </a:lnSpc>
              <a:spcBef>
                <a:spcPts val="0"/>
              </a:spcBef>
              <a:spcAft>
                <a:spcPts val="0"/>
              </a:spcAft>
              <a:buClr>
                <a:srgbClr val="78CFE4"/>
              </a:buClr>
              <a:buSzPts val="1800"/>
              <a:buFont typeface="Courier New" panose="02070309020205020404" pitchFamily="49" charset="0"/>
              <a:buChar char="o"/>
            </a:pPr>
            <a:r>
              <a:rPr lang="en-US" sz="1800" b="0" i="0" u="none" strike="noStrike" cap="none" dirty="0">
                <a:solidFill>
                  <a:schemeClr val="bg1"/>
                </a:solidFill>
                <a:latin typeface="IBM Plex Sans Light" panose="020B0403050203000203" pitchFamily="34" charset="0"/>
                <a:ea typeface="Bricolage Grotesque SemiBold"/>
                <a:cs typeface="Bricolage Grotesque SemiBold"/>
                <a:sym typeface="Bricolage Grotesque SemiBold"/>
              </a:rPr>
              <a:t>Cover</a:t>
            </a:r>
            <a:endParaRPr lang="en-US" dirty="0">
              <a:solidFill>
                <a:schemeClr val="bg1"/>
              </a:solidFill>
              <a:latin typeface="IBM Plex Sans Light" panose="020B0403050203000203" pitchFamily="34" charset="0"/>
            </a:endParaRPr>
          </a:p>
        </p:txBody>
      </p:sp>
    </p:spTree>
    <p:extLst>
      <p:ext uri="{BB962C8B-B14F-4D97-AF65-F5344CB8AC3E}">
        <p14:creationId xmlns:p14="http://schemas.microsoft.com/office/powerpoint/2010/main" val="38109600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124">
          <a:extLst>
            <a:ext uri="{FF2B5EF4-FFF2-40B4-BE49-F238E27FC236}">
              <a16:creationId xmlns:a16="http://schemas.microsoft.com/office/drawing/2014/main" id="{8665D96A-FCF8-30C5-E95C-18AE3F9D14D1}"/>
            </a:ext>
          </a:extLst>
        </p:cNvPr>
        <p:cNvGrpSpPr/>
        <p:nvPr/>
      </p:nvGrpSpPr>
      <p:grpSpPr>
        <a:xfrm>
          <a:off x="0" y="0"/>
          <a:ext cx="0" cy="0"/>
          <a:chOff x="0" y="0"/>
          <a:chExt cx="0" cy="0"/>
        </a:xfrm>
      </p:grpSpPr>
      <p:sp>
        <p:nvSpPr>
          <p:cNvPr id="5" name="Freeform 2">
            <a:extLst>
              <a:ext uri="{FF2B5EF4-FFF2-40B4-BE49-F238E27FC236}">
                <a16:creationId xmlns:a16="http://schemas.microsoft.com/office/drawing/2014/main" id="{C6226143-3FD1-D3AD-C29A-C103C5838DB6}"/>
              </a:ext>
            </a:extLst>
          </p:cNvPr>
          <p:cNvSpPr/>
          <p:nvPr/>
        </p:nvSpPr>
        <p:spPr>
          <a:xfrm>
            <a:off x="0" y="0"/>
            <a:ext cx="5362575" cy="5143498"/>
          </a:xfrm>
          <a:custGeom>
            <a:avLst/>
            <a:gdLst/>
            <a:ahLst/>
            <a:cxnLst/>
            <a:rect l="l" t="t" r="r" b="b"/>
            <a:pathLst>
              <a:path w="10608517" h="10608517">
                <a:moveTo>
                  <a:pt x="0" y="0"/>
                </a:moveTo>
                <a:lnTo>
                  <a:pt x="10608517" y="0"/>
                </a:lnTo>
                <a:lnTo>
                  <a:pt x="10608517" y="10608517"/>
                </a:lnTo>
                <a:lnTo>
                  <a:pt x="0" y="10608517"/>
                </a:lnTo>
                <a:lnTo>
                  <a:pt x="0" y="0"/>
                </a:lnTo>
                <a:close/>
              </a:path>
            </a:pathLst>
          </a:custGeom>
          <a:blipFill>
            <a:blip r:embed="rId3">
              <a:alphaModFix amt="43999"/>
              <a:extLst>
                <a:ext uri="{96DAC541-7B7A-43D3-8B79-37D633B846F1}">
                  <asvg:svgBlip xmlns:asvg="http://schemas.microsoft.com/office/drawing/2016/SVG/main" r:embed="rId4"/>
                </a:ext>
              </a:extLst>
            </a:blip>
            <a:stretch>
              <a:fillRect/>
            </a:stretch>
          </a:blipFill>
        </p:spPr>
        <p:txBody>
          <a:bodyPr/>
          <a:lstStyle/>
          <a:p>
            <a:endParaRPr lang="en-US"/>
          </a:p>
        </p:txBody>
      </p:sp>
      <p:pic>
        <p:nvPicPr>
          <p:cNvPr id="7" name="Picture 6">
            <a:extLst>
              <a:ext uri="{FF2B5EF4-FFF2-40B4-BE49-F238E27FC236}">
                <a16:creationId xmlns:a16="http://schemas.microsoft.com/office/drawing/2014/main" id="{65E5DEAF-844C-32F6-12F1-5BE636DE132E}"/>
              </a:ext>
            </a:extLst>
          </p:cNvPr>
          <p:cNvPicPr>
            <a:picLocks noChangeAspect="1"/>
          </p:cNvPicPr>
          <p:nvPr/>
        </p:nvPicPr>
        <p:blipFill>
          <a:blip r:embed="rId5"/>
          <a:stretch>
            <a:fillRect/>
          </a:stretch>
        </p:blipFill>
        <p:spPr>
          <a:xfrm>
            <a:off x="7007201" y="3914762"/>
            <a:ext cx="1920311" cy="1095388"/>
          </a:xfrm>
          <a:prstGeom prst="rect">
            <a:avLst/>
          </a:prstGeom>
        </p:spPr>
      </p:pic>
      <p:sp>
        <p:nvSpPr>
          <p:cNvPr id="9" name="TextBox 8">
            <a:extLst>
              <a:ext uri="{FF2B5EF4-FFF2-40B4-BE49-F238E27FC236}">
                <a16:creationId xmlns:a16="http://schemas.microsoft.com/office/drawing/2014/main" id="{0744DADA-9824-8BCC-409C-4A209BF66CCB}"/>
              </a:ext>
            </a:extLst>
          </p:cNvPr>
          <p:cNvSpPr txBox="1"/>
          <p:nvPr/>
        </p:nvSpPr>
        <p:spPr>
          <a:xfrm>
            <a:off x="4905375" y="1905000"/>
            <a:ext cx="3600450" cy="1015663"/>
          </a:xfrm>
          <a:prstGeom prst="rect">
            <a:avLst/>
          </a:prstGeom>
          <a:noFill/>
        </p:spPr>
        <p:txBody>
          <a:bodyPr wrap="square" rtlCol="0">
            <a:spAutoFit/>
          </a:bodyPr>
          <a:lstStyle/>
          <a:p>
            <a:r>
              <a:rPr lang="en-US" sz="6000" dirty="0">
                <a:solidFill>
                  <a:srgbClr val="0070C0"/>
                </a:solidFill>
              </a:rPr>
              <a:t>Respond</a:t>
            </a:r>
          </a:p>
        </p:txBody>
      </p:sp>
    </p:spTree>
    <p:extLst>
      <p:ext uri="{BB962C8B-B14F-4D97-AF65-F5344CB8AC3E}">
        <p14:creationId xmlns:p14="http://schemas.microsoft.com/office/powerpoint/2010/main" val="25701184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8238"/>
        <p:cNvGrpSpPr/>
        <p:nvPr/>
      </p:nvGrpSpPr>
      <p:grpSpPr>
        <a:xfrm>
          <a:off x="0" y="0"/>
          <a:ext cx="0" cy="0"/>
          <a:chOff x="0" y="0"/>
          <a:chExt cx="0" cy="0"/>
        </a:xfrm>
      </p:grpSpPr>
      <p:pic>
        <p:nvPicPr>
          <p:cNvPr id="18239" name="Google Shape;18239;p27"/>
          <p:cNvPicPr preferRelativeResize="0"/>
          <p:nvPr/>
        </p:nvPicPr>
        <p:blipFill rotWithShape="1">
          <a:blip r:embed="rId3">
            <a:alphaModFix/>
          </a:blip>
          <a:srcRect l="23330"/>
          <a:stretch/>
        </p:blipFill>
        <p:spPr>
          <a:xfrm>
            <a:off x="4821753" y="789399"/>
            <a:ext cx="3917647" cy="3277775"/>
          </a:xfrm>
          <a:prstGeom prst="rect">
            <a:avLst/>
          </a:prstGeom>
          <a:noFill/>
          <a:ln>
            <a:noFill/>
          </a:ln>
        </p:spPr>
      </p:pic>
      <p:sp>
        <p:nvSpPr>
          <p:cNvPr id="18251" name="Google Shape;18251;p27"/>
          <p:cNvSpPr txBox="1"/>
          <p:nvPr/>
        </p:nvSpPr>
        <p:spPr>
          <a:xfrm>
            <a:off x="763026" y="1465575"/>
            <a:ext cx="3784800" cy="3000791"/>
          </a:xfrm>
          <a:prstGeom prst="rect">
            <a:avLst/>
          </a:prstGeom>
          <a:noFill/>
          <a:ln>
            <a:noFill/>
          </a:ln>
        </p:spPr>
        <p:txBody>
          <a:bodyPr spcFirstLastPara="1" wrap="square" lIns="91425" tIns="91425" rIns="91425" bIns="91425" anchor="t" anchorCtr="0">
            <a:spAutoFit/>
          </a:bodyPr>
          <a:lstStyle/>
          <a:p>
            <a:pPr marL="0" marR="0" lvl="0" indent="0" algn="l" rtl="0">
              <a:lnSpc>
                <a:spcPct val="125000"/>
              </a:lnSpc>
              <a:spcBef>
                <a:spcPts val="0"/>
              </a:spcBef>
              <a:spcAft>
                <a:spcPts val="0"/>
              </a:spcAft>
              <a:buClr>
                <a:srgbClr val="000000"/>
              </a:buClr>
              <a:buSzPts val="1400"/>
              <a:buFont typeface="Arial"/>
              <a:buNone/>
            </a:pPr>
            <a:r>
              <a:rPr lang="en" sz="1400" b="1" i="0" u="none" strike="noStrike" cap="none" dirty="0">
                <a:solidFill>
                  <a:srgbClr val="0070C0"/>
                </a:solidFill>
                <a:latin typeface="IBM Plex Sans"/>
                <a:ea typeface="IBM Plex Sans"/>
                <a:cs typeface="IBM Plex Sans"/>
                <a:sym typeface="IBM Plex Sans"/>
              </a:rPr>
              <a:t>Round-the-clock support</a:t>
            </a:r>
            <a:endParaRPr sz="1400" b="1" i="0" u="none" strike="noStrike" cap="none" dirty="0">
              <a:solidFill>
                <a:srgbClr val="0070C0"/>
              </a:solidFill>
              <a:latin typeface="IBM Plex Sans"/>
              <a:ea typeface="IBM Plex Sans"/>
              <a:cs typeface="IBM Plex Sans"/>
              <a:sym typeface="IBM Plex Sans"/>
            </a:endParaRPr>
          </a:p>
          <a:p>
            <a:pPr marL="365760" marR="0" lvl="0" indent="-213358" algn="l" rtl="0">
              <a:lnSpc>
                <a:spcPct val="125000"/>
              </a:lnSpc>
              <a:spcBef>
                <a:spcPts val="0"/>
              </a:spcBef>
              <a:spcAft>
                <a:spcPts val="0"/>
              </a:spcAft>
              <a:buClr>
                <a:srgbClr val="78CFE4"/>
              </a:buClr>
              <a:buSzPts val="1200"/>
              <a:buFont typeface="IBM Plex Sans Light"/>
              <a:buChar char="●"/>
            </a:pPr>
            <a:r>
              <a:rPr lang="en" sz="1200" b="0" i="0" u="none" strike="noStrike" cap="none" dirty="0">
                <a:solidFill>
                  <a:schemeClr val="tx1"/>
                </a:solidFill>
                <a:latin typeface="IBM Plex Sans Light"/>
                <a:ea typeface="IBM Plex Sans Light"/>
                <a:cs typeface="IBM Plex Sans Light"/>
                <a:sym typeface="IBM Plex Sans Light"/>
              </a:rPr>
              <a:t>Pre-claim services </a:t>
            </a:r>
            <a:endParaRPr sz="1200" b="0" i="0" u="none" strike="noStrike" cap="none" dirty="0">
              <a:solidFill>
                <a:schemeClr val="tx1"/>
              </a:solidFill>
              <a:latin typeface="IBM Plex Sans Light"/>
              <a:ea typeface="IBM Plex Sans Light"/>
              <a:cs typeface="IBM Plex Sans Light"/>
              <a:sym typeface="IBM Plex Sans Light"/>
            </a:endParaRPr>
          </a:p>
          <a:p>
            <a:pPr marL="365760" marR="0" lvl="0" indent="-213358" algn="l" rtl="0">
              <a:lnSpc>
                <a:spcPct val="125000"/>
              </a:lnSpc>
              <a:spcBef>
                <a:spcPts val="0"/>
              </a:spcBef>
              <a:spcAft>
                <a:spcPts val="0"/>
              </a:spcAft>
              <a:buClr>
                <a:srgbClr val="78CFE4"/>
              </a:buClr>
              <a:buSzPts val="1200"/>
              <a:buFont typeface="IBM Plex Sans Light"/>
              <a:buChar char="●"/>
            </a:pPr>
            <a:r>
              <a:rPr lang="en" sz="1200" b="0" i="0" u="none" strike="noStrike" cap="none" dirty="0">
                <a:solidFill>
                  <a:schemeClr val="tx1"/>
                </a:solidFill>
                <a:latin typeface="IBM Plex Sans Light"/>
                <a:ea typeface="IBM Plex Sans Light"/>
                <a:cs typeface="IBM Plex Sans Light"/>
                <a:sym typeface="IBM Plex Sans Light"/>
              </a:rPr>
              <a:t>5 minute average response time</a:t>
            </a:r>
            <a:endParaRPr sz="1200" b="0" i="0" u="none" strike="noStrike" cap="none" dirty="0">
              <a:solidFill>
                <a:schemeClr val="tx1"/>
              </a:solidFill>
              <a:latin typeface="IBM Plex Sans Light"/>
              <a:ea typeface="IBM Plex Sans Light"/>
              <a:cs typeface="IBM Plex Sans Light"/>
              <a:sym typeface="IBM Plex Sans Light"/>
            </a:endParaRPr>
          </a:p>
          <a:p>
            <a:pPr marL="0" marR="0" lvl="0" indent="0" algn="l" rtl="0">
              <a:lnSpc>
                <a:spcPct val="125000"/>
              </a:lnSpc>
              <a:spcBef>
                <a:spcPts val="0"/>
              </a:spcBef>
              <a:spcAft>
                <a:spcPts val="0"/>
              </a:spcAft>
              <a:buClr>
                <a:srgbClr val="000000"/>
              </a:buClr>
              <a:buSzPts val="1000"/>
              <a:buFont typeface="Arial"/>
              <a:buNone/>
            </a:pPr>
            <a:endParaRPr sz="1000" b="1" i="0" u="none" strike="noStrike" cap="none" dirty="0">
              <a:solidFill>
                <a:srgbClr val="FDAD30"/>
              </a:solidFill>
              <a:latin typeface="IBM Plex Sans"/>
              <a:ea typeface="IBM Plex Sans"/>
              <a:cs typeface="IBM Plex Sans"/>
              <a:sym typeface="IBM Plex Sans"/>
            </a:endParaRPr>
          </a:p>
          <a:p>
            <a:pPr marL="0" marR="0" lvl="0" indent="0" algn="l" rtl="0">
              <a:lnSpc>
                <a:spcPct val="125000"/>
              </a:lnSpc>
              <a:spcBef>
                <a:spcPts val="0"/>
              </a:spcBef>
              <a:spcAft>
                <a:spcPts val="0"/>
              </a:spcAft>
              <a:buClr>
                <a:srgbClr val="000000"/>
              </a:buClr>
              <a:buSzPts val="1400"/>
              <a:buFont typeface="Arial"/>
              <a:buNone/>
            </a:pPr>
            <a:r>
              <a:rPr lang="en" sz="1400" b="1" i="0" u="none" strike="noStrike" cap="none" dirty="0">
                <a:solidFill>
                  <a:srgbClr val="0070C0"/>
                </a:solidFill>
                <a:latin typeface="IBM Plex Sans"/>
                <a:ea typeface="IBM Plex Sans"/>
                <a:cs typeface="IBM Plex Sans"/>
                <a:sym typeface="IBM Plex Sans"/>
              </a:rPr>
              <a:t>Expert team</a:t>
            </a:r>
            <a:endParaRPr sz="1400" b="1" i="0" u="none" strike="noStrike" cap="none" dirty="0">
              <a:solidFill>
                <a:srgbClr val="0070C0"/>
              </a:solidFill>
              <a:latin typeface="IBM Plex Sans"/>
              <a:ea typeface="IBM Plex Sans"/>
              <a:cs typeface="IBM Plex Sans"/>
              <a:sym typeface="IBM Plex Sans"/>
            </a:endParaRPr>
          </a:p>
          <a:p>
            <a:pPr marL="365760" marR="0" lvl="0" indent="-213358" algn="l" rtl="0">
              <a:lnSpc>
                <a:spcPct val="125000"/>
              </a:lnSpc>
              <a:spcBef>
                <a:spcPts val="0"/>
              </a:spcBef>
              <a:spcAft>
                <a:spcPts val="0"/>
              </a:spcAft>
              <a:buClr>
                <a:srgbClr val="78CFE4"/>
              </a:buClr>
              <a:buSzPts val="1200"/>
              <a:buFont typeface="IBM Plex Sans Light"/>
              <a:buChar char="●"/>
            </a:pPr>
            <a:r>
              <a:rPr lang="en" sz="1200" b="0" i="0" u="none" strike="noStrike" cap="none" dirty="0">
                <a:solidFill>
                  <a:schemeClr val="tx1"/>
                </a:solidFill>
                <a:latin typeface="IBM Plex Sans Light"/>
                <a:ea typeface="IBM Plex Sans Light"/>
                <a:cs typeface="IBM Plex Sans Light"/>
                <a:sym typeface="IBM Plex Sans Light"/>
              </a:rPr>
              <a:t>In-house expert Claims team </a:t>
            </a:r>
            <a:endParaRPr sz="1200" b="0" i="0" u="none" strike="noStrike" cap="none" dirty="0">
              <a:solidFill>
                <a:schemeClr val="tx1"/>
              </a:solidFill>
              <a:latin typeface="IBM Plex Sans Light"/>
              <a:ea typeface="IBM Plex Sans Light"/>
              <a:cs typeface="IBM Plex Sans Light"/>
              <a:sym typeface="IBM Plex Sans Light"/>
            </a:endParaRPr>
          </a:p>
          <a:p>
            <a:pPr marL="365760" marR="0" lvl="0" indent="-213358" algn="l" rtl="0">
              <a:lnSpc>
                <a:spcPct val="125000"/>
              </a:lnSpc>
              <a:spcBef>
                <a:spcPts val="0"/>
              </a:spcBef>
              <a:spcAft>
                <a:spcPts val="0"/>
              </a:spcAft>
              <a:buClr>
                <a:srgbClr val="78CFE4"/>
              </a:buClr>
              <a:buSzPts val="1200"/>
              <a:buFont typeface="IBM Plex Sans Light"/>
              <a:buChar char="●"/>
            </a:pPr>
            <a:r>
              <a:rPr lang="en" sz="1200" b="0" i="0" u="none" strike="noStrike" cap="none" dirty="0">
                <a:solidFill>
                  <a:schemeClr val="tx1"/>
                </a:solidFill>
                <a:latin typeface="IBM Plex Sans Light"/>
                <a:ea typeface="IBM Plex Sans Light"/>
                <a:cs typeface="IBM Plex Sans Light"/>
                <a:sym typeface="IBM Plex Sans Light"/>
              </a:rPr>
              <a:t>Priority access to Coalition Incident Response</a:t>
            </a:r>
            <a:r>
              <a:rPr lang="en" sz="1200" b="0" i="0" u="none" strike="noStrike" cap="none" baseline="30000" dirty="0">
                <a:solidFill>
                  <a:schemeClr val="tx1"/>
                </a:solidFill>
                <a:latin typeface="IBM Plex Sans Light"/>
                <a:ea typeface="IBM Plex Sans Light"/>
                <a:cs typeface="IBM Plex Sans Light"/>
                <a:sym typeface="IBM Plex Sans Light"/>
              </a:rPr>
              <a:t>1</a:t>
            </a:r>
            <a:endParaRPr sz="1200" b="0" i="0" u="none" strike="noStrike" cap="none" baseline="30000" dirty="0">
              <a:solidFill>
                <a:schemeClr val="tx1"/>
              </a:solidFill>
              <a:latin typeface="IBM Plex Sans Light"/>
              <a:ea typeface="IBM Plex Sans Light"/>
              <a:cs typeface="IBM Plex Sans Light"/>
              <a:sym typeface="IBM Plex Sans Light"/>
            </a:endParaRPr>
          </a:p>
          <a:p>
            <a:pPr marL="365760" marR="0" lvl="0" indent="-213358" algn="l" rtl="0">
              <a:lnSpc>
                <a:spcPct val="125000"/>
              </a:lnSpc>
              <a:spcBef>
                <a:spcPts val="0"/>
              </a:spcBef>
              <a:spcAft>
                <a:spcPts val="0"/>
              </a:spcAft>
              <a:buClr>
                <a:srgbClr val="78CFE4"/>
              </a:buClr>
              <a:buSzPts val="1200"/>
              <a:buFont typeface="IBM Plex Sans Light"/>
              <a:buChar char="●"/>
            </a:pPr>
            <a:r>
              <a:rPr lang="en" sz="1200" b="0" i="0" u="none" strike="noStrike" cap="none" dirty="0">
                <a:solidFill>
                  <a:schemeClr val="tx1"/>
                </a:solidFill>
                <a:latin typeface="IBM Plex Sans Light"/>
                <a:ea typeface="IBM Plex Sans Light"/>
                <a:cs typeface="IBM Plex Sans Light"/>
                <a:sym typeface="IBM Plex Sans Light"/>
              </a:rPr>
              <a:t>Network of trusted partners</a:t>
            </a:r>
            <a:endParaRPr sz="1200" b="0" i="0" u="none" strike="noStrike" cap="none" dirty="0">
              <a:solidFill>
                <a:schemeClr val="tx1"/>
              </a:solidFill>
              <a:latin typeface="IBM Plex Sans Light"/>
              <a:ea typeface="IBM Plex Sans Light"/>
              <a:cs typeface="IBM Plex Sans Light"/>
              <a:sym typeface="IBM Plex Sans Light"/>
            </a:endParaRPr>
          </a:p>
          <a:p>
            <a:pPr marL="0" marR="0" lvl="0" indent="0" algn="l" rtl="0">
              <a:lnSpc>
                <a:spcPct val="100000"/>
              </a:lnSpc>
              <a:spcBef>
                <a:spcPts val="0"/>
              </a:spcBef>
              <a:spcAft>
                <a:spcPts val="0"/>
              </a:spcAft>
              <a:buClr>
                <a:srgbClr val="000000"/>
              </a:buClr>
              <a:buSzPts val="1300"/>
              <a:buFont typeface="Arial"/>
              <a:buNone/>
            </a:pPr>
            <a:endParaRPr sz="1300" b="1" i="0" u="none" strike="noStrike" cap="none" dirty="0">
              <a:solidFill>
                <a:schemeClr val="accent2"/>
              </a:solidFill>
              <a:latin typeface="IBM Plex Sans"/>
              <a:ea typeface="IBM Plex Sans"/>
              <a:cs typeface="IBM Plex Sans"/>
              <a:sym typeface="IBM Plex Sans"/>
            </a:endParaRPr>
          </a:p>
          <a:p>
            <a:pPr marL="0" marR="0" lvl="0" indent="0" algn="l" rtl="0">
              <a:lnSpc>
                <a:spcPct val="125000"/>
              </a:lnSpc>
              <a:spcBef>
                <a:spcPts val="0"/>
              </a:spcBef>
              <a:spcAft>
                <a:spcPts val="0"/>
              </a:spcAft>
              <a:buClr>
                <a:srgbClr val="000000"/>
              </a:buClr>
              <a:buSzPts val="1400"/>
              <a:buFont typeface="Arial"/>
              <a:buNone/>
            </a:pPr>
            <a:r>
              <a:rPr lang="en" sz="1400" b="1" i="0" u="none" strike="noStrike" cap="none" dirty="0">
                <a:solidFill>
                  <a:srgbClr val="0070C0"/>
                </a:solidFill>
                <a:latin typeface="IBM Plex Sans"/>
                <a:ea typeface="IBM Plex Sans"/>
                <a:cs typeface="IBM Plex Sans"/>
                <a:sym typeface="IBM Plex Sans"/>
              </a:rPr>
              <a:t>Best-in-class recovery tactics</a:t>
            </a:r>
            <a:endParaRPr sz="1400" b="1" i="0" u="none" strike="noStrike" cap="none" dirty="0">
              <a:solidFill>
                <a:srgbClr val="0070C0"/>
              </a:solidFill>
              <a:latin typeface="IBM Plex Sans"/>
              <a:ea typeface="IBM Plex Sans"/>
              <a:cs typeface="IBM Plex Sans"/>
              <a:sym typeface="IBM Plex Sans"/>
            </a:endParaRPr>
          </a:p>
          <a:p>
            <a:pPr marL="365760" marR="0" lvl="0" indent="-213358" algn="l" rtl="0">
              <a:lnSpc>
                <a:spcPct val="125000"/>
              </a:lnSpc>
              <a:spcBef>
                <a:spcPts val="0"/>
              </a:spcBef>
              <a:spcAft>
                <a:spcPts val="0"/>
              </a:spcAft>
              <a:buClr>
                <a:srgbClr val="78CFE4"/>
              </a:buClr>
              <a:buSzPts val="1200"/>
              <a:buFont typeface="IBM Plex Sans Light"/>
              <a:buChar char="●"/>
            </a:pPr>
            <a:r>
              <a:rPr lang="en" sz="1200" b="0" i="0" u="none" strike="noStrike" cap="none" dirty="0">
                <a:solidFill>
                  <a:schemeClr val="tx1"/>
                </a:solidFill>
                <a:latin typeface="IBM Plex Sans Light"/>
                <a:ea typeface="IBM Plex Sans Light"/>
                <a:cs typeface="IBM Plex Sans Light"/>
                <a:sym typeface="IBM Plex Sans Light"/>
              </a:rPr>
              <a:t>Ransomware negotiation and recovery </a:t>
            </a:r>
            <a:endParaRPr sz="1200" b="0" i="0" u="none" strike="noStrike" cap="none" dirty="0">
              <a:solidFill>
                <a:schemeClr val="tx1"/>
              </a:solidFill>
              <a:latin typeface="IBM Plex Sans Light"/>
              <a:ea typeface="IBM Plex Sans Light"/>
              <a:cs typeface="IBM Plex Sans Light"/>
              <a:sym typeface="IBM Plex Sans Light"/>
            </a:endParaRPr>
          </a:p>
          <a:p>
            <a:pPr marL="365760" marR="0" lvl="0" indent="-213358" algn="l" rtl="0">
              <a:lnSpc>
                <a:spcPct val="125000"/>
              </a:lnSpc>
              <a:spcBef>
                <a:spcPts val="0"/>
              </a:spcBef>
              <a:spcAft>
                <a:spcPts val="0"/>
              </a:spcAft>
              <a:buClr>
                <a:srgbClr val="78CFE4"/>
              </a:buClr>
              <a:buSzPts val="1200"/>
              <a:buFont typeface="IBM Plex Sans Light"/>
              <a:buChar char="●"/>
            </a:pPr>
            <a:r>
              <a:rPr lang="en" sz="1200" b="0" i="0" u="none" strike="noStrike" cap="none" dirty="0">
                <a:solidFill>
                  <a:schemeClr val="tx1"/>
                </a:solidFill>
                <a:latin typeface="IBM Plex Sans Light"/>
                <a:ea typeface="IBM Plex Sans Light"/>
                <a:cs typeface="IBM Plex Sans Light"/>
                <a:sym typeface="IBM Plex Sans Light"/>
              </a:rPr>
              <a:t>Funds recovery network</a:t>
            </a:r>
            <a:endParaRPr sz="1200" b="0" i="0" u="none" strike="noStrike" cap="none" dirty="0">
              <a:solidFill>
                <a:schemeClr val="tx1"/>
              </a:solidFill>
              <a:latin typeface="IBM Plex Sans Light"/>
              <a:ea typeface="IBM Plex Sans Light"/>
              <a:cs typeface="IBM Plex Sans Light"/>
              <a:sym typeface="IBM Plex Sans Light"/>
            </a:endParaRPr>
          </a:p>
        </p:txBody>
      </p:sp>
      <p:sp>
        <p:nvSpPr>
          <p:cNvPr id="18252" name="Google Shape;18252;p27"/>
          <p:cNvSpPr txBox="1"/>
          <p:nvPr/>
        </p:nvSpPr>
        <p:spPr>
          <a:xfrm>
            <a:off x="404600" y="438750"/>
            <a:ext cx="4289100" cy="1169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 sz="3200" b="1" i="0" u="none" strike="noStrike" cap="none" dirty="0">
                <a:solidFill>
                  <a:schemeClr val="dk1"/>
                </a:solidFill>
                <a:latin typeface="IBM Plex Sans"/>
                <a:ea typeface="IBM Plex Sans"/>
                <a:cs typeface="IBM Plex Sans"/>
                <a:sym typeface="IBM Plex Sans"/>
              </a:rPr>
              <a:t>Cyber 911 for immediate support</a:t>
            </a:r>
            <a:endParaRPr sz="3200" b="1" i="0" u="none" strike="noStrike" cap="none" dirty="0">
              <a:solidFill>
                <a:schemeClr val="dk1"/>
              </a:solidFill>
              <a:latin typeface="IBM Plex Sans"/>
              <a:ea typeface="IBM Plex Sans"/>
              <a:cs typeface="IBM Plex Sans"/>
              <a:sym typeface="IBM Plex Sans"/>
            </a:endParaRPr>
          </a:p>
        </p:txBody>
      </p:sp>
      <p:cxnSp>
        <p:nvCxnSpPr>
          <p:cNvPr id="18253" name="Google Shape;18253;p27"/>
          <p:cNvCxnSpPr/>
          <p:nvPr/>
        </p:nvCxnSpPr>
        <p:spPr>
          <a:xfrm>
            <a:off x="716147" y="1560372"/>
            <a:ext cx="0" cy="752400"/>
          </a:xfrm>
          <a:prstGeom prst="straightConnector1">
            <a:avLst/>
          </a:prstGeom>
          <a:noFill/>
          <a:ln w="9525" cap="flat" cmpd="sng">
            <a:solidFill>
              <a:srgbClr val="664E22"/>
            </a:solidFill>
            <a:prstDash val="solid"/>
            <a:round/>
            <a:headEnd type="none" w="sm" len="sm"/>
            <a:tailEnd type="none" w="sm" len="sm"/>
          </a:ln>
        </p:spPr>
      </p:cxnSp>
      <p:cxnSp>
        <p:nvCxnSpPr>
          <p:cNvPr id="18254" name="Google Shape;18254;p27"/>
          <p:cNvCxnSpPr/>
          <p:nvPr/>
        </p:nvCxnSpPr>
        <p:spPr>
          <a:xfrm>
            <a:off x="716147" y="2499072"/>
            <a:ext cx="0" cy="890400"/>
          </a:xfrm>
          <a:prstGeom prst="straightConnector1">
            <a:avLst/>
          </a:prstGeom>
          <a:noFill/>
          <a:ln w="9525" cap="flat" cmpd="sng">
            <a:solidFill>
              <a:srgbClr val="664E22"/>
            </a:solidFill>
            <a:prstDash val="solid"/>
            <a:round/>
            <a:headEnd type="none" w="sm" len="sm"/>
            <a:tailEnd type="none" w="sm" len="sm"/>
          </a:ln>
        </p:spPr>
      </p:cxnSp>
      <p:cxnSp>
        <p:nvCxnSpPr>
          <p:cNvPr id="18255" name="Google Shape;18255;p27"/>
          <p:cNvCxnSpPr/>
          <p:nvPr/>
        </p:nvCxnSpPr>
        <p:spPr>
          <a:xfrm>
            <a:off x="716147" y="3608575"/>
            <a:ext cx="0" cy="752400"/>
          </a:xfrm>
          <a:prstGeom prst="straightConnector1">
            <a:avLst/>
          </a:prstGeom>
          <a:noFill/>
          <a:ln w="9525" cap="flat" cmpd="sng">
            <a:solidFill>
              <a:srgbClr val="664E22"/>
            </a:solidFill>
            <a:prstDash val="solid"/>
            <a:round/>
            <a:headEnd type="none" w="sm" len="sm"/>
            <a:tailEnd type="none" w="sm" len="sm"/>
          </a:ln>
        </p:spPr>
      </p:cxnSp>
      <p:sp>
        <p:nvSpPr>
          <p:cNvPr id="2" name="Google Shape;18132;p10">
            <a:extLst>
              <a:ext uri="{FF2B5EF4-FFF2-40B4-BE49-F238E27FC236}">
                <a16:creationId xmlns:a16="http://schemas.microsoft.com/office/drawing/2014/main" id="{AE9D6570-6F3B-7AA6-6ABC-75D4EE1BA1E6}"/>
              </a:ext>
            </a:extLst>
          </p:cNvPr>
          <p:cNvSpPr/>
          <p:nvPr/>
        </p:nvSpPr>
        <p:spPr>
          <a:xfrm>
            <a:off x="2723920" y="194938"/>
            <a:ext cx="791400" cy="232800"/>
          </a:xfrm>
          <a:prstGeom prst="rect">
            <a:avLst/>
          </a:prstGeom>
          <a:solidFill>
            <a:schemeClr val="lt1"/>
          </a:solidFill>
          <a:ln w="9525" cap="flat" cmpd="sng">
            <a:solidFill>
              <a:srgbClr val="80808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1" i="0" u="none" strike="noStrike" cap="none" dirty="0">
                <a:solidFill>
                  <a:schemeClr val="tx1"/>
                </a:solidFill>
                <a:latin typeface="IBM Plex Sans"/>
                <a:ea typeface="IBM Plex Sans"/>
                <a:cs typeface="IBM Plex Sans"/>
                <a:sym typeface="IBM Plex Sans"/>
              </a:rPr>
              <a:t>   COVER</a:t>
            </a:r>
            <a:endParaRPr sz="1400" b="0" i="0" u="none" strike="noStrike" cap="none" dirty="0">
              <a:solidFill>
                <a:schemeClr val="tx1"/>
              </a:solidFill>
              <a:latin typeface="Public Sans"/>
              <a:ea typeface="Public Sans"/>
              <a:cs typeface="Public Sans"/>
              <a:sym typeface="Public Sans"/>
            </a:endParaRPr>
          </a:p>
        </p:txBody>
      </p:sp>
      <p:sp>
        <p:nvSpPr>
          <p:cNvPr id="3" name="Google Shape;18133;p10">
            <a:extLst>
              <a:ext uri="{FF2B5EF4-FFF2-40B4-BE49-F238E27FC236}">
                <a16:creationId xmlns:a16="http://schemas.microsoft.com/office/drawing/2014/main" id="{68C49463-F456-5187-CAB1-260CAF5B55CE}"/>
              </a:ext>
            </a:extLst>
          </p:cNvPr>
          <p:cNvSpPr/>
          <p:nvPr/>
        </p:nvSpPr>
        <p:spPr>
          <a:xfrm>
            <a:off x="1815420" y="194946"/>
            <a:ext cx="1039500" cy="232800"/>
          </a:xfrm>
          <a:prstGeom prst="homePlate">
            <a:avLst>
              <a:gd name="adj" fmla="val 50000"/>
            </a:avLst>
          </a:prstGeom>
          <a:solidFill>
            <a:srgbClr val="78CFE4"/>
          </a:solidFill>
          <a:ln w="9525" cap="flat" cmpd="sng">
            <a:solidFill>
              <a:srgbClr val="80808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1" i="0" u="none" strike="noStrike" cap="none" dirty="0">
                <a:solidFill>
                  <a:schemeClr val="tx1"/>
                </a:solidFill>
                <a:latin typeface="IBM Plex Sans"/>
                <a:ea typeface="IBM Plex Sans"/>
                <a:cs typeface="IBM Plex Sans"/>
                <a:sym typeface="IBM Plex Sans"/>
              </a:rPr>
              <a:t>    RESPOND</a:t>
            </a:r>
            <a:endParaRPr sz="1000" b="1" i="0" u="none" strike="noStrike" cap="none" dirty="0">
              <a:solidFill>
                <a:schemeClr val="tx1"/>
              </a:solidFill>
              <a:latin typeface="IBM Plex Sans"/>
              <a:ea typeface="IBM Plex Sans"/>
              <a:cs typeface="IBM Plex Sans"/>
              <a:sym typeface="IBM Plex Sans"/>
            </a:endParaRPr>
          </a:p>
        </p:txBody>
      </p:sp>
      <p:sp>
        <p:nvSpPr>
          <p:cNvPr id="4" name="Google Shape;18134;p10">
            <a:extLst>
              <a:ext uri="{FF2B5EF4-FFF2-40B4-BE49-F238E27FC236}">
                <a16:creationId xmlns:a16="http://schemas.microsoft.com/office/drawing/2014/main" id="{9FECFB13-E138-6B04-0E05-C441CDBBD87F}"/>
              </a:ext>
            </a:extLst>
          </p:cNvPr>
          <p:cNvSpPr/>
          <p:nvPr/>
        </p:nvSpPr>
        <p:spPr>
          <a:xfrm>
            <a:off x="994095" y="194946"/>
            <a:ext cx="959100" cy="232800"/>
          </a:xfrm>
          <a:prstGeom prst="homePlate">
            <a:avLst>
              <a:gd name="adj" fmla="val 50000"/>
            </a:avLst>
          </a:prstGeom>
          <a:solidFill>
            <a:schemeClr val="bg1"/>
          </a:solidFill>
          <a:ln w="9525" cap="flat" cmpd="sng">
            <a:solidFill>
              <a:srgbClr val="80808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1" i="0" u="none" strike="noStrike" cap="none" dirty="0">
                <a:solidFill>
                  <a:schemeClr val="tx1"/>
                </a:solidFill>
                <a:latin typeface="IBM Plex Sans"/>
                <a:ea typeface="IBM Plex Sans"/>
                <a:cs typeface="IBM Plex Sans"/>
                <a:sym typeface="IBM Plex Sans"/>
              </a:rPr>
              <a:t>   PROTECT</a:t>
            </a:r>
            <a:endParaRPr sz="1000" b="1" i="0" u="none" strike="noStrike" cap="none" dirty="0">
              <a:solidFill>
                <a:schemeClr val="tx1"/>
              </a:solidFill>
              <a:latin typeface="IBM Plex Sans"/>
              <a:ea typeface="IBM Plex Sans"/>
              <a:cs typeface="IBM Plex Sans"/>
              <a:sym typeface="IBM Plex Sans"/>
            </a:endParaRPr>
          </a:p>
        </p:txBody>
      </p:sp>
      <p:sp>
        <p:nvSpPr>
          <p:cNvPr id="5" name="Google Shape;18135;p10">
            <a:extLst>
              <a:ext uri="{FF2B5EF4-FFF2-40B4-BE49-F238E27FC236}">
                <a16:creationId xmlns:a16="http://schemas.microsoft.com/office/drawing/2014/main" id="{33C86B2E-BE9D-A4D5-765D-0FCEC3C4D792}"/>
              </a:ext>
            </a:extLst>
          </p:cNvPr>
          <p:cNvSpPr/>
          <p:nvPr/>
        </p:nvSpPr>
        <p:spPr>
          <a:xfrm>
            <a:off x="288120" y="194946"/>
            <a:ext cx="823200" cy="232800"/>
          </a:xfrm>
          <a:prstGeom prst="homePlate">
            <a:avLst>
              <a:gd name="adj" fmla="val 50000"/>
            </a:avLst>
          </a:prstGeom>
          <a:solidFill>
            <a:schemeClr val="bg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1" i="0" u="none" strike="noStrike" cap="none" dirty="0">
                <a:solidFill>
                  <a:schemeClr val="tx1"/>
                </a:solidFill>
                <a:latin typeface="IBM Plex Sans"/>
                <a:ea typeface="IBM Plex Sans"/>
                <a:cs typeface="IBM Plex Sans"/>
                <a:sym typeface="IBM Plex Sans"/>
              </a:rPr>
              <a:t>  ASSESS</a:t>
            </a:r>
            <a:endParaRPr sz="1000" b="1" i="0" u="none" strike="noStrike" cap="none" dirty="0">
              <a:solidFill>
                <a:schemeClr val="tx1"/>
              </a:solidFill>
              <a:latin typeface="IBM Plex Sans"/>
              <a:ea typeface="IBM Plex Sans"/>
              <a:cs typeface="IBM Plex Sans"/>
              <a:sym typeface="IBM Plex San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260"/>
        <p:cNvGrpSpPr/>
        <p:nvPr/>
      </p:nvGrpSpPr>
      <p:grpSpPr>
        <a:xfrm>
          <a:off x="0" y="0"/>
          <a:ext cx="0" cy="0"/>
          <a:chOff x="0" y="0"/>
          <a:chExt cx="0" cy="0"/>
        </a:xfrm>
      </p:grpSpPr>
      <p:sp>
        <p:nvSpPr>
          <p:cNvPr id="4" name="Google Shape;18132;p10">
            <a:extLst>
              <a:ext uri="{FF2B5EF4-FFF2-40B4-BE49-F238E27FC236}">
                <a16:creationId xmlns:a16="http://schemas.microsoft.com/office/drawing/2014/main" id="{BE536797-16E1-8C39-C182-B47DC1AB8BB9}"/>
              </a:ext>
            </a:extLst>
          </p:cNvPr>
          <p:cNvSpPr/>
          <p:nvPr/>
        </p:nvSpPr>
        <p:spPr>
          <a:xfrm>
            <a:off x="2723920" y="194938"/>
            <a:ext cx="791400" cy="232800"/>
          </a:xfrm>
          <a:prstGeom prst="rect">
            <a:avLst/>
          </a:prstGeom>
          <a:solidFill>
            <a:schemeClr val="lt1"/>
          </a:solidFill>
          <a:ln w="9525" cap="flat" cmpd="sng">
            <a:solidFill>
              <a:srgbClr val="80808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1" i="0" u="none" strike="noStrike" cap="none" dirty="0">
                <a:solidFill>
                  <a:schemeClr val="tx1"/>
                </a:solidFill>
                <a:latin typeface="IBM Plex Sans"/>
                <a:ea typeface="IBM Plex Sans"/>
                <a:cs typeface="IBM Plex Sans"/>
                <a:sym typeface="IBM Plex Sans"/>
              </a:rPr>
              <a:t>   COVER</a:t>
            </a:r>
            <a:endParaRPr sz="1400" b="0" i="0" u="none" strike="noStrike" cap="none" dirty="0">
              <a:solidFill>
                <a:schemeClr val="tx1"/>
              </a:solidFill>
              <a:latin typeface="Public Sans"/>
              <a:ea typeface="Public Sans"/>
              <a:cs typeface="Public Sans"/>
              <a:sym typeface="Public Sans"/>
            </a:endParaRPr>
          </a:p>
        </p:txBody>
      </p:sp>
      <p:sp>
        <p:nvSpPr>
          <p:cNvPr id="5" name="Google Shape;18133;p10">
            <a:extLst>
              <a:ext uri="{FF2B5EF4-FFF2-40B4-BE49-F238E27FC236}">
                <a16:creationId xmlns:a16="http://schemas.microsoft.com/office/drawing/2014/main" id="{7AF83BC7-B6F1-D9DC-A166-CB8FB132BD48}"/>
              </a:ext>
            </a:extLst>
          </p:cNvPr>
          <p:cNvSpPr/>
          <p:nvPr/>
        </p:nvSpPr>
        <p:spPr>
          <a:xfrm>
            <a:off x="1815420" y="194946"/>
            <a:ext cx="1039500" cy="232800"/>
          </a:xfrm>
          <a:prstGeom prst="homePlate">
            <a:avLst>
              <a:gd name="adj" fmla="val 50000"/>
            </a:avLst>
          </a:prstGeom>
          <a:solidFill>
            <a:srgbClr val="78CFE4"/>
          </a:solidFill>
          <a:ln w="9525" cap="flat" cmpd="sng">
            <a:solidFill>
              <a:srgbClr val="80808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1" i="0" u="none" strike="noStrike" cap="none" dirty="0">
                <a:solidFill>
                  <a:schemeClr val="tx1"/>
                </a:solidFill>
                <a:latin typeface="IBM Plex Sans"/>
                <a:ea typeface="IBM Plex Sans"/>
                <a:cs typeface="IBM Plex Sans"/>
                <a:sym typeface="IBM Plex Sans"/>
              </a:rPr>
              <a:t>    RESPOND</a:t>
            </a:r>
            <a:endParaRPr sz="1000" b="1" i="0" u="none" strike="noStrike" cap="none" dirty="0">
              <a:solidFill>
                <a:schemeClr val="tx1"/>
              </a:solidFill>
              <a:latin typeface="IBM Plex Sans"/>
              <a:ea typeface="IBM Plex Sans"/>
              <a:cs typeface="IBM Plex Sans"/>
              <a:sym typeface="IBM Plex Sans"/>
            </a:endParaRPr>
          </a:p>
        </p:txBody>
      </p:sp>
      <p:sp>
        <p:nvSpPr>
          <p:cNvPr id="6" name="Google Shape;18134;p10">
            <a:extLst>
              <a:ext uri="{FF2B5EF4-FFF2-40B4-BE49-F238E27FC236}">
                <a16:creationId xmlns:a16="http://schemas.microsoft.com/office/drawing/2014/main" id="{94C75A72-FBEB-BAFE-68A1-D9F6637635C8}"/>
              </a:ext>
            </a:extLst>
          </p:cNvPr>
          <p:cNvSpPr/>
          <p:nvPr/>
        </p:nvSpPr>
        <p:spPr>
          <a:xfrm>
            <a:off x="994095" y="194946"/>
            <a:ext cx="959100" cy="232800"/>
          </a:xfrm>
          <a:prstGeom prst="homePlate">
            <a:avLst>
              <a:gd name="adj" fmla="val 50000"/>
            </a:avLst>
          </a:prstGeom>
          <a:solidFill>
            <a:schemeClr val="bg1"/>
          </a:solidFill>
          <a:ln w="9525" cap="flat" cmpd="sng">
            <a:solidFill>
              <a:srgbClr val="80808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1" i="0" u="none" strike="noStrike" cap="none" dirty="0">
                <a:solidFill>
                  <a:schemeClr val="tx1"/>
                </a:solidFill>
                <a:latin typeface="IBM Plex Sans"/>
                <a:ea typeface="IBM Plex Sans"/>
                <a:cs typeface="IBM Plex Sans"/>
                <a:sym typeface="IBM Plex Sans"/>
              </a:rPr>
              <a:t>   PROTECT</a:t>
            </a:r>
            <a:endParaRPr sz="1000" b="1" i="0" u="none" strike="noStrike" cap="none" dirty="0">
              <a:solidFill>
                <a:schemeClr val="tx1"/>
              </a:solidFill>
              <a:latin typeface="IBM Plex Sans"/>
              <a:ea typeface="IBM Plex Sans"/>
              <a:cs typeface="IBM Plex Sans"/>
              <a:sym typeface="IBM Plex Sans"/>
            </a:endParaRPr>
          </a:p>
        </p:txBody>
      </p:sp>
      <p:sp>
        <p:nvSpPr>
          <p:cNvPr id="7" name="Google Shape;18135;p10">
            <a:extLst>
              <a:ext uri="{FF2B5EF4-FFF2-40B4-BE49-F238E27FC236}">
                <a16:creationId xmlns:a16="http://schemas.microsoft.com/office/drawing/2014/main" id="{0DBACBA6-61CE-A9DD-9812-DFBE20AD0D23}"/>
              </a:ext>
            </a:extLst>
          </p:cNvPr>
          <p:cNvSpPr/>
          <p:nvPr/>
        </p:nvSpPr>
        <p:spPr>
          <a:xfrm>
            <a:off x="288120" y="194946"/>
            <a:ext cx="823200" cy="232800"/>
          </a:xfrm>
          <a:prstGeom prst="homePlate">
            <a:avLst>
              <a:gd name="adj" fmla="val 50000"/>
            </a:avLst>
          </a:prstGeom>
          <a:solidFill>
            <a:schemeClr val="bg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1" i="0" u="none" strike="noStrike" cap="none" dirty="0">
                <a:solidFill>
                  <a:schemeClr val="tx1"/>
                </a:solidFill>
                <a:latin typeface="IBM Plex Sans"/>
                <a:ea typeface="IBM Plex Sans"/>
                <a:cs typeface="IBM Plex Sans"/>
                <a:sym typeface="IBM Plex Sans"/>
              </a:rPr>
              <a:t>  ASSESS</a:t>
            </a:r>
            <a:endParaRPr sz="1000" b="1" i="0" u="none" strike="noStrike" cap="none" dirty="0">
              <a:solidFill>
                <a:schemeClr val="tx1"/>
              </a:solidFill>
              <a:latin typeface="IBM Plex Sans"/>
              <a:ea typeface="IBM Plex Sans"/>
              <a:cs typeface="IBM Plex Sans"/>
              <a:sym typeface="IBM Plex Sans"/>
            </a:endParaRPr>
          </a:p>
        </p:txBody>
      </p:sp>
      <p:sp>
        <p:nvSpPr>
          <p:cNvPr id="8" name="Google Shape;18194;p16">
            <a:extLst>
              <a:ext uri="{FF2B5EF4-FFF2-40B4-BE49-F238E27FC236}">
                <a16:creationId xmlns:a16="http://schemas.microsoft.com/office/drawing/2014/main" id="{DE702F02-00C5-70EC-3B95-6E3DC9BD06C7}"/>
              </a:ext>
            </a:extLst>
          </p:cNvPr>
          <p:cNvSpPr txBox="1"/>
          <p:nvPr/>
        </p:nvSpPr>
        <p:spPr>
          <a:xfrm>
            <a:off x="288120" y="540725"/>
            <a:ext cx="8351055" cy="677078"/>
          </a:xfrm>
          <a:prstGeom prst="rect">
            <a:avLst/>
          </a:prstGeom>
          <a:noFill/>
          <a:ln>
            <a:noFill/>
          </a:ln>
        </p:spPr>
        <p:txBody>
          <a:bodyPr spcFirstLastPara="1" wrap="square" lIns="91425" tIns="91425" rIns="91425" bIns="91425" anchor="t" anchorCtr="0">
            <a:spAutoFit/>
          </a:bodyPr>
          <a:lstStyle/>
          <a:p>
            <a:pPr lvl="0" algn="ctr">
              <a:buSzPts val="3200"/>
            </a:pPr>
            <a:r>
              <a:rPr lang="en" sz="3200" dirty="0"/>
              <a:t>Minimize cost and maximize security</a:t>
            </a:r>
            <a:endParaRPr sz="3200" b="1" i="0" u="none" strike="noStrike" cap="none" dirty="0">
              <a:solidFill>
                <a:schemeClr val="dk1"/>
              </a:solidFill>
              <a:latin typeface="IBM Plex Sans"/>
              <a:ea typeface="IBM Plex Sans"/>
              <a:cs typeface="IBM Plex Sans"/>
              <a:sym typeface="IBM Plex Sans"/>
            </a:endParaRPr>
          </a:p>
        </p:txBody>
      </p:sp>
      <p:pic>
        <p:nvPicPr>
          <p:cNvPr id="10" name="Picture 9">
            <a:extLst>
              <a:ext uri="{FF2B5EF4-FFF2-40B4-BE49-F238E27FC236}">
                <a16:creationId xmlns:a16="http://schemas.microsoft.com/office/drawing/2014/main" id="{A55C0DC5-A9C4-12A3-8BD1-C7144C143A57}"/>
              </a:ext>
            </a:extLst>
          </p:cNvPr>
          <p:cNvPicPr>
            <a:picLocks noChangeAspect="1"/>
          </p:cNvPicPr>
          <p:nvPr/>
        </p:nvPicPr>
        <p:blipFill>
          <a:blip r:embed="rId3"/>
          <a:stretch>
            <a:fillRect/>
          </a:stretch>
        </p:blipFill>
        <p:spPr>
          <a:xfrm>
            <a:off x="923877" y="1330782"/>
            <a:ext cx="7079539" cy="2727364"/>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8124">
          <a:extLst>
            <a:ext uri="{FF2B5EF4-FFF2-40B4-BE49-F238E27FC236}">
              <a16:creationId xmlns:a16="http://schemas.microsoft.com/office/drawing/2014/main" id="{F652C258-A54D-B8A7-6A47-88F519A249A0}"/>
            </a:ext>
          </a:extLst>
        </p:cNvPr>
        <p:cNvGrpSpPr/>
        <p:nvPr/>
      </p:nvGrpSpPr>
      <p:grpSpPr>
        <a:xfrm>
          <a:off x="0" y="0"/>
          <a:ext cx="0" cy="0"/>
          <a:chOff x="0" y="0"/>
          <a:chExt cx="0" cy="0"/>
        </a:xfrm>
      </p:grpSpPr>
      <p:sp>
        <p:nvSpPr>
          <p:cNvPr id="5" name="Freeform 2">
            <a:extLst>
              <a:ext uri="{FF2B5EF4-FFF2-40B4-BE49-F238E27FC236}">
                <a16:creationId xmlns:a16="http://schemas.microsoft.com/office/drawing/2014/main" id="{2EA78FC8-6A38-E559-3635-D921E98F58BB}"/>
              </a:ext>
            </a:extLst>
          </p:cNvPr>
          <p:cNvSpPr/>
          <p:nvPr/>
        </p:nvSpPr>
        <p:spPr>
          <a:xfrm>
            <a:off x="0" y="0"/>
            <a:ext cx="5362575" cy="5143498"/>
          </a:xfrm>
          <a:custGeom>
            <a:avLst/>
            <a:gdLst/>
            <a:ahLst/>
            <a:cxnLst/>
            <a:rect l="l" t="t" r="r" b="b"/>
            <a:pathLst>
              <a:path w="10608517" h="10608517">
                <a:moveTo>
                  <a:pt x="0" y="0"/>
                </a:moveTo>
                <a:lnTo>
                  <a:pt x="10608517" y="0"/>
                </a:lnTo>
                <a:lnTo>
                  <a:pt x="10608517" y="10608517"/>
                </a:lnTo>
                <a:lnTo>
                  <a:pt x="0" y="10608517"/>
                </a:lnTo>
                <a:lnTo>
                  <a:pt x="0" y="0"/>
                </a:lnTo>
                <a:close/>
              </a:path>
            </a:pathLst>
          </a:custGeom>
          <a:blipFill>
            <a:blip r:embed="rId3">
              <a:alphaModFix amt="43999"/>
              <a:extLst>
                <a:ext uri="{96DAC541-7B7A-43D3-8B79-37D633B846F1}">
                  <asvg:svgBlip xmlns:asvg="http://schemas.microsoft.com/office/drawing/2016/SVG/main" r:embed="rId4"/>
                </a:ext>
              </a:extLst>
            </a:blip>
            <a:stretch>
              <a:fillRect/>
            </a:stretch>
          </a:blipFill>
        </p:spPr>
        <p:txBody>
          <a:bodyPr/>
          <a:lstStyle/>
          <a:p>
            <a:endParaRPr lang="en-US"/>
          </a:p>
        </p:txBody>
      </p:sp>
      <p:pic>
        <p:nvPicPr>
          <p:cNvPr id="7" name="Picture 6">
            <a:extLst>
              <a:ext uri="{FF2B5EF4-FFF2-40B4-BE49-F238E27FC236}">
                <a16:creationId xmlns:a16="http://schemas.microsoft.com/office/drawing/2014/main" id="{E4B37A1F-01F6-18C8-0379-E12F4E457DC0}"/>
              </a:ext>
            </a:extLst>
          </p:cNvPr>
          <p:cNvPicPr>
            <a:picLocks noChangeAspect="1"/>
          </p:cNvPicPr>
          <p:nvPr/>
        </p:nvPicPr>
        <p:blipFill>
          <a:blip r:embed="rId5"/>
          <a:stretch>
            <a:fillRect/>
          </a:stretch>
        </p:blipFill>
        <p:spPr>
          <a:xfrm>
            <a:off x="7007201" y="3914762"/>
            <a:ext cx="1920311" cy="1095388"/>
          </a:xfrm>
          <a:prstGeom prst="rect">
            <a:avLst/>
          </a:prstGeom>
        </p:spPr>
      </p:pic>
      <p:sp>
        <p:nvSpPr>
          <p:cNvPr id="9" name="TextBox 8">
            <a:extLst>
              <a:ext uri="{FF2B5EF4-FFF2-40B4-BE49-F238E27FC236}">
                <a16:creationId xmlns:a16="http://schemas.microsoft.com/office/drawing/2014/main" id="{8821FA2B-203C-7B64-A4FD-706011BBD5B9}"/>
              </a:ext>
            </a:extLst>
          </p:cNvPr>
          <p:cNvSpPr txBox="1"/>
          <p:nvPr/>
        </p:nvSpPr>
        <p:spPr>
          <a:xfrm>
            <a:off x="4905375" y="1905000"/>
            <a:ext cx="3600450" cy="1015663"/>
          </a:xfrm>
          <a:prstGeom prst="rect">
            <a:avLst/>
          </a:prstGeom>
          <a:noFill/>
        </p:spPr>
        <p:txBody>
          <a:bodyPr wrap="square" rtlCol="0">
            <a:spAutoFit/>
          </a:bodyPr>
          <a:lstStyle/>
          <a:p>
            <a:r>
              <a:rPr lang="en-US" sz="6000" dirty="0">
                <a:solidFill>
                  <a:srgbClr val="0070C0"/>
                </a:solidFill>
              </a:rPr>
              <a:t>Cover</a:t>
            </a:r>
          </a:p>
        </p:txBody>
      </p:sp>
    </p:spTree>
    <p:extLst>
      <p:ext uri="{BB962C8B-B14F-4D97-AF65-F5344CB8AC3E}">
        <p14:creationId xmlns:p14="http://schemas.microsoft.com/office/powerpoint/2010/main" val="21213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8284"/>
        <p:cNvGrpSpPr/>
        <p:nvPr/>
      </p:nvGrpSpPr>
      <p:grpSpPr>
        <a:xfrm>
          <a:off x="0" y="0"/>
          <a:ext cx="0" cy="0"/>
          <a:chOff x="0" y="0"/>
          <a:chExt cx="0" cy="0"/>
        </a:xfrm>
      </p:grpSpPr>
      <p:pic>
        <p:nvPicPr>
          <p:cNvPr id="18285" name="Google Shape;18285;p35"/>
          <p:cNvPicPr preferRelativeResize="0"/>
          <p:nvPr/>
        </p:nvPicPr>
        <p:blipFill rotWithShape="1">
          <a:blip r:embed="rId3">
            <a:alphaModFix/>
          </a:blip>
          <a:srcRect l="28241" t="3456" r="4017"/>
          <a:stretch/>
        </p:blipFill>
        <p:spPr>
          <a:xfrm>
            <a:off x="4940425" y="605325"/>
            <a:ext cx="3855600" cy="3662700"/>
          </a:xfrm>
          <a:prstGeom prst="roundRect">
            <a:avLst>
              <a:gd name="adj" fmla="val 12496"/>
            </a:avLst>
          </a:prstGeom>
          <a:noFill/>
          <a:ln w="9525" cap="flat" cmpd="sng">
            <a:solidFill>
              <a:schemeClr val="dk2"/>
            </a:solidFill>
            <a:prstDash val="solid"/>
            <a:round/>
            <a:headEnd type="none" w="sm" len="sm"/>
            <a:tailEnd type="none" w="sm" len="sm"/>
          </a:ln>
        </p:spPr>
      </p:pic>
      <p:sp>
        <p:nvSpPr>
          <p:cNvPr id="18293" name="Google Shape;18293;p35"/>
          <p:cNvSpPr/>
          <p:nvPr/>
        </p:nvSpPr>
        <p:spPr>
          <a:xfrm>
            <a:off x="4940425" y="605325"/>
            <a:ext cx="3855600" cy="3662700"/>
          </a:xfrm>
          <a:prstGeom prst="roundRect">
            <a:avLst>
              <a:gd name="adj" fmla="val 12709"/>
            </a:avLst>
          </a:prstGeom>
          <a:solidFill>
            <a:srgbClr val="000000">
              <a:alpha val="46666"/>
            </a:srgbClr>
          </a:solidFill>
          <a:ln w="19050" cap="flat" cmpd="sng">
            <a:solidFill>
              <a:srgbClr val="464646"/>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ublic Sans"/>
              <a:ea typeface="Public Sans"/>
              <a:cs typeface="Public Sans"/>
              <a:sym typeface="Public Sans"/>
            </a:endParaRPr>
          </a:p>
        </p:txBody>
      </p:sp>
      <p:sp>
        <p:nvSpPr>
          <p:cNvPr id="18294" name="Google Shape;18294;p35"/>
          <p:cNvSpPr txBox="1"/>
          <p:nvPr/>
        </p:nvSpPr>
        <p:spPr>
          <a:xfrm>
            <a:off x="787200" y="1526800"/>
            <a:ext cx="3784800" cy="2604529"/>
          </a:xfrm>
          <a:prstGeom prst="rect">
            <a:avLst/>
          </a:prstGeom>
          <a:noFill/>
          <a:ln>
            <a:noFill/>
          </a:ln>
        </p:spPr>
        <p:txBody>
          <a:bodyPr spcFirstLastPara="1" wrap="square" lIns="91425" tIns="91425" rIns="91425" bIns="91425" anchor="t" anchorCtr="0">
            <a:spAutoFit/>
          </a:bodyPr>
          <a:lstStyle/>
          <a:p>
            <a:pPr marL="0" marR="0" lvl="0" indent="0" algn="l" rtl="0">
              <a:lnSpc>
                <a:spcPct val="125000"/>
              </a:lnSpc>
              <a:spcBef>
                <a:spcPts val="0"/>
              </a:spcBef>
              <a:spcAft>
                <a:spcPts val="0"/>
              </a:spcAft>
              <a:buClr>
                <a:srgbClr val="000000"/>
              </a:buClr>
              <a:buSzPts val="1400"/>
              <a:buFont typeface="Arial"/>
              <a:buNone/>
            </a:pPr>
            <a:r>
              <a:rPr lang="en" sz="1400" b="1" i="0" u="none" strike="noStrike" cap="none" dirty="0">
                <a:solidFill>
                  <a:srgbClr val="0070C0"/>
                </a:solidFill>
                <a:latin typeface="IBM Plex Sans"/>
                <a:ea typeface="IBM Plex Sans"/>
                <a:cs typeface="IBM Plex Sans"/>
                <a:sym typeface="IBM Plex Sans"/>
              </a:rPr>
              <a:t>Coverage for today’s threats</a:t>
            </a:r>
            <a:endParaRPr sz="1400" b="1" i="0" u="none" strike="noStrike" cap="none" dirty="0">
              <a:solidFill>
                <a:srgbClr val="0070C0"/>
              </a:solidFill>
              <a:latin typeface="IBM Plex Sans"/>
              <a:ea typeface="IBM Plex Sans"/>
              <a:cs typeface="IBM Plex Sans"/>
              <a:sym typeface="IBM Plex Sans"/>
            </a:endParaRPr>
          </a:p>
          <a:p>
            <a:pPr marL="365760" marR="0" lvl="0" indent="-213358" algn="l" rtl="0">
              <a:lnSpc>
                <a:spcPct val="125000"/>
              </a:lnSpc>
              <a:spcBef>
                <a:spcPts val="0"/>
              </a:spcBef>
              <a:spcAft>
                <a:spcPts val="0"/>
              </a:spcAft>
              <a:buClr>
                <a:srgbClr val="78CFE4"/>
              </a:buClr>
              <a:buSzPts val="1200"/>
              <a:buFont typeface="IBM Plex Sans Light"/>
              <a:buChar char="●"/>
            </a:pPr>
            <a:r>
              <a:rPr lang="en" sz="1200" b="0" i="0" u="none" strike="noStrike" cap="none" dirty="0">
                <a:solidFill>
                  <a:schemeClr val="tx1"/>
                </a:solidFill>
                <a:latin typeface="IBM Plex Sans Light"/>
                <a:ea typeface="IBM Plex Sans Light"/>
                <a:cs typeface="IBM Plex Sans Light"/>
                <a:sym typeface="IBM Plex Sans Light"/>
              </a:rPr>
              <a:t>FTF, ransomware, data breach</a:t>
            </a:r>
            <a:endParaRPr sz="1200" b="0" i="0" u="none" strike="noStrike" cap="none" dirty="0">
              <a:solidFill>
                <a:schemeClr val="tx1"/>
              </a:solidFill>
              <a:latin typeface="IBM Plex Sans Light"/>
              <a:ea typeface="IBM Plex Sans Light"/>
              <a:cs typeface="IBM Plex Sans Light"/>
              <a:sym typeface="IBM Plex Sans Light"/>
            </a:endParaRPr>
          </a:p>
          <a:p>
            <a:pPr marL="0" marR="0" lvl="0" indent="0" algn="l" rtl="0">
              <a:lnSpc>
                <a:spcPct val="125000"/>
              </a:lnSpc>
              <a:spcBef>
                <a:spcPts val="0"/>
              </a:spcBef>
              <a:spcAft>
                <a:spcPts val="0"/>
              </a:spcAft>
              <a:buClr>
                <a:srgbClr val="000000"/>
              </a:buClr>
              <a:buSzPts val="1100"/>
              <a:buFont typeface="Arial"/>
              <a:buNone/>
            </a:pPr>
            <a:endParaRPr sz="1100" b="1" i="0" u="none" strike="noStrike" cap="none" dirty="0">
              <a:solidFill>
                <a:srgbClr val="FDAD30"/>
              </a:solidFill>
              <a:latin typeface="IBM Plex Sans"/>
              <a:ea typeface="IBM Plex Sans"/>
              <a:cs typeface="IBM Plex Sans"/>
              <a:sym typeface="IBM Plex Sans"/>
            </a:endParaRPr>
          </a:p>
          <a:p>
            <a:pPr marL="0" marR="0" lvl="0" indent="0" algn="l" rtl="0">
              <a:lnSpc>
                <a:spcPct val="125000"/>
              </a:lnSpc>
              <a:spcBef>
                <a:spcPts val="0"/>
              </a:spcBef>
              <a:spcAft>
                <a:spcPts val="0"/>
              </a:spcAft>
              <a:buClr>
                <a:srgbClr val="000000"/>
              </a:buClr>
              <a:buSzPts val="1400"/>
              <a:buFont typeface="Arial"/>
              <a:buNone/>
            </a:pPr>
            <a:r>
              <a:rPr lang="en" sz="1400" b="1" i="0" u="none" strike="noStrike" cap="none" dirty="0">
                <a:solidFill>
                  <a:srgbClr val="0070C0"/>
                </a:solidFill>
                <a:latin typeface="IBM Plex Sans"/>
                <a:ea typeface="IBM Plex Sans"/>
                <a:cs typeface="IBM Plex Sans"/>
                <a:sym typeface="IBM Plex Sans"/>
              </a:rPr>
              <a:t>Preserve cash flow</a:t>
            </a:r>
            <a:endParaRPr sz="1400" b="1" i="0" u="none" strike="noStrike" cap="none" dirty="0">
              <a:solidFill>
                <a:srgbClr val="0070C0"/>
              </a:solidFill>
              <a:latin typeface="IBM Plex Sans"/>
              <a:ea typeface="IBM Plex Sans"/>
              <a:cs typeface="IBM Plex Sans"/>
              <a:sym typeface="IBM Plex Sans"/>
            </a:endParaRPr>
          </a:p>
          <a:p>
            <a:pPr marL="365760" marR="0" lvl="0" indent="-213358" algn="l" rtl="0">
              <a:lnSpc>
                <a:spcPct val="125000"/>
              </a:lnSpc>
              <a:spcBef>
                <a:spcPts val="0"/>
              </a:spcBef>
              <a:spcAft>
                <a:spcPts val="0"/>
              </a:spcAft>
              <a:buClr>
                <a:srgbClr val="78CFE4"/>
              </a:buClr>
              <a:buSzPts val="1200"/>
              <a:buFont typeface="IBM Plex Sans Light"/>
              <a:buChar char="●"/>
            </a:pPr>
            <a:r>
              <a:rPr lang="en" sz="1200" b="0" i="0" u="none" strike="noStrike" cap="none" dirty="0">
                <a:solidFill>
                  <a:schemeClr val="tx1"/>
                </a:solidFill>
                <a:latin typeface="IBM Plex Sans Light"/>
                <a:ea typeface="IBM Plex Sans Light"/>
                <a:cs typeface="IBM Plex Sans Light"/>
                <a:sym typeface="IBM Plex Sans Light"/>
              </a:rPr>
              <a:t>“Pay on behalf” language </a:t>
            </a:r>
            <a:endParaRPr sz="1200" b="0" i="0" u="none" strike="noStrike" cap="none" dirty="0">
              <a:solidFill>
                <a:schemeClr val="tx1"/>
              </a:solidFill>
              <a:latin typeface="IBM Plex Sans Light"/>
              <a:ea typeface="IBM Plex Sans Light"/>
              <a:cs typeface="IBM Plex Sans Light"/>
              <a:sym typeface="IBM Plex Sans Light"/>
            </a:endParaRPr>
          </a:p>
          <a:p>
            <a:pPr marL="365760" marR="0" lvl="0" indent="-213358" algn="l" rtl="0">
              <a:lnSpc>
                <a:spcPct val="125000"/>
              </a:lnSpc>
              <a:spcBef>
                <a:spcPts val="0"/>
              </a:spcBef>
              <a:spcAft>
                <a:spcPts val="0"/>
              </a:spcAft>
              <a:buClr>
                <a:srgbClr val="78CFE4"/>
              </a:buClr>
              <a:buSzPts val="1200"/>
              <a:buFont typeface="IBM Plex Sans Light"/>
              <a:buChar char="●"/>
            </a:pPr>
            <a:r>
              <a:rPr lang="en" sz="1200" b="0" i="0" u="none" strike="noStrike" cap="none" dirty="0">
                <a:solidFill>
                  <a:schemeClr val="tx1"/>
                </a:solidFill>
                <a:latin typeface="IBM Plex Sans Light"/>
                <a:ea typeface="IBM Plex Sans Light"/>
                <a:cs typeface="IBM Plex Sans Light"/>
                <a:sym typeface="IBM Plex Sans Light"/>
              </a:rPr>
              <a:t>Separate limit for breach response costs</a:t>
            </a:r>
            <a:endParaRPr sz="1200" b="0" i="0" u="none" strike="noStrike" cap="none" dirty="0">
              <a:solidFill>
                <a:schemeClr val="tx1"/>
              </a:solidFill>
              <a:latin typeface="IBM Plex Sans Light"/>
              <a:ea typeface="IBM Plex Sans Light"/>
              <a:cs typeface="IBM Plex Sans Light"/>
              <a:sym typeface="IBM Plex Sans Light"/>
            </a:endParaRPr>
          </a:p>
          <a:p>
            <a:pPr marL="0" marR="0" lvl="0" indent="0" algn="l" rtl="0">
              <a:lnSpc>
                <a:spcPct val="100000"/>
              </a:lnSpc>
              <a:spcBef>
                <a:spcPts val="0"/>
              </a:spcBef>
              <a:spcAft>
                <a:spcPts val="0"/>
              </a:spcAft>
              <a:buClr>
                <a:srgbClr val="000000"/>
              </a:buClr>
              <a:buSzPts val="1600"/>
              <a:buFont typeface="Arial"/>
              <a:buNone/>
            </a:pPr>
            <a:endParaRPr sz="1600" b="1" i="0" u="none" strike="noStrike" cap="none" dirty="0">
              <a:solidFill>
                <a:schemeClr val="accent2"/>
              </a:solidFill>
              <a:latin typeface="IBM Plex Sans"/>
              <a:ea typeface="IBM Plex Sans"/>
              <a:cs typeface="IBM Plex Sans"/>
              <a:sym typeface="IBM Plex Sans"/>
            </a:endParaRPr>
          </a:p>
          <a:p>
            <a:pPr marL="0" marR="0" lvl="0" indent="0" algn="l" rtl="0">
              <a:lnSpc>
                <a:spcPct val="125000"/>
              </a:lnSpc>
              <a:spcBef>
                <a:spcPts val="0"/>
              </a:spcBef>
              <a:spcAft>
                <a:spcPts val="0"/>
              </a:spcAft>
              <a:buClr>
                <a:srgbClr val="000000"/>
              </a:buClr>
              <a:buSzPts val="1400"/>
              <a:buFont typeface="Arial"/>
              <a:buNone/>
            </a:pPr>
            <a:r>
              <a:rPr lang="en" sz="1400" b="1" i="0" u="none" strike="noStrike" cap="none" dirty="0">
                <a:solidFill>
                  <a:srgbClr val="0070C0"/>
                </a:solidFill>
                <a:latin typeface="IBM Plex Sans"/>
                <a:ea typeface="IBM Plex Sans"/>
                <a:cs typeface="IBM Plex Sans"/>
                <a:sym typeface="IBM Plex Sans"/>
              </a:rPr>
              <a:t>Additional benefits for policyholders</a:t>
            </a:r>
            <a:endParaRPr sz="1400" b="1" i="0" u="none" strike="noStrike" cap="none" dirty="0">
              <a:solidFill>
                <a:srgbClr val="0070C0"/>
              </a:solidFill>
              <a:latin typeface="IBM Plex Sans"/>
              <a:ea typeface="IBM Plex Sans"/>
              <a:cs typeface="IBM Plex Sans"/>
              <a:sym typeface="IBM Plex Sans"/>
            </a:endParaRPr>
          </a:p>
          <a:p>
            <a:pPr marL="365760" marR="0" lvl="0" indent="-213358" algn="l" rtl="0">
              <a:lnSpc>
                <a:spcPct val="125000"/>
              </a:lnSpc>
              <a:spcBef>
                <a:spcPts val="0"/>
              </a:spcBef>
              <a:spcAft>
                <a:spcPts val="0"/>
              </a:spcAft>
              <a:buClr>
                <a:srgbClr val="78CFE4"/>
              </a:buClr>
              <a:buSzPts val="1200"/>
              <a:buFont typeface="IBM Plex Sans Light"/>
              <a:buChar char="●"/>
            </a:pPr>
            <a:r>
              <a:rPr lang="en" sz="1200" b="0" i="0" u="none" strike="noStrike" cap="none" dirty="0">
                <a:solidFill>
                  <a:schemeClr val="tx1"/>
                </a:solidFill>
                <a:latin typeface="IBM Plex Sans Light"/>
                <a:ea typeface="IBM Plex Sans Light"/>
                <a:cs typeface="IBM Plex Sans Light"/>
                <a:sym typeface="IBM Plex Sans Light"/>
              </a:rPr>
              <a:t>Pre-claims assistance </a:t>
            </a:r>
            <a:endParaRPr sz="1200" b="0" i="0" u="none" strike="noStrike" cap="none" dirty="0">
              <a:solidFill>
                <a:schemeClr val="tx1"/>
              </a:solidFill>
              <a:latin typeface="IBM Plex Sans Light"/>
              <a:ea typeface="IBM Plex Sans Light"/>
              <a:cs typeface="IBM Plex Sans Light"/>
              <a:sym typeface="IBM Plex Sans Light"/>
            </a:endParaRPr>
          </a:p>
          <a:p>
            <a:pPr marL="365760" marR="0" lvl="0" indent="-213358" algn="l" rtl="0">
              <a:lnSpc>
                <a:spcPct val="125000"/>
              </a:lnSpc>
              <a:spcBef>
                <a:spcPts val="0"/>
              </a:spcBef>
              <a:spcAft>
                <a:spcPts val="0"/>
              </a:spcAft>
              <a:buClr>
                <a:srgbClr val="78CFE4"/>
              </a:buClr>
              <a:buSzPts val="1200"/>
              <a:buFont typeface="IBM Plex Sans Light"/>
              <a:buChar char="●"/>
            </a:pPr>
            <a:r>
              <a:rPr lang="en" sz="1200" b="0" i="0" u="none" strike="noStrike" cap="none" dirty="0">
                <a:solidFill>
                  <a:schemeClr val="tx1"/>
                </a:solidFill>
                <a:latin typeface="IBM Plex Sans Light"/>
                <a:ea typeface="IBM Plex Sans Light"/>
                <a:cs typeface="IBM Plex Sans Light"/>
                <a:sym typeface="IBM Plex Sans Light"/>
              </a:rPr>
              <a:t>Training &amp; table-top exercises</a:t>
            </a:r>
            <a:endParaRPr sz="1200" b="0" i="0" u="none" strike="noStrike" cap="none" dirty="0">
              <a:solidFill>
                <a:schemeClr val="tx1"/>
              </a:solidFill>
              <a:latin typeface="IBM Plex Sans Light"/>
              <a:ea typeface="IBM Plex Sans Light"/>
              <a:cs typeface="IBM Plex Sans Light"/>
              <a:sym typeface="IBM Plex Sans Light"/>
            </a:endParaRPr>
          </a:p>
        </p:txBody>
      </p:sp>
      <p:cxnSp>
        <p:nvCxnSpPr>
          <p:cNvPr id="18295" name="Google Shape;18295;p35"/>
          <p:cNvCxnSpPr/>
          <p:nvPr/>
        </p:nvCxnSpPr>
        <p:spPr>
          <a:xfrm>
            <a:off x="740325" y="1574050"/>
            <a:ext cx="0" cy="498000"/>
          </a:xfrm>
          <a:prstGeom prst="straightConnector1">
            <a:avLst/>
          </a:prstGeom>
          <a:noFill/>
          <a:ln w="9525" cap="flat" cmpd="sng">
            <a:solidFill>
              <a:srgbClr val="664E22"/>
            </a:solidFill>
            <a:prstDash val="solid"/>
            <a:round/>
            <a:headEnd type="none" w="sm" len="sm"/>
            <a:tailEnd type="none" w="sm" len="sm"/>
          </a:ln>
        </p:spPr>
      </p:cxnSp>
      <p:cxnSp>
        <p:nvCxnSpPr>
          <p:cNvPr id="18296" name="Google Shape;18296;p35"/>
          <p:cNvCxnSpPr/>
          <p:nvPr/>
        </p:nvCxnSpPr>
        <p:spPr>
          <a:xfrm>
            <a:off x="740325" y="2297638"/>
            <a:ext cx="0" cy="752400"/>
          </a:xfrm>
          <a:prstGeom prst="straightConnector1">
            <a:avLst/>
          </a:prstGeom>
          <a:noFill/>
          <a:ln w="9525" cap="flat" cmpd="sng">
            <a:solidFill>
              <a:srgbClr val="664E22"/>
            </a:solidFill>
            <a:prstDash val="solid"/>
            <a:round/>
            <a:headEnd type="none" w="sm" len="sm"/>
            <a:tailEnd type="none" w="sm" len="sm"/>
          </a:ln>
        </p:spPr>
      </p:cxnSp>
      <p:cxnSp>
        <p:nvCxnSpPr>
          <p:cNvPr id="18297" name="Google Shape;18297;p35"/>
          <p:cNvCxnSpPr/>
          <p:nvPr/>
        </p:nvCxnSpPr>
        <p:spPr>
          <a:xfrm>
            <a:off x="740325" y="3275625"/>
            <a:ext cx="0" cy="752400"/>
          </a:xfrm>
          <a:prstGeom prst="straightConnector1">
            <a:avLst/>
          </a:prstGeom>
          <a:noFill/>
          <a:ln w="9525" cap="flat" cmpd="sng">
            <a:solidFill>
              <a:srgbClr val="664E22"/>
            </a:solidFill>
            <a:prstDash val="solid"/>
            <a:round/>
            <a:headEnd type="none" w="sm" len="sm"/>
            <a:tailEnd type="none" w="sm" len="sm"/>
          </a:ln>
        </p:spPr>
      </p:cxnSp>
      <p:sp>
        <p:nvSpPr>
          <p:cNvPr id="18301" name="Google Shape;18301;p35"/>
          <p:cNvSpPr txBox="1"/>
          <p:nvPr/>
        </p:nvSpPr>
        <p:spPr>
          <a:xfrm>
            <a:off x="311770" y="461050"/>
            <a:ext cx="4824300" cy="1169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3200"/>
              <a:buFont typeface="Arial"/>
              <a:buNone/>
            </a:pPr>
            <a:r>
              <a:rPr lang="en" sz="3200" b="1" i="0" u="none" strike="noStrike" cap="none" dirty="0">
                <a:solidFill>
                  <a:schemeClr val="dk1"/>
                </a:solidFill>
                <a:latin typeface="IBM Plex Sans"/>
                <a:ea typeface="IBM Plex Sans"/>
                <a:cs typeface="IBM Plex Sans"/>
                <a:sym typeface="IBM Plex Sans"/>
              </a:rPr>
              <a:t>Broad insurance to recover after an attack</a:t>
            </a:r>
            <a:endParaRPr sz="3200" b="1" i="0" u="none" strike="noStrike" cap="none" dirty="0">
              <a:solidFill>
                <a:schemeClr val="dk1"/>
              </a:solidFill>
              <a:latin typeface="IBM Plex Sans"/>
              <a:ea typeface="IBM Plex Sans"/>
              <a:cs typeface="IBM Plex Sans"/>
              <a:sym typeface="IBM Plex Sans"/>
            </a:endParaRPr>
          </a:p>
        </p:txBody>
      </p:sp>
      <p:sp>
        <p:nvSpPr>
          <p:cNvPr id="18302" name="Google Shape;18302;p35"/>
          <p:cNvSpPr/>
          <p:nvPr/>
        </p:nvSpPr>
        <p:spPr>
          <a:xfrm>
            <a:off x="4521075" y="3767650"/>
            <a:ext cx="1372200" cy="294900"/>
          </a:xfrm>
          <a:prstGeom prst="roundRect">
            <a:avLst>
              <a:gd name="adj" fmla="val 50000"/>
            </a:avLst>
          </a:prstGeom>
          <a:solidFill>
            <a:srgbClr val="000000">
              <a:alpha val="39607"/>
            </a:srgbClr>
          </a:solidFill>
          <a:ln w="9525" cap="flat" cmpd="sng">
            <a:solidFill>
              <a:srgbClr val="C8C8C8"/>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850"/>
              <a:buFont typeface="Arial"/>
              <a:buNone/>
            </a:pPr>
            <a:r>
              <a:rPr lang="en" sz="850" b="1" i="0" u="none" strike="noStrike" cap="none">
                <a:solidFill>
                  <a:srgbClr val="C8C8C8"/>
                </a:solidFill>
                <a:latin typeface="IBM Plex Mono"/>
                <a:ea typeface="IBM Plex Mono"/>
                <a:cs typeface="IBM Plex Mono"/>
                <a:sym typeface="IBM Plex Mono"/>
              </a:rPr>
              <a:t>BREACH RESPONSE</a:t>
            </a:r>
            <a:endParaRPr sz="600" b="1" i="0" u="none" strike="noStrike" cap="none">
              <a:solidFill>
                <a:srgbClr val="C8C8C8"/>
              </a:solidFill>
              <a:latin typeface="IBM Plex Mono"/>
              <a:ea typeface="IBM Plex Mono"/>
              <a:cs typeface="IBM Plex Mono"/>
              <a:sym typeface="IBM Plex Mono"/>
            </a:endParaRPr>
          </a:p>
        </p:txBody>
      </p:sp>
      <p:sp>
        <p:nvSpPr>
          <p:cNvPr id="18303" name="Google Shape;18303;p35"/>
          <p:cNvSpPr/>
          <p:nvPr/>
        </p:nvSpPr>
        <p:spPr>
          <a:xfrm>
            <a:off x="5965310" y="3767650"/>
            <a:ext cx="1634400" cy="294900"/>
          </a:xfrm>
          <a:prstGeom prst="roundRect">
            <a:avLst>
              <a:gd name="adj" fmla="val 50000"/>
            </a:avLst>
          </a:prstGeom>
          <a:solidFill>
            <a:srgbClr val="000000">
              <a:alpha val="39607"/>
            </a:srgbClr>
          </a:solidFill>
          <a:ln w="9525" cap="flat" cmpd="sng">
            <a:solidFill>
              <a:srgbClr val="C8C8C8"/>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850"/>
              <a:buFont typeface="Arial"/>
              <a:buNone/>
            </a:pPr>
            <a:r>
              <a:rPr lang="en" sz="850" b="1" i="0" u="none" strike="noStrike" cap="none">
                <a:solidFill>
                  <a:srgbClr val="C8C8C8"/>
                </a:solidFill>
                <a:latin typeface="IBM Plex Mono"/>
                <a:ea typeface="IBM Plex Mono"/>
                <a:cs typeface="IBM Plex Mono"/>
                <a:sym typeface="IBM Plex Mono"/>
              </a:rPr>
              <a:t>CYBER EXTORTION</a:t>
            </a:r>
            <a:endParaRPr sz="600" b="1" i="0" u="none" strike="noStrike" cap="none">
              <a:solidFill>
                <a:srgbClr val="C8C8C8"/>
              </a:solidFill>
              <a:latin typeface="IBM Plex Mono"/>
              <a:ea typeface="IBM Plex Mono"/>
              <a:cs typeface="IBM Plex Mono"/>
              <a:sym typeface="IBM Plex Mono"/>
            </a:endParaRPr>
          </a:p>
        </p:txBody>
      </p:sp>
      <p:sp>
        <p:nvSpPr>
          <p:cNvPr id="18304" name="Google Shape;18304;p35"/>
          <p:cNvSpPr/>
          <p:nvPr/>
        </p:nvSpPr>
        <p:spPr>
          <a:xfrm>
            <a:off x="7671519" y="3767650"/>
            <a:ext cx="1472481" cy="294900"/>
          </a:xfrm>
          <a:prstGeom prst="roundRect">
            <a:avLst>
              <a:gd name="adj" fmla="val 50000"/>
            </a:avLst>
          </a:prstGeom>
          <a:solidFill>
            <a:srgbClr val="000000">
              <a:alpha val="39607"/>
            </a:srgbClr>
          </a:solidFill>
          <a:ln w="9525" cap="flat" cmpd="sng">
            <a:solidFill>
              <a:srgbClr val="C8C8C8"/>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850"/>
              <a:buFont typeface="Arial"/>
              <a:buNone/>
            </a:pPr>
            <a:r>
              <a:rPr lang="en" sz="850" b="1" i="0" u="none" strike="noStrike" cap="none">
                <a:solidFill>
                  <a:srgbClr val="C8C8C8"/>
                </a:solidFill>
                <a:latin typeface="IBM Plex Mono"/>
                <a:ea typeface="IBM Plex Mono"/>
                <a:cs typeface="IBM Plex Mono"/>
                <a:sym typeface="IBM Plex Mono"/>
              </a:rPr>
              <a:t>BUSINESS INTERRUPTION</a:t>
            </a:r>
            <a:endParaRPr sz="600" b="1" i="0" u="none" strike="noStrike" cap="none">
              <a:solidFill>
                <a:srgbClr val="C8C8C8"/>
              </a:solidFill>
              <a:latin typeface="IBM Plex Mono"/>
              <a:ea typeface="IBM Plex Mono"/>
              <a:cs typeface="IBM Plex Mono"/>
              <a:sym typeface="IBM Plex Mono"/>
            </a:endParaRPr>
          </a:p>
        </p:txBody>
      </p:sp>
      <p:sp>
        <p:nvSpPr>
          <p:cNvPr id="18305" name="Google Shape;18305;p35"/>
          <p:cNvSpPr/>
          <p:nvPr/>
        </p:nvSpPr>
        <p:spPr>
          <a:xfrm rot="10800000">
            <a:off x="8789725" y="3744400"/>
            <a:ext cx="354300" cy="341400"/>
          </a:xfrm>
          <a:prstGeom prst="rect">
            <a:avLst/>
          </a:prstGeom>
          <a:gradFill>
            <a:gsLst>
              <a:gs pos="0">
                <a:srgbClr val="000000">
                  <a:alpha val="3921"/>
                </a:srgbClr>
              </a:gs>
              <a:gs pos="100000">
                <a:schemeClr val="lt1"/>
              </a:gs>
            </a:gsLst>
            <a:lin ang="10800025" scaled="0"/>
          </a:gra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ublic Sans"/>
              <a:ea typeface="Public Sans"/>
              <a:cs typeface="Public Sans"/>
              <a:sym typeface="Public Sans"/>
            </a:endParaRPr>
          </a:p>
        </p:txBody>
      </p:sp>
      <p:sp>
        <p:nvSpPr>
          <p:cNvPr id="2" name="Google Shape;18132;p10">
            <a:extLst>
              <a:ext uri="{FF2B5EF4-FFF2-40B4-BE49-F238E27FC236}">
                <a16:creationId xmlns:a16="http://schemas.microsoft.com/office/drawing/2014/main" id="{5FF41E7E-59DC-5388-3D4B-D5BBD3C41E2F}"/>
              </a:ext>
            </a:extLst>
          </p:cNvPr>
          <p:cNvSpPr/>
          <p:nvPr/>
        </p:nvSpPr>
        <p:spPr>
          <a:xfrm>
            <a:off x="2723920" y="194938"/>
            <a:ext cx="791400" cy="232800"/>
          </a:xfrm>
          <a:prstGeom prst="rect">
            <a:avLst/>
          </a:prstGeom>
          <a:solidFill>
            <a:srgbClr val="78CFE4"/>
          </a:solidFill>
          <a:ln w="9525" cap="flat" cmpd="sng">
            <a:solidFill>
              <a:srgbClr val="80808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1" i="0" u="none" strike="noStrike" cap="none" dirty="0">
                <a:solidFill>
                  <a:schemeClr val="tx1"/>
                </a:solidFill>
                <a:latin typeface="IBM Plex Sans"/>
                <a:ea typeface="IBM Plex Sans"/>
                <a:cs typeface="IBM Plex Sans"/>
                <a:sym typeface="IBM Plex Sans"/>
              </a:rPr>
              <a:t>   COVER</a:t>
            </a:r>
            <a:endParaRPr sz="1400" b="0" i="0" u="none" strike="noStrike" cap="none" dirty="0">
              <a:solidFill>
                <a:schemeClr val="tx1"/>
              </a:solidFill>
              <a:latin typeface="Public Sans"/>
              <a:ea typeface="Public Sans"/>
              <a:cs typeface="Public Sans"/>
              <a:sym typeface="Public Sans"/>
            </a:endParaRPr>
          </a:p>
        </p:txBody>
      </p:sp>
      <p:sp>
        <p:nvSpPr>
          <p:cNvPr id="3" name="Google Shape;18133;p10">
            <a:extLst>
              <a:ext uri="{FF2B5EF4-FFF2-40B4-BE49-F238E27FC236}">
                <a16:creationId xmlns:a16="http://schemas.microsoft.com/office/drawing/2014/main" id="{A4ED0C2E-3E75-686C-A8EF-26C6C1104665}"/>
              </a:ext>
            </a:extLst>
          </p:cNvPr>
          <p:cNvSpPr/>
          <p:nvPr/>
        </p:nvSpPr>
        <p:spPr>
          <a:xfrm>
            <a:off x="1815420" y="194946"/>
            <a:ext cx="1039500" cy="232800"/>
          </a:xfrm>
          <a:prstGeom prst="homePlate">
            <a:avLst>
              <a:gd name="adj" fmla="val 50000"/>
            </a:avLst>
          </a:prstGeom>
          <a:solidFill>
            <a:schemeClr val="bg1"/>
          </a:solidFill>
          <a:ln w="9525" cap="flat" cmpd="sng">
            <a:solidFill>
              <a:srgbClr val="80808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1" i="0" u="none" strike="noStrike" cap="none" dirty="0">
                <a:solidFill>
                  <a:schemeClr val="tx1"/>
                </a:solidFill>
                <a:latin typeface="IBM Plex Sans"/>
                <a:ea typeface="IBM Plex Sans"/>
                <a:cs typeface="IBM Plex Sans"/>
                <a:sym typeface="IBM Plex Sans"/>
              </a:rPr>
              <a:t>    RESPOND</a:t>
            </a:r>
            <a:endParaRPr sz="1000" b="1" i="0" u="none" strike="noStrike" cap="none" dirty="0">
              <a:solidFill>
                <a:schemeClr val="tx1"/>
              </a:solidFill>
              <a:latin typeface="IBM Plex Sans"/>
              <a:ea typeface="IBM Plex Sans"/>
              <a:cs typeface="IBM Plex Sans"/>
              <a:sym typeface="IBM Plex Sans"/>
            </a:endParaRPr>
          </a:p>
        </p:txBody>
      </p:sp>
      <p:sp>
        <p:nvSpPr>
          <p:cNvPr id="4" name="Google Shape;18134;p10">
            <a:extLst>
              <a:ext uri="{FF2B5EF4-FFF2-40B4-BE49-F238E27FC236}">
                <a16:creationId xmlns:a16="http://schemas.microsoft.com/office/drawing/2014/main" id="{C8C64A0A-F24E-D00E-F080-D5C6D85078FD}"/>
              </a:ext>
            </a:extLst>
          </p:cNvPr>
          <p:cNvSpPr/>
          <p:nvPr/>
        </p:nvSpPr>
        <p:spPr>
          <a:xfrm>
            <a:off x="994095" y="194946"/>
            <a:ext cx="959100" cy="232800"/>
          </a:xfrm>
          <a:prstGeom prst="homePlate">
            <a:avLst>
              <a:gd name="adj" fmla="val 50000"/>
            </a:avLst>
          </a:prstGeom>
          <a:solidFill>
            <a:schemeClr val="bg1"/>
          </a:solidFill>
          <a:ln w="9525" cap="flat" cmpd="sng">
            <a:solidFill>
              <a:srgbClr val="80808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1" i="0" u="none" strike="noStrike" cap="none" dirty="0">
                <a:solidFill>
                  <a:schemeClr val="tx1"/>
                </a:solidFill>
                <a:latin typeface="IBM Plex Sans"/>
                <a:ea typeface="IBM Plex Sans"/>
                <a:cs typeface="IBM Plex Sans"/>
                <a:sym typeface="IBM Plex Sans"/>
              </a:rPr>
              <a:t>   PROTECT</a:t>
            </a:r>
            <a:endParaRPr sz="1000" b="1" i="0" u="none" strike="noStrike" cap="none" dirty="0">
              <a:solidFill>
                <a:schemeClr val="tx1"/>
              </a:solidFill>
              <a:latin typeface="IBM Plex Sans"/>
              <a:ea typeface="IBM Plex Sans"/>
              <a:cs typeface="IBM Plex Sans"/>
              <a:sym typeface="IBM Plex Sans"/>
            </a:endParaRPr>
          </a:p>
        </p:txBody>
      </p:sp>
      <p:sp>
        <p:nvSpPr>
          <p:cNvPr id="5" name="Google Shape;18135;p10">
            <a:extLst>
              <a:ext uri="{FF2B5EF4-FFF2-40B4-BE49-F238E27FC236}">
                <a16:creationId xmlns:a16="http://schemas.microsoft.com/office/drawing/2014/main" id="{92ED3D62-5BB0-0702-E5E7-1171AE02AB5D}"/>
              </a:ext>
            </a:extLst>
          </p:cNvPr>
          <p:cNvSpPr/>
          <p:nvPr/>
        </p:nvSpPr>
        <p:spPr>
          <a:xfrm>
            <a:off x="288120" y="194946"/>
            <a:ext cx="823200" cy="232800"/>
          </a:xfrm>
          <a:prstGeom prst="homePlate">
            <a:avLst>
              <a:gd name="adj" fmla="val 50000"/>
            </a:avLst>
          </a:prstGeom>
          <a:solidFill>
            <a:schemeClr val="bg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1" i="0" u="none" strike="noStrike" cap="none" dirty="0">
                <a:solidFill>
                  <a:schemeClr val="tx1"/>
                </a:solidFill>
                <a:latin typeface="IBM Plex Sans"/>
                <a:ea typeface="IBM Plex Sans"/>
                <a:cs typeface="IBM Plex Sans"/>
                <a:sym typeface="IBM Plex Sans"/>
              </a:rPr>
              <a:t>  ASSESS</a:t>
            </a:r>
            <a:endParaRPr sz="1000" b="1" i="0" u="none" strike="noStrike" cap="none" dirty="0">
              <a:solidFill>
                <a:schemeClr val="tx1"/>
              </a:solidFill>
              <a:latin typeface="IBM Plex Sans"/>
              <a:ea typeface="IBM Plex Sans"/>
              <a:cs typeface="IBM Plex Sans"/>
              <a:sym typeface="IBM Plex Sans"/>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8309"/>
        <p:cNvGrpSpPr/>
        <p:nvPr/>
      </p:nvGrpSpPr>
      <p:grpSpPr>
        <a:xfrm>
          <a:off x="0" y="0"/>
          <a:ext cx="0" cy="0"/>
          <a:chOff x="0" y="0"/>
          <a:chExt cx="0" cy="0"/>
        </a:xfrm>
      </p:grpSpPr>
      <p:sp>
        <p:nvSpPr>
          <p:cNvPr id="18310" name="Google Shape;18310;p37"/>
          <p:cNvSpPr/>
          <p:nvPr/>
        </p:nvSpPr>
        <p:spPr>
          <a:xfrm>
            <a:off x="4410050" y="3515125"/>
            <a:ext cx="4619700" cy="1558800"/>
          </a:xfrm>
          <a:prstGeom prst="rect">
            <a:avLst/>
          </a:prstGeom>
          <a:solidFill>
            <a:schemeClr val="dk1"/>
          </a:solidFill>
          <a:ln w="19050" cap="flat" cmpd="sng">
            <a:solidFill>
              <a:schemeClr val="accent1"/>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 sz="1200" b="1" i="0" u="none" strike="noStrike" cap="none">
                <a:solidFill>
                  <a:srgbClr val="000000"/>
                </a:solidFill>
                <a:latin typeface="IBM Plex Sans"/>
                <a:ea typeface="IBM Plex Sans"/>
                <a:cs typeface="IBM Plex Sans"/>
                <a:sym typeface="IBM Plex Sans"/>
              </a:rPr>
              <a:t>Other Coverages (available by endorsement)</a:t>
            </a:r>
            <a:endParaRPr sz="1200" b="1" i="0" u="none" strike="noStrike" cap="none">
              <a:solidFill>
                <a:srgbClr val="000000"/>
              </a:solidFill>
              <a:latin typeface="IBM Plex Sans"/>
              <a:ea typeface="IBM Plex Sans"/>
              <a:cs typeface="IBM Plex Sans"/>
              <a:sym typeface="IBM Plex Sans"/>
            </a:endParaRPr>
          </a:p>
        </p:txBody>
      </p:sp>
      <p:sp>
        <p:nvSpPr>
          <p:cNvPr id="18311" name="Google Shape;18311;p37"/>
          <p:cNvSpPr/>
          <p:nvPr/>
        </p:nvSpPr>
        <p:spPr>
          <a:xfrm>
            <a:off x="4410075" y="69675"/>
            <a:ext cx="4619700" cy="3378300"/>
          </a:xfrm>
          <a:prstGeom prst="rect">
            <a:avLst/>
          </a:prstGeom>
          <a:solidFill>
            <a:schemeClr val="dk1"/>
          </a:solidFill>
          <a:ln w="19050" cap="flat" cmpd="sng">
            <a:solidFill>
              <a:schemeClr val="accent1"/>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 sz="1200" b="1" i="0" u="none" strike="noStrike" cap="none">
                <a:solidFill>
                  <a:srgbClr val="000000"/>
                </a:solidFill>
                <a:latin typeface="IBM Plex Sans"/>
                <a:ea typeface="IBM Plex Sans"/>
                <a:cs typeface="IBM Plex Sans"/>
                <a:sym typeface="IBM Plex Sans"/>
              </a:rPr>
              <a:t>Event Response</a:t>
            </a:r>
            <a:endParaRPr sz="1200" b="1" i="0" u="none" strike="noStrike" cap="none">
              <a:solidFill>
                <a:srgbClr val="000000"/>
              </a:solidFill>
              <a:latin typeface="IBM Plex Sans"/>
              <a:ea typeface="IBM Plex Sans"/>
              <a:cs typeface="IBM Plex Sans"/>
              <a:sym typeface="IBM Plex Sans"/>
            </a:endParaRPr>
          </a:p>
        </p:txBody>
      </p:sp>
      <p:sp>
        <p:nvSpPr>
          <p:cNvPr id="18312" name="Google Shape;18312;p37"/>
          <p:cNvSpPr/>
          <p:nvPr/>
        </p:nvSpPr>
        <p:spPr>
          <a:xfrm>
            <a:off x="77850" y="1770950"/>
            <a:ext cx="4191000" cy="1422600"/>
          </a:xfrm>
          <a:prstGeom prst="rect">
            <a:avLst/>
          </a:prstGeom>
          <a:solidFill>
            <a:schemeClr val="dk1"/>
          </a:solidFill>
          <a:ln w="19050" cap="flat" cmpd="sng">
            <a:solidFill>
              <a:schemeClr val="accent1"/>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 sz="1200" b="1" i="0" u="none" strike="noStrike" cap="none">
                <a:solidFill>
                  <a:srgbClr val="000000"/>
                </a:solidFill>
                <a:latin typeface="IBM Plex Sans"/>
                <a:ea typeface="IBM Plex Sans"/>
                <a:cs typeface="IBM Plex Sans"/>
                <a:sym typeface="IBM Plex Sans"/>
              </a:rPr>
              <a:t>Media and Professional Liability</a:t>
            </a:r>
            <a:endParaRPr sz="1200" b="1" i="0" u="none" strike="noStrike" cap="none">
              <a:solidFill>
                <a:srgbClr val="000000"/>
              </a:solidFill>
              <a:latin typeface="IBM Plex Sans"/>
              <a:ea typeface="IBM Plex Sans"/>
              <a:cs typeface="IBM Plex Sans"/>
              <a:sym typeface="IBM Plex Sans"/>
            </a:endParaRPr>
          </a:p>
        </p:txBody>
      </p:sp>
      <p:grpSp>
        <p:nvGrpSpPr>
          <p:cNvPr id="18313" name="Google Shape;18313;p37"/>
          <p:cNvGrpSpPr/>
          <p:nvPr/>
        </p:nvGrpSpPr>
        <p:grpSpPr>
          <a:xfrm>
            <a:off x="2859311" y="2193978"/>
            <a:ext cx="1371600" cy="1064423"/>
            <a:chOff x="1677088" y="582340"/>
            <a:chExt cx="1371600" cy="1064423"/>
          </a:xfrm>
        </p:grpSpPr>
        <p:sp>
          <p:nvSpPr>
            <p:cNvPr id="18314" name="Google Shape;18314;p37"/>
            <p:cNvSpPr/>
            <p:nvPr/>
          </p:nvSpPr>
          <p:spPr>
            <a:xfrm>
              <a:off x="2141338" y="582340"/>
              <a:ext cx="443100" cy="443100"/>
            </a:xfrm>
            <a:prstGeom prst="ellipse">
              <a:avLst/>
            </a:prstGeom>
            <a:solidFill>
              <a:schemeClr val="dk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15" name="Google Shape;18315;p37"/>
            <p:cNvSpPr txBox="1"/>
            <p:nvPr/>
          </p:nvSpPr>
          <p:spPr>
            <a:xfrm>
              <a:off x="1677088" y="1025463"/>
              <a:ext cx="1371600" cy="621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 sz="800" b="1" i="0" u="none" strike="noStrike" cap="none">
                  <a:solidFill>
                    <a:schemeClr val="lt1"/>
                  </a:solidFill>
                  <a:latin typeface="Public Sans"/>
                  <a:ea typeface="Public Sans"/>
                  <a:cs typeface="Public Sans"/>
                  <a:sym typeface="Public Sans"/>
                </a:rPr>
                <a:t>Misc. Professional Liability</a:t>
              </a:r>
              <a:endParaRPr sz="800" b="1" i="0" u="none" strike="noStrike" cap="none">
                <a:solidFill>
                  <a:schemeClr val="lt1"/>
                </a:solidFill>
                <a:latin typeface="Public Sans"/>
                <a:ea typeface="Public Sans"/>
                <a:cs typeface="Public Sans"/>
                <a:sym typeface="Public Sans"/>
              </a:endParaRPr>
            </a:p>
            <a:p>
              <a:pPr marL="0" marR="0" lvl="0" indent="0" algn="ctr" rtl="0">
                <a:lnSpc>
                  <a:spcPct val="100000"/>
                </a:lnSpc>
                <a:spcBef>
                  <a:spcPts val="0"/>
                </a:spcBef>
                <a:spcAft>
                  <a:spcPts val="0"/>
                </a:spcAft>
                <a:buClr>
                  <a:schemeClr val="lt1"/>
                </a:buClr>
                <a:buSzPts val="1100"/>
                <a:buFont typeface="Arial"/>
                <a:buNone/>
              </a:pPr>
              <a:r>
                <a:rPr lang="en" sz="750" b="0" i="1" u="none" strike="noStrike" cap="none">
                  <a:solidFill>
                    <a:schemeClr val="lt1"/>
                  </a:solidFill>
                  <a:latin typeface="IBM Plex Sans"/>
                  <a:ea typeface="IBM Plex Sans"/>
                  <a:cs typeface="IBM Plex Sans"/>
                  <a:sym typeface="IBM Plex Sans"/>
                </a:rPr>
                <a:t>(available by endorsement)</a:t>
              </a:r>
              <a:endParaRPr sz="750" b="0" i="1" u="none" strike="noStrike" cap="none">
                <a:solidFill>
                  <a:schemeClr val="lt1"/>
                </a:solidFill>
                <a:latin typeface="IBM Plex Sans"/>
                <a:ea typeface="IBM Plex Sans"/>
                <a:cs typeface="IBM Plex Sans"/>
                <a:sym typeface="IBM Plex Sans"/>
              </a:endParaRPr>
            </a:p>
            <a:p>
              <a:pPr marL="0" marR="0" lvl="0" indent="0" algn="ctr" rtl="0">
                <a:lnSpc>
                  <a:spcPct val="100000"/>
                </a:lnSpc>
                <a:spcBef>
                  <a:spcPts val="0"/>
                </a:spcBef>
                <a:spcAft>
                  <a:spcPts val="0"/>
                </a:spcAft>
                <a:buClr>
                  <a:srgbClr val="000000"/>
                </a:buClr>
                <a:buSzPts val="1000"/>
                <a:buFont typeface="Arial"/>
                <a:buNone/>
              </a:pPr>
              <a:endParaRPr sz="1000" b="1" i="0" u="none" strike="noStrike" cap="none">
                <a:solidFill>
                  <a:srgbClr val="000000"/>
                </a:solidFill>
                <a:latin typeface="IBM Plex Sans"/>
                <a:ea typeface="IBM Plex Sans"/>
                <a:cs typeface="IBM Plex Sans"/>
                <a:sym typeface="IBM Plex Sans"/>
              </a:endParaRPr>
            </a:p>
          </p:txBody>
        </p:sp>
      </p:grpSp>
      <p:sp>
        <p:nvSpPr>
          <p:cNvPr id="18316" name="Google Shape;18316;p37"/>
          <p:cNvSpPr/>
          <p:nvPr/>
        </p:nvSpPr>
        <p:spPr>
          <a:xfrm>
            <a:off x="77850" y="69675"/>
            <a:ext cx="4191000" cy="1635000"/>
          </a:xfrm>
          <a:prstGeom prst="rect">
            <a:avLst/>
          </a:prstGeom>
          <a:solidFill>
            <a:schemeClr val="dk1"/>
          </a:solidFill>
          <a:ln w="19050" cap="flat" cmpd="sng">
            <a:solidFill>
              <a:schemeClr val="accent1"/>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 sz="1200" b="1" i="0" u="none" strike="noStrike" cap="none">
                <a:solidFill>
                  <a:srgbClr val="000000"/>
                </a:solidFill>
                <a:latin typeface="IBM Plex Sans"/>
                <a:ea typeface="IBM Plex Sans"/>
                <a:cs typeface="IBM Plex Sans"/>
                <a:sym typeface="IBM Plex Sans"/>
              </a:rPr>
              <a:t>3rd Party Security and Privacy</a:t>
            </a:r>
            <a:endParaRPr sz="1200" b="1" i="0" u="none" strike="noStrike" cap="none">
              <a:solidFill>
                <a:srgbClr val="000000"/>
              </a:solidFill>
              <a:latin typeface="IBM Plex Sans"/>
              <a:ea typeface="IBM Plex Sans"/>
              <a:cs typeface="IBM Plex Sans"/>
              <a:sym typeface="IBM Plex Sans"/>
            </a:endParaRPr>
          </a:p>
        </p:txBody>
      </p:sp>
      <p:sp>
        <p:nvSpPr>
          <p:cNvPr id="18317" name="Google Shape;18317;p37"/>
          <p:cNvSpPr/>
          <p:nvPr/>
        </p:nvSpPr>
        <p:spPr>
          <a:xfrm>
            <a:off x="78000" y="3259825"/>
            <a:ext cx="4191000" cy="1814100"/>
          </a:xfrm>
          <a:prstGeom prst="rect">
            <a:avLst/>
          </a:prstGeom>
          <a:solidFill>
            <a:schemeClr val="dk1"/>
          </a:solidFill>
          <a:ln w="19050" cap="flat" cmpd="sng">
            <a:solidFill>
              <a:schemeClr val="accent1"/>
            </a:solidFill>
            <a:prstDash val="solid"/>
            <a:round/>
            <a:headEnd type="none" w="sm" len="sm"/>
            <a:tailEnd type="none" w="sm" len="sm"/>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200"/>
              <a:buFont typeface="Arial"/>
              <a:buNone/>
            </a:pPr>
            <a:r>
              <a:rPr lang="en" sz="1200" b="1" i="0" u="none" strike="noStrike" cap="none">
                <a:solidFill>
                  <a:srgbClr val="000000"/>
                </a:solidFill>
                <a:latin typeface="IBM Plex Sans"/>
                <a:ea typeface="IBM Plex Sans"/>
                <a:cs typeface="IBM Plex Sans"/>
                <a:sym typeface="IBM Plex Sans"/>
              </a:rPr>
              <a:t>Cyber Crime</a:t>
            </a:r>
            <a:endParaRPr sz="1200" b="1" i="0" u="none" strike="noStrike" cap="none">
              <a:solidFill>
                <a:srgbClr val="000000"/>
              </a:solidFill>
              <a:latin typeface="IBM Plex Sans"/>
              <a:ea typeface="IBM Plex Sans"/>
              <a:cs typeface="IBM Plex Sans"/>
              <a:sym typeface="IBM Plex Sans"/>
            </a:endParaRPr>
          </a:p>
        </p:txBody>
      </p:sp>
      <p:grpSp>
        <p:nvGrpSpPr>
          <p:cNvPr id="18318" name="Google Shape;18318;p37"/>
          <p:cNvGrpSpPr/>
          <p:nvPr/>
        </p:nvGrpSpPr>
        <p:grpSpPr>
          <a:xfrm>
            <a:off x="132625" y="543740"/>
            <a:ext cx="1338000" cy="874735"/>
            <a:chOff x="132625" y="543740"/>
            <a:chExt cx="1338000" cy="874735"/>
          </a:xfrm>
        </p:grpSpPr>
        <p:grpSp>
          <p:nvGrpSpPr>
            <p:cNvPr id="18319" name="Google Shape;18319;p37"/>
            <p:cNvGrpSpPr/>
            <p:nvPr/>
          </p:nvGrpSpPr>
          <p:grpSpPr>
            <a:xfrm>
              <a:off x="132625" y="543740"/>
              <a:ext cx="1338000" cy="874735"/>
              <a:chOff x="285025" y="543740"/>
              <a:chExt cx="1338000" cy="874735"/>
            </a:xfrm>
          </p:grpSpPr>
          <p:sp>
            <p:nvSpPr>
              <p:cNvPr id="18320" name="Google Shape;18320;p37"/>
              <p:cNvSpPr/>
              <p:nvPr/>
            </p:nvSpPr>
            <p:spPr>
              <a:xfrm>
                <a:off x="732454" y="543740"/>
                <a:ext cx="443100" cy="443100"/>
              </a:xfrm>
              <a:prstGeom prst="ellipse">
                <a:avLst/>
              </a:prstGeom>
              <a:solidFill>
                <a:schemeClr val="dk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21" name="Google Shape;18321;p37"/>
              <p:cNvSpPr txBox="1"/>
              <p:nvPr/>
            </p:nvSpPr>
            <p:spPr>
              <a:xfrm>
                <a:off x="285025" y="975375"/>
                <a:ext cx="1338000" cy="443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 sz="800" b="1" i="0" u="none" strike="noStrike" cap="none">
                    <a:solidFill>
                      <a:srgbClr val="000000"/>
                    </a:solidFill>
                    <a:latin typeface="Public Sans"/>
                    <a:ea typeface="Public Sans"/>
                    <a:cs typeface="Public Sans"/>
                    <a:sym typeface="Public Sans"/>
                  </a:rPr>
                  <a:t>Network &amp; Information Security Liability</a:t>
                </a:r>
                <a:endParaRPr sz="800" b="1" i="0" u="none" strike="noStrike" cap="none">
                  <a:solidFill>
                    <a:srgbClr val="000000"/>
                  </a:solidFill>
                  <a:latin typeface="Public Sans"/>
                  <a:ea typeface="Public Sans"/>
                  <a:cs typeface="Public Sans"/>
                  <a:sym typeface="Public Sans"/>
                </a:endParaRPr>
              </a:p>
            </p:txBody>
          </p:sp>
        </p:grpSp>
        <p:pic>
          <p:nvPicPr>
            <p:cNvPr id="18322" name="Google Shape;18322;p37"/>
            <p:cNvPicPr preferRelativeResize="0"/>
            <p:nvPr/>
          </p:nvPicPr>
          <p:blipFill rotWithShape="1">
            <a:blip r:embed="rId3">
              <a:alphaModFix/>
            </a:blip>
            <a:srcRect/>
            <a:stretch/>
          </p:blipFill>
          <p:spPr>
            <a:xfrm>
              <a:off x="687300" y="653075"/>
              <a:ext cx="228600" cy="228600"/>
            </a:xfrm>
            <a:prstGeom prst="rect">
              <a:avLst/>
            </a:prstGeom>
            <a:solidFill>
              <a:schemeClr val="dk1"/>
            </a:solidFill>
            <a:ln>
              <a:noFill/>
            </a:ln>
          </p:spPr>
        </p:pic>
      </p:grpSp>
      <p:grpSp>
        <p:nvGrpSpPr>
          <p:cNvPr id="18323" name="Google Shape;18323;p37"/>
          <p:cNvGrpSpPr/>
          <p:nvPr/>
        </p:nvGrpSpPr>
        <p:grpSpPr>
          <a:xfrm>
            <a:off x="1368550" y="543740"/>
            <a:ext cx="969300" cy="1064410"/>
            <a:chOff x="1368550" y="543740"/>
            <a:chExt cx="969300" cy="1064410"/>
          </a:xfrm>
        </p:grpSpPr>
        <p:grpSp>
          <p:nvGrpSpPr>
            <p:cNvPr id="18324" name="Google Shape;18324;p37"/>
            <p:cNvGrpSpPr/>
            <p:nvPr/>
          </p:nvGrpSpPr>
          <p:grpSpPr>
            <a:xfrm>
              <a:off x="1368550" y="543740"/>
              <a:ext cx="969300" cy="1064410"/>
              <a:chOff x="1429450" y="543740"/>
              <a:chExt cx="969300" cy="1064410"/>
            </a:xfrm>
          </p:grpSpPr>
          <p:sp>
            <p:nvSpPr>
              <p:cNvPr id="18325" name="Google Shape;18325;p37"/>
              <p:cNvSpPr/>
              <p:nvPr/>
            </p:nvSpPr>
            <p:spPr>
              <a:xfrm>
                <a:off x="1692551" y="543740"/>
                <a:ext cx="443100" cy="443100"/>
              </a:xfrm>
              <a:prstGeom prst="ellipse">
                <a:avLst/>
              </a:prstGeom>
              <a:solidFill>
                <a:schemeClr val="dk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26" name="Google Shape;18326;p37"/>
              <p:cNvSpPr txBox="1"/>
              <p:nvPr/>
            </p:nvSpPr>
            <p:spPr>
              <a:xfrm>
                <a:off x="1429450" y="986850"/>
                <a:ext cx="969300" cy="621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 sz="800" b="1" i="0" u="none" strike="noStrike" cap="none">
                    <a:solidFill>
                      <a:srgbClr val="000000"/>
                    </a:solidFill>
                    <a:latin typeface="Public Sans"/>
                    <a:ea typeface="Public Sans"/>
                    <a:cs typeface="Public Sans"/>
                    <a:sym typeface="Public Sans"/>
                  </a:rPr>
                  <a:t>Regulatory Defense &amp; Penalties</a:t>
                </a:r>
                <a:endParaRPr sz="800" b="1" i="0" u="none" strike="noStrike" cap="none">
                  <a:solidFill>
                    <a:srgbClr val="000000"/>
                  </a:solidFill>
                  <a:latin typeface="Public Sans"/>
                  <a:ea typeface="Public Sans"/>
                  <a:cs typeface="Public Sans"/>
                  <a:sym typeface="Public Sans"/>
                </a:endParaRPr>
              </a:p>
            </p:txBody>
          </p:sp>
        </p:grpSp>
        <p:pic>
          <p:nvPicPr>
            <p:cNvPr id="18327" name="Google Shape;18327;p37"/>
            <p:cNvPicPr preferRelativeResize="0"/>
            <p:nvPr/>
          </p:nvPicPr>
          <p:blipFill rotWithShape="1">
            <a:blip r:embed="rId4">
              <a:alphaModFix/>
            </a:blip>
            <a:srcRect/>
            <a:stretch/>
          </p:blipFill>
          <p:spPr>
            <a:xfrm>
              <a:off x="1742671" y="649304"/>
              <a:ext cx="228600" cy="228600"/>
            </a:xfrm>
            <a:prstGeom prst="rect">
              <a:avLst/>
            </a:prstGeom>
            <a:solidFill>
              <a:schemeClr val="dk1"/>
            </a:solidFill>
            <a:ln>
              <a:noFill/>
            </a:ln>
          </p:spPr>
        </p:pic>
      </p:grpSp>
      <p:grpSp>
        <p:nvGrpSpPr>
          <p:cNvPr id="18328" name="Google Shape;18328;p37"/>
          <p:cNvGrpSpPr/>
          <p:nvPr/>
        </p:nvGrpSpPr>
        <p:grpSpPr>
          <a:xfrm>
            <a:off x="2264749" y="543740"/>
            <a:ext cx="1005900" cy="1064410"/>
            <a:chOff x="2264749" y="543740"/>
            <a:chExt cx="1005900" cy="1064410"/>
          </a:xfrm>
        </p:grpSpPr>
        <p:grpSp>
          <p:nvGrpSpPr>
            <p:cNvPr id="18329" name="Google Shape;18329;p37"/>
            <p:cNvGrpSpPr/>
            <p:nvPr/>
          </p:nvGrpSpPr>
          <p:grpSpPr>
            <a:xfrm>
              <a:off x="2264749" y="543740"/>
              <a:ext cx="1005900" cy="1064410"/>
              <a:chOff x="2371399" y="543740"/>
              <a:chExt cx="1005900" cy="1064410"/>
            </a:xfrm>
          </p:grpSpPr>
          <p:sp>
            <p:nvSpPr>
              <p:cNvPr id="18330" name="Google Shape;18330;p37"/>
              <p:cNvSpPr/>
              <p:nvPr/>
            </p:nvSpPr>
            <p:spPr>
              <a:xfrm>
                <a:off x="2652799" y="543740"/>
                <a:ext cx="443100" cy="443100"/>
              </a:xfrm>
              <a:prstGeom prst="ellipse">
                <a:avLst/>
              </a:prstGeom>
              <a:solidFill>
                <a:schemeClr val="dk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31" name="Google Shape;18331;p37"/>
              <p:cNvSpPr txBox="1"/>
              <p:nvPr/>
            </p:nvSpPr>
            <p:spPr>
              <a:xfrm>
                <a:off x="2371399" y="986850"/>
                <a:ext cx="1005900" cy="621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 sz="800" b="1" i="0" u="none" strike="noStrike" cap="none">
                    <a:solidFill>
                      <a:srgbClr val="000000"/>
                    </a:solidFill>
                    <a:latin typeface="Public Sans"/>
                    <a:ea typeface="Public Sans"/>
                    <a:cs typeface="Public Sans"/>
                    <a:sym typeface="Public Sans"/>
                  </a:rPr>
                  <a:t>PCI Fines &amp; Assessments</a:t>
                </a:r>
                <a:endParaRPr sz="800" b="1" i="0" u="none" strike="noStrike" cap="none">
                  <a:solidFill>
                    <a:srgbClr val="000000"/>
                  </a:solidFill>
                  <a:latin typeface="Public Sans"/>
                  <a:ea typeface="Public Sans"/>
                  <a:cs typeface="Public Sans"/>
                  <a:sym typeface="Public Sans"/>
                </a:endParaRPr>
              </a:p>
            </p:txBody>
          </p:sp>
        </p:grpSp>
        <p:pic>
          <p:nvPicPr>
            <p:cNvPr id="18332" name="Google Shape;18332;p37"/>
            <p:cNvPicPr preferRelativeResize="0"/>
            <p:nvPr/>
          </p:nvPicPr>
          <p:blipFill rotWithShape="1">
            <a:blip r:embed="rId5">
              <a:alphaModFix/>
            </a:blip>
            <a:srcRect/>
            <a:stretch/>
          </p:blipFill>
          <p:spPr>
            <a:xfrm>
              <a:off x="2653400" y="653075"/>
              <a:ext cx="228600" cy="228600"/>
            </a:xfrm>
            <a:prstGeom prst="rect">
              <a:avLst/>
            </a:prstGeom>
            <a:noFill/>
            <a:ln>
              <a:noFill/>
            </a:ln>
          </p:spPr>
        </p:pic>
      </p:grpSp>
      <p:grpSp>
        <p:nvGrpSpPr>
          <p:cNvPr id="18333" name="Google Shape;18333;p37"/>
          <p:cNvGrpSpPr/>
          <p:nvPr/>
        </p:nvGrpSpPr>
        <p:grpSpPr>
          <a:xfrm>
            <a:off x="3179250" y="543740"/>
            <a:ext cx="1005900" cy="1064410"/>
            <a:chOff x="3179250" y="543740"/>
            <a:chExt cx="1005900" cy="1064410"/>
          </a:xfrm>
        </p:grpSpPr>
        <p:grpSp>
          <p:nvGrpSpPr>
            <p:cNvPr id="18334" name="Google Shape;18334;p37"/>
            <p:cNvGrpSpPr/>
            <p:nvPr/>
          </p:nvGrpSpPr>
          <p:grpSpPr>
            <a:xfrm>
              <a:off x="3179250" y="543740"/>
              <a:ext cx="1005900" cy="1064410"/>
              <a:chOff x="1093079" y="525190"/>
              <a:chExt cx="1005900" cy="1064410"/>
            </a:xfrm>
          </p:grpSpPr>
          <p:sp>
            <p:nvSpPr>
              <p:cNvPr id="18335" name="Google Shape;18335;p37"/>
              <p:cNvSpPr/>
              <p:nvPr/>
            </p:nvSpPr>
            <p:spPr>
              <a:xfrm>
                <a:off x="1374475" y="525190"/>
                <a:ext cx="443100" cy="443100"/>
              </a:xfrm>
              <a:prstGeom prst="ellipse">
                <a:avLst/>
              </a:prstGeom>
              <a:solidFill>
                <a:schemeClr val="dk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36" name="Google Shape;18336;p37"/>
              <p:cNvSpPr txBox="1"/>
              <p:nvPr/>
            </p:nvSpPr>
            <p:spPr>
              <a:xfrm>
                <a:off x="1093079" y="968300"/>
                <a:ext cx="1005900" cy="621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 sz="800" b="1" i="0" u="none" strike="noStrike" cap="none">
                    <a:solidFill>
                      <a:srgbClr val="000000"/>
                    </a:solidFill>
                    <a:latin typeface="Public Sans"/>
                    <a:ea typeface="Public Sans"/>
                    <a:cs typeface="Public Sans"/>
                    <a:sym typeface="Public Sans"/>
                  </a:rPr>
                  <a:t>Funds Transfer Liability</a:t>
                </a:r>
                <a:endParaRPr sz="800" b="1" i="0" u="none" strike="noStrike" cap="none">
                  <a:solidFill>
                    <a:srgbClr val="000000"/>
                  </a:solidFill>
                  <a:latin typeface="Public Sans"/>
                  <a:ea typeface="Public Sans"/>
                  <a:cs typeface="Public Sans"/>
                  <a:sym typeface="Public Sans"/>
                </a:endParaRPr>
              </a:p>
            </p:txBody>
          </p:sp>
        </p:grpSp>
        <p:pic>
          <p:nvPicPr>
            <p:cNvPr id="18337" name="Google Shape;18337;p37"/>
            <p:cNvPicPr preferRelativeResize="0"/>
            <p:nvPr/>
          </p:nvPicPr>
          <p:blipFill rotWithShape="1">
            <a:blip r:embed="rId6">
              <a:alphaModFix/>
            </a:blip>
            <a:srcRect/>
            <a:stretch/>
          </p:blipFill>
          <p:spPr>
            <a:xfrm>
              <a:off x="3539606" y="610431"/>
              <a:ext cx="298975" cy="313917"/>
            </a:xfrm>
            <a:prstGeom prst="rect">
              <a:avLst/>
            </a:prstGeom>
            <a:noFill/>
            <a:ln>
              <a:noFill/>
            </a:ln>
          </p:spPr>
        </p:pic>
      </p:grpSp>
      <p:grpSp>
        <p:nvGrpSpPr>
          <p:cNvPr id="18338" name="Google Shape;18338;p37"/>
          <p:cNvGrpSpPr/>
          <p:nvPr/>
        </p:nvGrpSpPr>
        <p:grpSpPr>
          <a:xfrm>
            <a:off x="161554" y="2193978"/>
            <a:ext cx="1371600" cy="874735"/>
            <a:chOff x="161554" y="2129090"/>
            <a:chExt cx="1371600" cy="874735"/>
          </a:xfrm>
        </p:grpSpPr>
        <p:grpSp>
          <p:nvGrpSpPr>
            <p:cNvPr id="18339" name="Google Shape;18339;p37"/>
            <p:cNvGrpSpPr/>
            <p:nvPr/>
          </p:nvGrpSpPr>
          <p:grpSpPr>
            <a:xfrm>
              <a:off x="161554" y="2129090"/>
              <a:ext cx="1371600" cy="874735"/>
              <a:chOff x="381282" y="525190"/>
              <a:chExt cx="1371600" cy="874735"/>
            </a:xfrm>
          </p:grpSpPr>
          <p:sp>
            <p:nvSpPr>
              <p:cNvPr id="18340" name="Google Shape;18340;p37"/>
              <p:cNvSpPr/>
              <p:nvPr/>
            </p:nvSpPr>
            <p:spPr>
              <a:xfrm>
                <a:off x="845532" y="525190"/>
                <a:ext cx="443100" cy="443100"/>
              </a:xfrm>
              <a:prstGeom prst="ellipse">
                <a:avLst/>
              </a:prstGeom>
              <a:solidFill>
                <a:schemeClr val="dk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41" name="Google Shape;18341;p37"/>
              <p:cNvSpPr txBox="1"/>
              <p:nvPr/>
            </p:nvSpPr>
            <p:spPr>
              <a:xfrm>
                <a:off x="381282" y="956825"/>
                <a:ext cx="1371600" cy="443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 sz="800" b="1" i="0" u="none" strike="noStrike" cap="none">
                    <a:solidFill>
                      <a:srgbClr val="000000"/>
                    </a:solidFill>
                    <a:latin typeface="Public Sans"/>
                    <a:ea typeface="Public Sans"/>
                    <a:cs typeface="Public Sans"/>
                    <a:sym typeface="Public Sans"/>
                  </a:rPr>
                  <a:t>Multimedia Content Liability</a:t>
                </a:r>
                <a:endParaRPr sz="800" b="1" i="0" u="none" strike="noStrike" cap="none">
                  <a:solidFill>
                    <a:srgbClr val="000000"/>
                  </a:solidFill>
                  <a:latin typeface="Public Sans"/>
                  <a:ea typeface="Public Sans"/>
                  <a:cs typeface="Public Sans"/>
                  <a:sym typeface="Public Sans"/>
                </a:endParaRPr>
              </a:p>
            </p:txBody>
          </p:sp>
        </p:grpSp>
        <p:pic>
          <p:nvPicPr>
            <p:cNvPr id="18342" name="Google Shape;18342;p37"/>
            <p:cNvPicPr preferRelativeResize="0"/>
            <p:nvPr/>
          </p:nvPicPr>
          <p:blipFill rotWithShape="1">
            <a:blip r:embed="rId7">
              <a:alphaModFix/>
            </a:blip>
            <a:srcRect/>
            <a:stretch/>
          </p:blipFill>
          <p:spPr>
            <a:xfrm>
              <a:off x="733050" y="2232377"/>
              <a:ext cx="228600" cy="228621"/>
            </a:xfrm>
            <a:prstGeom prst="rect">
              <a:avLst/>
            </a:prstGeom>
            <a:noFill/>
            <a:ln>
              <a:noFill/>
            </a:ln>
          </p:spPr>
        </p:pic>
      </p:grpSp>
      <p:grpSp>
        <p:nvGrpSpPr>
          <p:cNvPr id="18343" name="Google Shape;18343;p37"/>
          <p:cNvGrpSpPr/>
          <p:nvPr/>
        </p:nvGrpSpPr>
        <p:grpSpPr>
          <a:xfrm>
            <a:off x="1487707" y="2193978"/>
            <a:ext cx="1371600" cy="1064410"/>
            <a:chOff x="1510432" y="2129090"/>
            <a:chExt cx="1371600" cy="1064410"/>
          </a:xfrm>
        </p:grpSpPr>
        <p:grpSp>
          <p:nvGrpSpPr>
            <p:cNvPr id="18344" name="Google Shape;18344;p37"/>
            <p:cNvGrpSpPr/>
            <p:nvPr/>
          </p:nvGrpSpPr>
          <p:grpSpPr>
            <a:xfrm>
              <a:off x="1510432" y="2129090"/>
              <a:ext cx="1371600" cy="1064410"/>
              <a:chOff x="1138825" y="525190"/>
              <a:chExt cx="1371600" cy="1064410"/>
            </a:xfrm>
          </p:grpSpPr>
          <p:sp>
            <p:nvSpPr>
              <p:cNvPr id="18345" name="Google Shape;18345;p37"/>
              <p:cNvSpPr/>
              <p:nvPr/>
            </p:nvSpPr>
            <p:spPr>
              <a:xfrm>
                <a:off x="1603075" y="525190"/>
                <a:ext cx="443100" cy="443100"/>
              </a:xfrm>
              <a:prstGeom prst="ellipse">
                <a:avLst/>
              </a:prstGeom>
              <a:solidFill>
                <a:schemeClr val="dk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46" name="Google Shape;18346;p37"/>
              <p:cNvSpPr txBox="1"/>
              <p:nvPr/>
            </p:nvSpPr>
            <p:spPr>
              <a:xfrm>
                <a:off x="1138825" y="968300"/>
                <a:ext cx="1371600" cy="621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 sz="800" b="1" i="0" u="none" strike="noStrike" cap="none">
                    <a:solidFill>
                      <a:srgbClr val="000000"/>
                    </a:solidFill>
                    <a:latin typeface="Public Sans"/>
                    <a:ea typeface="Public Sans"/>
                    <a:cs typeface="Public Sans"/>
                    <a:sym typeface="Public Sans"/>
                  </a:rPr>
                  <a:t>Technology Errors &amp; Omissions</a:t>
                </a:r>
                <a:r>
                  <a:rPr lang="en" sz="1000" b="1" i="0" u="none" strike="noStrike" cap="none">
                    <a:solidFill>
                      <a:srgbClr val="000000"/>
                    </a:solidFill>
                    <a:latin typeface="IBM Plex Sans"/>
                    <a:ea typeface="IBM Plex Sans"/>
                    <a:cs typeface="IBM Plex Sans"/>
                    <a:sym typeface="IBM Plex Sans"/>
                  </a:rPr>
                  <a:t> </a:t>
                </a:r>
                <a:br>
                  <a:rPr lang="en" sz="1000" b="1" i="0" u="none" strike="noStrike" cap="none">
                    <a:solidFill>
                      <a:srgbClr val="000000"/>
                    </a:solidFill>
                    <a:latin typeface="IBM Plex Sans"/>
                    <a:ea typeface="IBM Plex Sans"/>
                    <a:cs typeface="IBM Plex Sans"/>
                    <a:sym typeface="IBM Plex Sans"/>
                  </a:rPr>
                </a:br>
                <a:r>
                  <a:rPr lang="en" sz="750" b="0" i="1" u="none" strike="noStrike" cap="none">
                    <a:solidFill>
                      <a:srgbClr val="000000"/>
                    </a:solidFill>
                    <a:latin typeface="IBM Plex Sans"/>
                    <a:ea typeface="IBM Plex Sans"/>
                    <a:cs typeface="IBM Plex Sans"/>
                    <a:sym typeface="IBM Plex Sans"/>
                  </a:rPr>
                  <a:t>(available by endorsement)</a:t>
                </a:r>
                <a:endParaRPr sz="750" b="0" i="1" u="none" strike="noStrike" cap="none">
                  <a:solidFill>
                    <a:srgbClr val="000000"/>
                  </a:solidFill>
                  <a:latin typeface="IBM Plex Sans"/>
                  <a:ea typeface="IBM Plex Sans"/>
                  <a:cs typeface="IBM Plex Sans"/>
                  <a:sym typeface="IBM Plex Sans"/>
                </a:endParaRPr>
              </a:p>
            </p:txBody>
          </p:sp>
        </p:grpSp>
        <p:pic>
          <p:nvPicPr>
            <p:cNvPr id="18347" name="Google Shape;18347;p37"/>
            <p:cNvPicPr preferRelativeResize="0"/>
            <p:nvPr/>
          </p:nvPicPr>
          <p:blipFill rotWithShape="1">
            <a:blip r:embed="rId8">
              <a:alphaModFix/>
            </a:blip>
            <a:srcRect/>
            <a:stretch/>
          </p:blipFill>
          <p:spPr>
            <a:xfrm>
              <a:off x="2081913" y="2239691"/>
              <a:ext cx="228600" cy="228600"/>
            </a:xfrm>
            <a:prstGeom prst="rect">
              <a:avLst/>
            </a:prstGeom>
            <a:solidFill>
              <a:schemeClr val="dk1"/>
            </a:solidFill>
            <a:ln>
              <a:noFill/>
            </a:ln>
          </p:spPr>
        </p:pic>
      </p:grpSp>
      <p:grpSp>
        <p:nvGrpSpPr>
          <p:cNvPr id="18348" name="Google Shape;18348;p37"/>
          <p:cNvGrpSpPr/>
          <p:nvPr/>
        </p:nvGrpSpPr>
        <p:grpSpPr>
          <a:xfrm>
            <a:off x="161550" y="3751728"/>
            <a:ext cx="1188600" cy="1075797"/>
            <a:chOff x="161550" y="3751728"/>
            <a:chExt cx="1188600" cy="1075797"/>
          </a:xfrm>
        </p:grpSpPr>
        <p:sp>
          <p:nvSpPr>
            <p:cNvPr id="18349" name="Google Shape;18349;p37"/>
            <p:cNvSpPr/>
            <p:nvPr/>
          </p:nvSpPr>
          <p:spPr>
            <a:xfrm>
              <a:off x="534304" y="3751728"/>
              <a:ext cx="443100" cy="443100"/>
            </a:xfrm>
            <a:prstGeom prst="ellipse">
              <a:avLst/>
            </a:prstGeom>
            <a:solidFill>
              <a:schemeClr val="dk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50" name="Google Shape;18350;p37"/>
            <p:cNvSpPr txBox="1"/>
            <p:nvPr/>
          </p:nvSpPr>
          <p:spPr>
            <a:xfrm>
              <a:off x="161550" y="4194825"/>
              <a:ext cx="1188600" cy="632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 sz="800" b="1" i="0" u="none" strike="noStrike" cap="none">
                  <a:solidFill>
                    <a:srgbClr val="000000"/>
                  </a:solidFill>
                  <a:latin typeface="Public Sans"/>
                  <a:ea typeface="Public Sans"/>
                  <a:cs typeface="Public Sans"/>
                  <a:sym typeface="Public Sans"/>
                </a:rPr>
                <a:t>Funds Transfer Fraud, Personal Funds Fraud, and Social Engineering</a:t>
              </a:r>
              <a:endParaRPr sz="800" b="1" i="0" u="none" strike="noStrike" cap="none">
                <a:solidFill>
                  <a:srgbClr val="000000"/>
                </a:solidFill>
                <a:latin typeface="Public Sans"/>
                <a:ea typeface="Public Sans"/>
                <a:cs typeface="Public Sans"/>
                <a:sym typeface="Public Sans"/>
              </a:endParaRPr>
            </a:p>
          </p:txBody>
        </p:sp>
        <p:pic>
          <p:nvPicPr>
            <p:cNvPr id="18351" name="Google Shape;18351;p37"/>
            <p:cNvPicPr preferRelativeResize="0"/>
            <p:nvPr/>
          </p:nvPicPr>
          <p:blipFill rotWithShape="1">
            <a:blip r:embed="rId9">
              <a:alphaModFix/>
            </a:blip>
            <a:srcRect/>
            <a:stretch/>
          </p:blipFill>
          <p:spPr>
            <a:xfrm>
              <a:off x="606363" y="3827467"/>
              <a:ext cx="298975" cy="298975"/>
            </a:xfrm>
            <a:prstGeom prst="rect">
              <a:avLst/>
            </a:prstGeom>
            <a:noFill/>
            <a:ln>
              <a:noFill/>
            </a:ln>
          </p:spPr>
        </p:pic>
      </p:grpSp>
      <p:grpSp>
        <p:nvGrpSpPr>
          <p:cNvPr id="18352" name="Google Shape;18352;p37"/>
          <p:cNvGrpSpPr/>
          <p:nvPr/>
        </p:nvGrpSpPr>
        <p:grpSpPr>
          <a:xfrm>
            <a:off x="1258751" y="3751728"/>
            <a:ext cx="1005900" cy="1064397"/>
            <a:chOff x="1258751" y="3751728"/>
            <a:chExt cx="1005900" cy="1064397"/>
          </a:xfrm>
        </p:grpSpPr>
        <p:sp>
          <p:nvSpPr>
            <p:cNvPr id="18353" name="Google Shape;18353;p37"/>
            <p:cNvSpPr/>
            <p:nvPr/>
          </p:nvSpPr>
          <p:spPr>
            <a:xfrm>
              <a:off x="1540151" y="3751728"/>
              <a:ext cx="443100" cy="443100"/>
            </a:xfrm>
            <a:prstGeom prst="ellipse">
              <a:avLst/>
            </a:prstGeom>
            <a:solidFill>
              <a:schemeClr val="dk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54" name="Google Shape;18354;p37"/>
            <p:cNvSpPr txBox="1"/>
            <p:nvPr/>
          </p:nvSpPr>
          <p:spPr>
            <a:xfrm>
              <a:off x="1258751" y="4194825"/>
              <a:ext cx="1005900" cy="621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 sz="800" b="1" i="0" u="none" strike="noStrike" cap="none">
                  <a:solidFill>
                    <a:srgbClr val="000000"/>
                  </a:solidFill>
                  <a:latin typeface="Public Sans"/>
                  <a:ea typeface="Public Sans"/>
                  <a:cs typeface="Public Sans"/>
                  <a:sym typeface="Public Sans"/>
                </a:rPr>
                <a:t>Service Fraud</a:t>
              </a:r>
              <a:r>
                <a:rPr lang="en" sz="1000" b="1" i="0" u="none" strike="noStrike" cap="none">
                  <a:solidFill>
                    <a:srgbClr val="000000"/>
                  </a:solidFill>
                  <a:latin typeface="IBM Plex Sans"/>
                  <a:ea typeface="IBM Plex Sans"/>
                  <a:cs typeface="IBM Plex Sans"/>
                  <a:sym typeface="IBM Plex Sans"/>
                </a:rPr>
                <a:t> </a:t>
              </a:r>
              <a:r>
                <a:rPr lang="en" sz="750" b="0" i="0" u="none" strike="noStrike" cap="none">
                  <a:solidFill>
                    <a:srgbClr val="000000"/>
                  </a:solidFill>
                  <a:latin typeface="Public Sans"/>
                  <a:ea typeface="Public Sans"/>
                  <a:cs typeface="Public Sans"/>
                  <a:sym typeface="Public Sans"/>
                </a:rPr>
                <a:t>including Cryptojacking</a:t>
              </a:r>
              <a:endParaRPr sz="750" b="0" i="0" u="none" strike="noStrike" cap="none">
                <a:solidFill>
                  <a:srgbClr val="000000"/>
                </a:solidFill>
                <a:latin typeface="Public Sans"/>
                <a:ea typeface="Public Sans"/>
                <a:cs typeface="Public Sans"/>
                <a:sym typeface="Public Sans"/>
              </a:endParaRPr>
            </a:p>
          </p:txBody>
        </p:sp>
        <p:pic>
          <p:nvPicPr>
            <p:cNvPr id="18355" name="Google Shape;18355;p37"/>
            <p:cNvPicPr preferRelativeResize="0"/>
            <p:nvPr/>
          </p:nvPicPr>
          <p:blipFill rotWithShape="1">
            <a:blip r:embed="rId10">
              <a:alphaModFix/>
            </a:blip>
            <a:srcRect/>
            <a:stretch/>
          </p:blipFill>
          <p:spPr>
            <a:xfrm>
              <a:off x="1647400" y="3866433"/>
              <a:ext cx="228600" cy="228600"/>
            </a:xfrm>
            <a:prstGeom prst="rect">
              <a:avLst/>
            </a:prstGeom>
            <a:solidFill>
              <a:schemeClr val="dk1"/>
            </a:solidFill>
            <a:ln>
              <a:noFill/>
            </a:ln>
          </p:spPr>
        </p:pic>
      </p:grpSp>
      <p:grpSp>
        <p:nvGrpSpPr>
          <p:cNvPr id="18356" name="Google Shape;18356;p37"/>
          <p:cNvGrpSpPr/>
          <p:nvPr/>
        </p:nvGrpSpPr>
        <p:grpSpPr>
          <a:xfrm>
            <a:off x="2173249" y="3751728"/>
            <a:ext cx="1097400" cy="1064397"/>
            <a:chOff x="2173249" y="3751728"/>
            <a:chExt cx="1097400" cy="1064397"/>
          </a:xfrm>
        </p:grpSpPr>
        <p:sp>
          <p:nvSpPr>
            <p:cNvPr id="18357" name="Google Shape;18357;p37"/>
            <p:cNvSpPr/>
            <p:nvPr/>
          </p:nvSpPr>
          <p:spPr>
            <a:xfrm>
              <a:off x="2500399" y="3751728"/>
              <a:ext cx="443100" cy="443100"/>
            </a:xfrm>
            <a:prstGeom prst="ellipse">
              <a:avLst/>
            </a:prstGeom>
            <a:solidFill>
              <a:schemeClr val="dk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58" name="Google Shape;18358;p37"/>
            <p:cNvSpPr txBox="1"/>
            <p:nvPr/>
          </p:nvSpPr>
          <p:spPr>
            <a:xfrm>
              <a:off x="2173249" y="4194825"/>
              <a:ext cx="1097400" cy="621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 sz="800" b="1" i="0" u="none" strike="noStrike" cap="none">
                  <a:solidFill>
                    <a:srgbClr val="000000"/>
                  </a:solidFill>
                  <a:latin typeface="Public Sans"/>
                  <a:ea typeface="Public Sans"/>
                  <a:cs typeface="Public Sans"/>
                  <a:sym typeface="Public Sans"/>
                </a:rPr>
                <a:t>Impersonation Repair &amp; Phishing</a:t>
              </a:r>
              <a:endParaRPr sz="800" b="1" i="0" u="none" strike="noStrike" cap="none">
                <a:solidFill>
                  <a:srgbClr val="000000"/>
                </a:solidFill>
                <a:latin typeface="Public Sans"/>
                <a:ea typeface="Public Sans"/>
                <a:cs typeface="Public Sans"/>
                <a:sym typeface="Public Sans"/>
              </a:endParaRPr>
            </a:p>
          </p:txBody>
        </p:sp>
        <p:pic>
          <p:nvPicPr>
            <p:cNvPr id="18359" name="Google Shape;18359;p37"/>
            <p:cNvPicPr preferRelativeResize="0"/>
            <p:nvPr/>
          </p:nvPicPr>
          <p:blipFill rotWithShape="1">
            <a:blip r:embed="rId11">
              <a:alphaModFix/>
            </a:blip>
            <a:srcRect/>
            <a:stretch/>
          </p:blipFill>
          <p:spPr>
            <a:xfrm>
              <a:off x="2600775" y="3810236"/>
              <a:ext cx="242350" cy="276971"/>
            </a:xfrm>
            <a:prstGeom prst="rect">
              <a:avLst/>
            </a:prstGeom>
            <a:noFill/>
            <a:ln>
              <a:noFill/>
            </a:ln>
          </p:spPr>
        </p:pic>
      </p:grpSp>
      <p:grpSp>
        <p:nvGrpSpPr>
          <p:cNvPr id="18360" name="Google Shape;18360;p37"/>
          <p:cNvGrpSpPr/>
          <p:nvPr/>
        </p:nvGrpSpPr>
        <p:grpSpPr>
          <a:xfrm>
            <a:off x="3179246" y="3751728"/>
            <a:ext cx="1005900" cy="1064397"/>
            <a:chOff x="3179246" y="3751728"/>
            <a:chExt cx="1005900" cy="1064397"/>
          </a:xfrm>
        </p:grpSpPr>
        <p:sp>
          <p:nvSpPr>
            <p:cNvPr id="18361" name="Google Shape;18361;p37"/>
            <p:cNvSpPr/>
            <p:nvPr/>
          </p:nvSpPr>
          <p:spPr>
            <a:xfrm>
              <a:off x="3460646" y="3751728"/>
              <a:ext cx="443100" cy="443100"/>
            </a:xfrm>
            <a:prstGeom prst="ellipse">
              <a:avLst/>
            </a:prstGeom>
            <a:solidFill>
              <a:schemeClr val="dk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62" name="Google Shape;18362;p37"/>
            <p:cNvSpPr txBox="1"/>
            <p:nvPr/>
          </p:nvSpPr>
          <p:spPr>
            <a:xfrm>
              <a:off x="3179246" y="4194825"/>
              <a:ext cx="1005900" cy="621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 sz="800" b="1" i="0" u="none" strike="noStrike" cap="none">
                  <a:solidFill>
                    <a:srgbClr val="000000"/>
                  </a:solidFill>
                  <a:latin typeface="Public Sans"/>
                  <a:ea typeface="Public Sans"/>
                  <a:cs typeface="Public Sans"/>
                  <a:sym typeface="Public Sans"/>
                </a:rPr>
                <a:t>Invoice Manipulation</a:t>
              </a:r>
              <a:endParaRPr sz="800" b="1" i="0" u="none" strike="noStrike" cap="none">
                <a:solidFill>
                  <a:srgbClr val="000000"/>
                </a:solidFill>
                <a:latin typeface="Public Sans"/>
                <a:ea typeface="Public Sans"/>
                <a:cs typeface="Public Sans"/>
                <a:sym typeface="Public Sans"/>
              </a:endParaRPr>
            </a:p>
          </p:txBody>
        </p:sp>
        <p:pic>
          <p:nvPicPr>
            <p:cNvPr id="18363" name="Google Shape;18363;p37"/>
            <p:cNvPicPr preferRelativeResize="0"/>
            <p:nvPr/>
          </p:nvPicPr>
          <p:blipFill rotWithShape="1">
            <a:blip r:embed="rId12">
              <a:alphaModFix/>
            </a:blip>
            <a:srcRect/>
            <a:stretch/>
          </p:blipFill>
          <p:spPr>
            <a:xfrm>
              <a:off x="3567900" y="3832475"/>
              <a:ext cx="228600" cy="274320"/>
            </a:xfrm>
            <a:prstGeom prst="rect">
              <a:avLst/>
            </a:prstGeom>
            <a:noFill/>
            <a:ln>
              <a:noFill/>
            </a:ln>
          </p:spPr>
        </p:pic>
      </p:grpSp>
      <p:grpSp>
        <p:nvGrpSpPr>
          <p:cNvPr id="18364" name="Google Shape;18364;p37"/>
          <p:cNvGrpSpPr/>
          <p:nvPr/>
        </p:nvGrpSpPr>
        <p:grpSpPr>
          <a:xfrm>
            <a:off x="4503747" y="448903"/>
            <a:ext cx="1188600" cy="874735"/>
            <a:chOff x="4503747" y="448903"/>
            <a:chExt cx="1188600" cy="874735"/>
          </a:xfrm>
        </p:grpSpPr>
        <p:sp>
          <p:nvSpPr>
            <p:cNvPr id="18365" name="Google Shape;18365;p37"/>
            <p:cNvSpPr/>
            <p:nvPr/>
          </p:nvSpPr>
          <p:spPr>
            <a:xfrm>
              <a:off x="4876497" y="448903"/>
              <a:ext cx="443100" cy="443100"/>
            </a:xfrm>
            <a:prstGeom prst="ellipse">
              <a:avLst/>
            </a:prstGeom>
            <a:solidFill>
              <a:schemeClr val="dk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66" name="Google Shape;18366;p37"/>
            <p:cNvSpPr txBox="1"/>
            <p:nvPr/>
          </p:nvSpPr>
          <p:spPr>
            <a:xfrm>
              <a:off x="4503747" y="880538"/>
              <a:ext cx="1188600" cy="443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 sz="800" b="1" i="0" u="none" strike="noStrike" cap="none">
                  <a:solidFill>
                    <a:srgbClr val="000000"/>
                  </a:solidFill>
                  <a:latin typeface="Public Sans"/>
                  <a:ea typeface="Public Sans"/>
                  <a:cs typeface="Public Sans"/>
                  <a:sym typeface="Public Sans"/>
                </a:rPr>
                <a:t>Breach Response Costs</a:t>
              </a:r>
              <a:endParaRPr sz="800" b="1" i="0" u="none" strike="noStrike" cap="none">
                <a:solidFill>
                  <a:srgbClr val="000000"/>
                </a:solidFill>
                <a:latin typeface="Public Sans"/>
                <a:ea typeface="Public Sans"/>
                <a:cs typeface="Public Sans"/>
                <a:sym typeface="Public Sans"/>
              </a:endParaRPr>
            </a:p>
          </p:txBody>
        </p:sp>
        <p:pic>
          <p:nvPicPr>
            <p:cNvPr id="18367" name="Google Shape;18367;p37"/>
            <p:cNvPicPr preferRelativeResize="0"/>
            <p:nvPr/>
          </p:nvPicPr>
          <p:blipFill rotWithShape="1">
            <a:blip r:embed="rId13">
              <a:alphaModFix/>
            </a:blip>
            <a:srcRect/>
            <a:stretch/>
          </p:blipFill>
          <p:spPr>
            <a:xfrm>
              <a:off x="4986512" y="528776"/>
              <a:ext cx="261312" cy="261312"/>
            </a:xfrm>
            <a:prstGeom prst="rect">
              <a:avLst/>
            </a:prstGeom>
            <a:noFill/>
            <a:ln>
              <a:noFill/>
            </a:ln>
          </p:spPr>
        </p:pic>
      </p:grpSp>
      <p:grpSp>
        <p:nvGrpSpPr>
          <p:cNvPr id="18368" name="Google Shape;18368;p37"/>
          <p:cNvGrpSpPr/>
          <p:nvPr/>
        </p:nvGrpSpPr>
        <p:grpSpPr>
          <a:xfrm>
            <a:off x="5645650" y="448903"/>
            <a:ext cx="1188600" cy="886218"/>
            <a:chOff x="5645650" y="448903"/>
            <a:chExt cx="1188600" cy="886218"/>
          </a:xfrm>
        </p:grpSpPr>
        <p:sp>
          <p:nvSpPr>
            <p:cNvPr id="18369" name="Google Shape;18369;p37"/>
            <p:cNvSpPr/>
            <p:nvPr/>
          </p:nvSpPr>
          <p:spPr>
            <a:xfrm>
              <a:off x="6018402" y="448903"/>
              <a:ext cx="443100" cy="443100"/>
            </a:xfrm>
            <a:prstGeom prst="ellipse">
              <a:avLst/>
            </a:prstGeom>
            <a:solidFill>
              <a:schemeClr val="dk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70" name="Google Shape;18370;p37"/>
            <p:cNvSpPr txBox="1"/>
            <p:nvPr/>
          </p:nvSpPr>
          <p:spPr>
            <a:xfrm>
              <a:off x="5645650" y="892021"/>
              <a:ext cx="1188600" cy="443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 sz="800" b="1" i="0" u="none" strike="noStrike" cap="none">
                  <a:solidFill>
                    <a:srgbClr val="000000"/>
                  </a:solidFill>
                  <a:latin typeface="Public Sans"/>
                  <a:ea typeface="Public Sans"/>
                  <a:cs typeface="Public Sans"/>
                  <a:sym typeface="Public Sans"/>
                </a:rPr>
                <a:t>Cyber Extortion </a:t>
              </a:r>
              <a:r>
                <a:rPr lang="en" sz="800" b="0" i="0" u="none" strike="noStrike" cap="none">
                  <a:solidFill>
                    <a:srgbClr val="000000"/>
                  </a:solidFill>
                  <a:latin typeface="Public Sans"/>
                  <a:ea typeface="Public Sans"/>
                  <a:cs typeface="Public Sans"/>
                  <a:sym typeface="Public Sans"/>
                </a:rPr>
                <a:t>(Ransomware)</a:t>
              </a:r>
              <a:endParaRPr sz="800" b="0" i="0" u="none" strike="noStrike" cap="none">
                <a:solidFill>
                  <a:srgbClr val="000000"/>
                </a:solidFill>
                <a:latin typeface="Public Sans"/>
                <a:ea typeface="Public Sans"/>
                <a:cs typeface="Public Sans"/>
                <a:sym typeface="Public Sans"/>
              </a:endParaRPr>
            </a:p>
          </p:txBody>
        </p:sp>
        <p:pic>
          <p:nvPicPr>
            <p:cNvPr id="18371" name="Google Shape;18371;p37"/>
            <p:cNvPicPr preferRelativeResize="0"/>
            <p:nvPr/>
          </p:nvPicPr>
          <p:blipFill rotWithShape="1">
            <a:blip r:embed="rId14">
              <a:alphaModFix/>
            </a:blip>
            <a:srcRect/>
            <a:stretch/>
          </p:blipFill>
          <p:spPr>
            <a:xfrm>
              <a:off x="6125650" y="562604"/>
              <a:ext cx="228600" cy="228600"/>
            </a:xfrm>
            <a:prstGeom prst="rect">
              <a:avLst/>
            </a:prstGeom>
            <a:noFill/>
            <a:ln>
              <a:noFill/>
            </a:ln>
          </p:spPr>
        </p:pic>
      </p:grpSp>
      <p:grpSp>
        <p:nvGrpSpPr>
          <p:cNvPr id="18372" name="Google Shape;18372;p37"/>
          <p:cNvGrpSpPr/>
          <p:nvPr/>
        </p:nvGrpSpPr>
        <p:grpSpPr>
          <a:xfrm>
            <a:off x="6787550" y="448903"/>
            <a:ext cx="1188600" cy="979820"/>
            <a:chOff x="6787550" y="448903"/>
            <a:chExt cx="1188600" cy="979820"/>
          </a:xfrm>
        </p:grpSpPr>
        <p:sp>
          <p:nvSpPr>
            <p:cNvPr id="18373" name="Google Shape;18373;p37"/>
            <p:cNvSpPr/>
            <p:nvPr/>
          </p:nvSpPr>
          <p:spPr>
            <a:xfrm>
              <a:off x="7160307" y="448903"/>
              <a:ext cx="443100" cy="443100"/>
            </a:xfrm>
            <a:prstGeom prst="ellipse">
              <a:avLst/>
            </a:prstGeom>
            <a:solidFill>
              <a:schemeClr val="dk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74" name="Google Shape;18374;p37"/>
            <p:cNvSpPr txBox="1"/>
            <p:nvPr/>
          </p:nvSpPr>
          <p:spPr>
            <a:xfrm>
              <a:off x="6787550" y="892023"/>
              <a:ext cx="1188600" cy="536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 sz="800" b="1" i="0" u="none" strike="noStrike" cap="none">
                  <a:solidFill>
                    <a:srgbClr val="000000"/>
                  </a:solidFill>
                  <a:latin typeface="Public Sans"/>
                  <a:ea typeface="Public Sans"/>
                  <a:cs typeface="Public Sans"/>
                  <a:sym typeface="Public Sans"/>
                </a:rPr>
                <a:t>Business</a:t>
              </a:r>
              <a:endParaRPr sz="800" b="1" i="0" u="none" strike="noStrike" cap="none">
                <a:solidFill>
                  <a:srgbClr val="000000"/>
                </a:solidFill>
                <a:latin typeface="Public Sans"/>
                <a:ea typeface="Public Sans"/>
                <a:cs typeface="Public Sans"/>
                <a:sym typeface="Public Sans"/>
              </a:endParaRPr>
            </a:p>
            <a:p>
              <a:pPr marL="0" marR="0" lvl="0" indent="0" algn="ctr" rtl="0">
                <a:lnSpc>
                  <a:spcPct val="100000"/>
                </a:lnSpc>
                <a:spcBef>
                  <a:spcPts val="0"/>
                </a:spcBef>
                <a:spcAft>
                  <a:spcPts val="0"/>
                </a:spcAft>
                <a:buClr>
                  <a:srgbClr val="000000"/>
                </a:buClr>
                <a:buSzPts val="800"/>
                <a:buFont typeface="Arial"/>
                <a:buNone/>
              </a:pPr>
              <a:r>
                <a:rPr lang="en" sz="800" b="1" i="0" u="none" strike="noStrike" cap="none">
                  <a:solidFill>
                    <a:srgbClr val="000000"/>
                  </a:solidFill>
                  <a:latin typeface="Public Sans"/>
                  <a:ea typeface="Public Sans"/>
                  <a:cs typeface="Public Sans"/>
                  <a:sym typeface="Public Sans"/>
                </a:rPr>
                <a:t>Interruption </a:t>
              </a:r>
              <a:br>
                <a:rPr lang="en" sz="800" b="1" i="0" u="none" strike="noStrike" cap="none">
                  <a:solidFill>
                    <a:srgbClr val="000000"/>
                  </a:solidFill>
                  <a:latin typeface="Public Sans"/>
                  <a:ea typeface="Public Sans"/>
                  <a:cs typeface="Public Sans"/>
                  <a:sym typeface="Public Sans"/>
                </a:rPr>
              </a:br>
              <a:r>
                <a:rPr lang="en" sz="800" b="1" i="0" u="none" strike="noStrike" cap="none">
                  <a:solidFill>
                    <a:srgbClr val="000000"/>
                  </a:solidFill>
                  <a:latin typeface="Public Sans"/>
                  <a:ea typeface="Public Sans"/>
                  <a:cs typeface="Public Sans"/>
                  <a:sym typeface="Public Sans"/>
                </a:rPr>
                <a:t>&amp; Extra Expenses</a:t>
              </a:r>
              <a:endParaRPr sz="800" b="1" i="0" u="none" strike="noStrike" cap="none">
                <a:solidFill>
                  <a:srgbClr val="000000"/>
                </a:solidFill>
                <a:latin typeface="Public Sans"/>
                <a:ea typeface="Public Sans"/>
                <a:cs typeface="Public Sans"/>
                <a:sym typeface="Public Sans"/>
              </a:endParaRPr>
            </a:p>
          </p:txBody>
        </p:sp>
        <p:pic>
          <p:nvPicPr>
            <p:cNvPr id="18375" name="Google Shape;18375;p37"/>
            <p:cNvPicPr preferRelativeResize="0"/>
            <p:nvPr/>
          </p:nvPicPr>
          <p:blipFill rotWithShape="1">
            <a:blip r:embed="rId15">
              <a:alphaModFix/>
            </a:blip>
            <a:srcRect/>
            <a:stretch/>
          </p:blipFill>
          <p:spPr>
            <a:xfrm>
              <a:off x="7267574" y="562601"/>
              <a:ext cx="228600" cy="228600"/>
            </a:xfrm>
            <a:prstGeom prst="rect">
              <a:avLst/>
            </a:prstGeom>
            <a:solidFill>
              <a:schemeClr val="dk1"/>
            </a:solidFill>
            <a:ln>
              <a:noFill/>
            </a:ln>
          </p:spPr>
        </p:pic>
      </p:grpSp>
      <p:grpSp>
        <p:nvGrpSpPr>
          <p:cNvPr id="18376" name="Google Shape;18376;p37"/>
          <p:cNvGrpSpPr/>
          <p:nvPr/>
        </p:nvGrpSpPr>
        <p:grpSpPr>
          <a:xfrm>
            <a:off x="7929475" y="448903"/>
            <a:ext cx="1005900" cy="886218"/>
            <a:chOff x="7929475" y="448903"/>
            <a:chExt cx="1005900" cy="886218"/>
          </a:xfrm>
        </p:grpSpPr>
        <p:sp>
          <p:nvSpPr>
            <p:cNvPr id="18377" name="Google Shape;18377;p37"/>
            <p:cNvSpPr/>
            <p:nvPr/>
          </p:nvSpPr>
          <p:spPr>
            <a:xfrm>
              <a:off x="8210863" y="448903"/>
              <a:ext cx="443100" cy="443100"/>
            </a:xfrm>
            <a:prstGeom prst="ellipse">
              <a:avLst/>
            </a:prstGeom>
            <a:solidFill>
              <a:schemeClr val="dk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78" name="Google Shape;18378;p37"/>
            <p:cNvSpPr txBox="1"/>
            <p:nvPr/>
          </p:nvSpPr>
          <p:spPr>
            <a:xfrm>
              <a:off x="7929475" y="892021"/>
              <a:ext cx="1005900" cy="443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 sz="800" b="1" i="0" u="none" strike="noStrike" cap="none">
                  <a:solidFill>
                    <a:srgbClr val="000000"/>
                  </a:solidFill>
                  <a:latin typeface="Public Sans"/>
                  <a:ea typeface="Public Sans"/>
                  <a:cs typeface="Public Sans"/>
                  <a:sym typeface="Public Sans"/>
                </a:rPr>
                <a:t>Digital Asset Restoration</a:t>
              </a:r>
              <a:endParaRPr sz="800" b="1" i="0" u="none" strike="noStrike" cap="none">
                <a:solidFill>
                  <a:srgbClr val="000000"/>
                </a:solidFill>
                <a:latin typeface="Public Sans"/>
                <a:ea typeface="Public Sans"/>
                <a:cs typeface="Public Sans"/>
                <a:sym typeface="Public Sans"/>
              </a:endParaRPr>
            </a:p>
          </p:txBody>
        </p:sp>
        <p:pic>
          <p:nvPicPr>
            <p:cNvPr id="18379" name="Google Shape;18379;p37"/>
            <p:cNvPicPr preferRelativeResize="0"/>
            <p:nvPr/>
          </p:nvPicPr>
          <p:blipFill rotWithShape="1">
            <a:blip r:embed="rId16">
              <a:alphaModFix/>
            </a:blip>
            <a:srcRect/>
            <a:stretch/>
          </p:blipFill>
          <p:spPr>
            <a:xfrm>
              <a:off x="8318125" y="562600"/>
              <a:ext cx="228600" cy="228600"/>
            </a:xfrm>
            <a:prstGeom prst="rect">
              <a:avLst/>
            </a:prstGeom>
            <a:noFill/>
            <a:ln>
              <a:noFill/>
            </a:ln>
          </p:spPr>
        </p:pic>
      </p:grpSp>
      <p:grpSp>
        <p:nvGrpSpPr>
          <p:cNvPr id="18380" name="Google Shape;18380;p37"/>
          <p:cNvGrpSpPr/>
          <p:nvPr/>
        </p:nvGrpSpPr>
        <p:grpSpPr>
          <a:xfrm>
            <a:off x="4595097" y="1448602"/>
            <a:ext cx="1005900" cy="874735"/>
            <a:chOff x="4595097" y="1448602"/>
            <a:chExt cx="1005900" cy="874735"/>
          </a:xfrm>
        </p:grpSpPr>
        <p:sp>
          <p:nvSpPr>
            <p:cNvPr id="18381" name="Google Shape;18381;p37"/>
            <p:cNvSpPr/>
            <p:nvPr/>
          </p:nvSpPr>
          <p:spPr>
            <a:xfrm>
              <a:off x="4876497" y="1448602"/>
              <a:ext cx="443100" cy="443100"/>
            </a:xfrm>
            <a:prstGeom prst="ellipse">
              <a:avLst/>
            </a:prstGeom>
            <a:solidFill>
              <a:schemeClr val="dk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82" name="Google Shape;18382;p37"/>
            <p:cNvSpPr txBox="1"/>
            <p:nvPr/>
          </p:nvSpPr>
          <p:spPr>
            <a:xfrm>
              <a:off x="4595097" y="1880237"/>
              <a:ext cx="1005900" cy="443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 sz="800" b="1" i="0" u="none" strike="noStrike" cap="none">
                  <a:solidFill>
                    <a:srgbClr val="000000"/>
                  </a:solidFill>
                  <a:latin typeface="Public Sans"/>
                  <a:ea typeface="Public Sans"/>
                  <a:cs typeface="Public Sans"/>
                  <a:sym typeface="Public Sans"/>
                </a:rPr>
                <a:t>Crisis Mgmt &amp; and PR</a:t>
              </a:r>
              <a:endParaRPr sz="800" b="1" i="0" u="none" strike="noStrike" cap="none">
                <a:solidFill>
                  <a:srgbClr val="000000"/>
                </a:solidFill>
                <a:latin typeface="Public Sans"/>
                <a:ea typeface="Public Sans"/>
                <a:cs typeface="Public Sans"/>
                <a:sym typeface="Public Sans"/>
              </a:endParaRPr>
            </a:p>
          </p:txBody>
        </p:sp>
        <p:pic>
          <p:nvPicPr>
            <p:cNvPr id="18383" name="Google Shape;18383;p37"/>
            <p:cNvPicPr preferRelativeResize="0"/>
            <p:nvPr/>
          </p:nvPicPr>
          <p:blipFill rotWithShape="1">
            <a:blip r:embed="rId17">
              <a:alphaModFix/>
            </a:blip>
            <a:srcRect/>
            <a:stretch/>
          </p:blipFill>
          <p:spPr>
            <a:xfrm>
              <a:off x="4983750" y="1553662"/>
              <a:ext cx="228600" cy="228600"/>
            </a:xfrm>
            <a:prstGeom prst="rect">
              <a:avLst/>
            </a:prstGeom>
            <a:solidFill>
              <a:schemeClr val="dk1"/>
            </a:solidFill>
            <a:ln>
              <a:noFill/>
            </a:ln>
          </p:spPr>
        </p:pic>
      </p:grpSp>
      <p:grpSp>
        <p:nvGrpSpPr>
          <p:cNvPr id="18384" name="Google Shape;18384;p37"/>
          <p:cNvGrpSpPr/>
          <p:nvPr/>
        </p:nvGrpSpPr>
        <p:grpSpPr>
          <a:xfrm>
            <a:off x="5601000" y="1448602"/>
            <a:ext cx="1278000" cy="1064398"/>
            <a:chOff x="5601000" y="1448602"/>
            <a:chExt cx="1278000" cy="1064398"/>
          </a:xfrm>
        </p:grpSpPr>
        <p:sp>
          <p:nvSpPr>
            <p:cNvPr id="18385" name="Google Shape;18385;p37"/>
            <p:cNvSpPr/>
            <p:nvPr/>
          </p:nvSpPr>
          <p:spPr>
            <a:xfrm>
              <a:off x="6018402" y="1448602"/>
              <a:ext cx="443100" cy="443100"/>
            </a:xfrm>
            <a:prstGeom prst="ellipse">
              <a:avLst/>
            </a:prstGeom>
            <a:solidFill>
              <a:schemeClr val="dk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86" name="Google Shape;18386;p37"/>
            <p:cNvSpPr txBox="1"/>
            <p:nvPr/>
          </p:nvSpPr>
          <p:spPr>
            <a:xfrm>
              <a:off x="5601000" y="1891700"/>
              <a:ext cx="1278000" cy="621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 sz="800" b="1" i="0" u="none" strike="noStrike" cap="none">
                  <a:solidFill>
                    <a:srgbClr val="000000"/>
                  </a:solidFill>
                  <a:latin typeface="Public Sans"/>
                  <a:ea typeface="Public Sans"/>
                  <a:cs typeface="Public Sans"/>
                  <a:sym typeface="Public Sans"/>
                </a:rPr>
                <a:t>Proof of Loss Preparation Expenses</a:t>
              </a:r>
              <a:endParaRPr sz="800" b="1" i="0" u="none" strike="noStrike" cap="none">
                <a:solidFill>
                  <a:srgbClr val="000000"/>
                </a:solidFill>
                <a:latin typeface="Public Sans"/>
                <a:ea typeface="Public Sans"/>
                <a:cs typeface="Public Sans"/>
                <a:sym typeface="Public Sans"/>
              </a:endParaRPr>
            </a:p>
          </p:txBody>
        </p:sp>
        <p:pic>
          <p:nvPicPr>
            <p:cNvPr id="18387" name="Google Shape;18387;p37"/>
            <p:cNvPicPr preferRelativeResize="0"/>
            <p:nvPr/>
          </p:nvPicPr>
          <p:blipFill rotWithShape="1">
            <a:blip r:embed="rId18">
              <a:alphaModFix/>
            </a:blip>
            <a:srcRect/>
            <a:stretch/>
          </p:blipFill>
          <p:spPr>
            <a:xfrm>
              <a:off x="6125650" y="1525075"/>
              <a:ext cx="228600" cy="285750"/>
            </a:xfrm>
            <a:prstGeom prst="rect">
              <a:avLst/>
            </a:prstGeom>
            <a:noFill/>
            <a:ln>
              <a:noFill/>
            </a:ln>
          </p:spPr>
        </p:pic>
      </p:grpSp>
      <p:grpSp>
        <p:nvGrpSpPr>
          <p:cNvPr id="18388" name="Google Shape;18388;p37"/>
          <p:cNvGrpSpPr/>
          <p:nvPr/>
        </p:nvGrpSpPr>
        <p:grpSpPr>
          <a:xfrm>
            <a:off x="6787549" y="1448602"/>
            <a:ext cx="1188600" cy="1064398"/>
            <a:chOff x="6787549" y="1448602"/>
            <a:chExt cx="1188600" cy="1064398"/>
          </a:xfrm>
        </p:grpSpPr>
        <p:sp>
          <p:nvSpPr>
            <p:cNvPr id="18389" name="Google Shape;18389;p37"/>
            <p:cNvSpPr/>
            <p:nvPr/>
          </p:nvSpPr>
          <p:spPr>
            <a:xfrm>
              <a:off x="7160307" y="1448602"/>
              <a:ext cx="443100" cy="443100"/>
            </a:xfrm>
            <a:prstGeom prst="ellipse">
              <a:avLst/>
            </a:prstGeom>
            <a:solidFill>
              <a:schemeClr val="dk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90" name="Google Shape;18390;p37"/>
            <p:cNvSpPr txBox="1"/>
            <p:nvPr/>
          </p:nvSpPr>
          <p:spPr>
            <a:xfrm>
              <a:off x="6787549" y="1891700"/>
              <a:ext cx="1188600" cy="621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 sz="800" b="1" i="0" u="none" strike="noStrike" cap="none">
                  <a:solidFill>
                    <a:srgbClr val="000000"/>
                  </a:solidFill>
                  <a:latin typeface="Public Sans"/>
                  <a:ea typeface="Public Sans"/>
                  <a:cs typeface="Public Sans"/>
                  <a:sym typeface="Public Sans"/>
                </a:rPr>
                <a:t>Computer Replacement &amp; Bricking</a:t>
              </a:r>
              <a:endParaRPr sz="800" b="1" i="0" u="none" strike="noStrike" cap="none">
                <a:solidFill>
                  <a:srgbClr val="000000"/>
                </a:solidFill>
                <a:latin typeface="Public Sans"/>
                <a:ea typeface="Public Sans"/>
                <a:cs typeface="Public Sans"/>
                <a:sym typeface="Public Sans"/>
              </a:endParaRPr>
            </a:p>
          </p:txBody>
        </p:sp>
        <p:pic>
          <p:nvPicPr>
            <p:cNvPr id="18391" name="Google Shape;18391;p37"/>
            <p:cNvPicPr preferRelativeResize="0"/>
            <p:nvPr/>
          </p:nvPicPr>
          <p:blipFill rotWithShape="1">
            <a:blip r:embed="rId19">
              <a:alphaModFix/>
            </a:blip>
            <a:srcRect/>
            <a:stretch/>
          </p:blipFill>
          <p:spPr>
            <a:xfrm>
              <a:off x="7271321" y="1563133"/>
              <a:ext cx="228600" cy="217170"/>
            </a:xfrm>
            <a:prstGeom prst="rect">
              <a:avLst/>
            </a:prstGeom>
            <a:solidFill>
              <a:schemeClr val="dk1"/>
            </a:solidFill>
            <a:ln>
              <a:noFill/>
            </a:ln>
          </p:spPr>
        </p:pic>
      </p:grpSp>
      <p:grpSp>
        <p:nvGrpSpPr>
          <p:cNvPr id="18392" name="Google Shape;18392;p37"/>
          <p:cNvGrpSpPr/>
          <p:nvPr/>
        </p:nvGrpSpPr>
        <p:grpSpPr>
          <a:xfrm>
            <a:off x="7929463" y="1448602"/>
            <a:ext cx="1005900" cy="1064410"/>
            <a:chOff x="7929463" y="1448602"/>
            <a:chExt cx="1005900" cy="1064410"/>
          </a:xfrm>
        </p:grpSpPr>
        <p:sp>
          <p:nvSpPr>
            <p:cNvPr id="18393" name="Google Shape;18393;p37"/>
            <p:cNvSpPr/>
            <p:nvPr/>
          </p:nvSpPr>
          <p:spPr>
            <a:xfrm>
              <a:off x="8210863" y="1448602"/>
              <a:ext cx="443100" cy="443100"/>
            </a:xfrm>
            <a:prstGeom prst="ellipse">
              <a:avLst/>
            </a:prstGeom>
            <a:solidFill>
              <a:schemeClr val="dk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94" name="Google Shape;18394;p37"/>
            <p:cNvSpPr txBox="1"/>
            <p:nvPr/>
          </p:nvSpPr>
          <p:spPr>
            <a:xfrm>
              <a:off x="7929463" y="1891712"/>
              <a:ext cx="1005900" cy="621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 sz="800" b="1" i="0" u="none" strike="noStrike" cap="none">
                  <a:solidFill>
                    <a:srgbClr val="000000"/>
                  </a:solidFill>
                  <a:latin typeface="Public Sans"/>
                  <a:ea typeface="Public Sans"/>
                  <a:cs typeface="Public Sans"/>
                  <a:sym typeface="Public Sans"/>
                </a:rPr>
                <a:t>Reputational Harm Loss</a:t>
              </a:r>
              <a:endParaRPr sz="800" b="1" i="0" u="none" strike="noStrike" cap="none">
                <a:solidFill>
                  <a:srgbClr val="000000"/>
                </a:solidFill>
                <a:latin typeface="Public Sans"/>
                <a:ea typeface="Public Sans"/>
                <a:cs typeface="Public Sans"/>
                <a:sym typeface="Public Sans"/>
              </a:endParaRPr>
            </a:p>
          </p:txBody>
        </p:sp>
        <p:pic>
          <p:nvPicPr>
            <p:cNvPr id="18395" name="Google Shape;18395;p37"/>
            <p:cNvPicPr preferRelativeResize="0"/>
            <p:nvPr/>
          </p:nvPicPr>
          <p:blipFill rotWithShape="1">
            <a:blip r:embed="rId20">
              <a:alphaModFix/>
            </a:blip>
            <a:srcRect/>
            <a:stretch/>
          </p:blipFill>
          <p:spPr>
            <a:xfrm>
              <a:off x="8295263" y="1525077"/>
              <a:ext cx="274320" cy="274320"/>
            </a:xfrm>
            <a:prstGeom prst="rect">
              <a:avLst/>
            </a:prstGeom>
            <a:solidFill>
              <a:schemeClr val="dk1"/>
            </a:solidFill>
            <a:ln>
              <a:noFill/>
            </a:ln>
          </p:spPr>
        </p:pic>
      </p:grpSp>
      <p:grpSp>
        <p:nvGrpSpPr>
          <p:cNvPr id="18396" name="Google Shape;18396;p37"/>
          <p:cNvGrpSpPr/>
          <p:nvPr/>
        </p:nvGrpSpPr>
        <p:grpSpPr>
          <a:xfrm>
            <a:off x="4640847" y="2532890"/>
            <a:ext cx="914400" cy="874735"/>
            <a:chOff x="4640847" y="2532890"/>
            <a:chExt cx="914400" cy="874735"/>
          </a:xfrm>
        </p:grpSpPr>
        <p:sp>
          <p:nvSpPr>
            <p:cNvPr id="18397" name="Google Shape;18397;p37"/>
            <p:cNvSpPr/>
            <p:nvPr/>
          </p:nvSpPr>
          <p:spPr>
            <a:xfrm>
              <a:off x="4876497" y="2532890"/>
              <a:ext cx="443100" cy="443100"/>
            </a:xfrm>
            <a:prstGeom prst="ellipse">
              <a:avLst/>
            </a:prstGeom>
            <a:solidFill>
              <a:schemeClr val="dk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398" name="Google Shape;18398;p37"/>
            <p:cNvSpPr txBox="1"/>
            <p:nvPr/>
          </p:nvSpPr>
          <p:spPr>
            <a:xfrm>
              <a:off x="4640847" y="2964525"/>
              <a:ext cx="914400" cy="443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 sz="800" b="1" i="0" u="none" strike="noStrike" cap="none">
                  <a:solidFill>
                    <a:srgbClr val="000000"/>
                  </a:solidFill>
                  <a:latin typeface="Public Sans"/>
                  <a:ea typeface="Public Sans"/>
                  <a:cs typeface="Public Sans"/>
                  <a:sym typeface="Public Sans"/>
                </a:rPr>
                <a:t>Court Attendance</a:t>
              </a:r>
              <a:endParaRPr sz="800" b="1" i="0" u="none" strike="noStrike" cap="none">
                <a:solidFill>
                  <a:srgbClr val="000000"/>
                </a:solidFill>
                <a:latin typeface="Public Sans"/>
                <a:ea typeface="Public Sans"/>
                <a:cs typeface="Public Sans"/>
                <a:sym typeface="Public Sans"/>
              </a:endParaRPr>
            </a:p>
          </p:txBody>
        </p:sp>
        <p:pic>
          <p:nvPicPr>
            <p:cNvPr id="18399" name="Google Shape;18399;p37"/>
            <p:cNvPicPr preferRelativeResize="0"/>
            <p:nvPr/>
          </p:nvPicPr>
          <p:blipFill rotWithShape="1">
            <a:blip r:embed="rId21">
              <a:alphaModFix/>
            </a:blip>
            <a:srcRect/>
            <a:stretch/>
          </p:blipFill>
          <p:spPr>
            <a:xfrm>
              <a:off x="4983738" y="2637946"/>
              <a:ext cx="228600" cy="228600"/>
            </a:xfrm>
            <a:prstGeom prst="rect">
              <a:avLst/>
            </a:prstGeom>
            <a:solidFill>
              <a:schemeClr val="dk1"/>
            </a:solidFill>
            <a:ln>
              <a:noFill/>
            </a:ln>
          </p:spPr>
        </p:pic>
      </p:grpSp>
      <p:grpSp>
        <p:nvGrpSpPr>
          <p:cNvPr id="18400" name="Google Shape;18400;p37"/>
          <p:cNvGrpSpPr/>
          <p:nvPr/>
        </p:nvGrpSpPr>
        <p:grpSpPr>
          <a:xfrm>
            <a:off x="5782752" y="2532890"/>
            <a:ext cx="914400" cy="874898"/>
            <a:chOff x="5782752" y="2532890"/>
            <a:chExt cx="914400" cy="874898"/>
          </a:xfrm>
        </p:grpSpPr>
        <p:sp>
          <p:nvSpPr>
            <p:cNvPr id="18401" name="Google Shape;18401;p37"/>
            <p:cNvSpPr/>
            <p:nvPr/>
          </p:nvSpPr>
          <p:spPr>
            <a:xfrm>
              <a:off x="6018390" y="2532890"/>
              <a:ext cx="443100" cy="443100"/>
            </a:xfrm>
            <a:prstGeom prst="ellipse">
              <a:avLst/>
            </a:prstGeom>
            <a:solidFill>
              <a:schemeClr val="dk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02" name="Google Shape;18402;p37"/>
            <p:cNvSpPr txBox="1"/>
            <p:nvPr/>
          </p:nvSpPr>
          <p:spPr>
            <a:xfrm>
              <a:off x="5782752" y="2964688"/>
              <a:ext cx="914400" cy="4431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 sz="800" b="1" i="0" u="none" strike="noStrike" cap="none">
                  <a:solidFill>
                    <a:srgbClr val="000000"/>
                  </a:solidFill>
                  <a:latin typeface="Public Sans"/>
                  <a:ea typeface="Public Sans"/>
                  <a:cs typeface="Public Sans"/>
                  <a:sym typeface="Public Sans"/>
                </a:rPr>
                <a:t>Criminal Reward</a:t>
              </a:r>
              <a:endParaRPr sz="800" b="1" i="0" u="none" strike="noStrike" cap="none">
                <a:solidFill>
                  <a:srgbClr val="000000"/>
                </a:solidFill>
                <a:latin typeface="Public Sans"/>
                <a:ea typeface="Public Sans"/>
                <a:cs typeface="Public Sans"/>
                <a:sym typeface="Public Sans"/>
              </a:endParaRPr>
            </a:p>
          </p:txBody>
        </p:sp>
        <p:pic>
          <p:nvPicPr>
            <p:cNvPr id="18403" name="Google Shape;18403;p37"/>
            <p:cNvPicPr preferRelativeResize="0"/>
            <p:nvPr/>
          </p:nvPicPr>
          <p:blipFill rotWithShape="1">
            <a:blip r:embed="rId22">
              <a:alphaModFix/>
            </a:blip>
            <a:srcRect/>
            <a:stretch/>
          </p:blipFill>
          <p:spPr>
            <a:xfrm>
              <a:off x="6107058" y="2607779"/>
              <a:ext cx="274300" cy="260592"/>
            </a:xfrm>
            <a:prstGeom prst="rect">
              <a:avLst/>
            </a:prstGeom>
            <a:noFill/>
            <a:ln>
              <a:noFill/>
            </a:ln>
          </p:spPr>
        </p:pic>
      </p:grpSp>
      <p:grpSp>
        <p:nvGrpSpPr>
          <p:cNvPr id="18404" name="Google Shape;18404;p37"/>
          <p:cNvGrpSpPr/>
          <p:nvPr/>
        </p:nvGrpSpPr>
        <p:grpSpPr>
          <a:xfrm>
            <a:off x="4488255" y="4009503"/>
            <a:ext cx="1280100" cy="1064423"/>
            <a:chOff x="4583150" y="3957703"/>
            <a:chExt cx="1280100" cy="1064423"/>
          </a:xfrm>
        </p:grpSpPr>
        <p:sp>
          <p:nvSpPr>
            <p:cNvPr id="18405" name="Google Shape;18405;p37"/>
            <p:cNvSpPr/>
            <p:nvPr/>
          </p:nvSpPr>
          <p:spPr>
            <a:xfrm>
              <a:off x="5001650" y="3957703"/>
              <a:ext cx="443100" cy="443100"/>
            </a:xfrm>
            <a:prstGeom prst="ellipse">
              <a:avLst/>
            </a:prstGeom>
            <a:solidFill>
              <a:schemeClr val="dk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06" name="Google Shape;18406;p37"/>
            <p:cNvSpPr txBox="1"/>
            <p:nvPr/>
          </p:nvSpPr>
          <p:spPr>
            <a:xfrm>
              <a:off x="4583150" y="4400826"/>
              <a:ext cx="1280100" cy="621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 sz="800" b="1" i="0" u="none" strike="noStrike" cap="none">
                  <a:solidFill>
                    <a:srgbClr val="000000"/>
                  </a:solidFill>
                  <a:latin typeface="Public Sans"/>
                  <a:ea typeface="Public Sans"/>
                  <a:cs typeface="Public Sans"/>
                  <a:sym typeface="Public Sans"/>
                </a:rPr>
                <a:t>Bodily Injury &amp; Property Damage </a:t>
              </a:r>
              <a:br>
                <a:rPr lang="en" sz="800" b="1" i="0" u="none" strike="noStrike" cap="none">
                  <a:solidFill>
                    <a:srgbClr val="000000"/>
                  </a:solidFill>
                  <a:latin typeface="Public Sans"/>
                  <a:ea typeface="Public Sans"/>
                  <a:cs typeface="Public Sans"/>
                  <a:sym typeface="Public Sans"/>
                </a:rPr>
              </a:br>
              <a:r>
                <a:rPr lang="en" sz="800" b="1" i="0" u="none" strike="noStrike" cap="none">
                  <a:solidFill>
                    <a:srgbClr val="000000"/>
                  </a:solidFill>
                  <a:latin typeface="Public Sans"/>
                  <a:ea typeface="Public Sans"/>
                  <a:cs typeface="Public Sans"/>
                  <a:sym typeface="Public Sans"/>
                </a:rPr>
                <a:t>1st Party</a:t>
              </a:r>
              <a:endParaRPr sz="800" b="1" i="0" u="none" strike="noStrike" cap="none">
                <a:solidFill>
                  <a:srgbClr val="000000"/>
                </a:solidFill>
                <a:latin typeface="Public Sans"/>
                <a:ea typeface="Public Sans"/>
                <a:cs typeface="Public Sans"/>
                <a:sym typeface="Public Sans"/>
              </a:endParaRPr>
            </a:p>
          </p:txBody>
        </p:sp>
        <p:pic>
          <p:nvPicPr>
            <p:cNvPr id="18407" name="Google Shape;18407;p37"/>
            <p:cNvPicPr preferRelativeResize="0"/>
            <p:nvPr/>
          </p:nvPicPr>
          <p:blipFill rotWithShape="1">
            <a:blip r:embed="rId23">
              <a:alphaModFix/>
            </a:blip>
            <a:srcRect/>
            <a:stretch/>
          </p:blipFill>
          <p:spPr>
            <a:xfrm>
              <a:off x="5108092" y="4062484"/>
              <a:ext cx="228600" cy="228600"/>
            </a:xfrm>
            <a:prstGeom prst="rect">
              <a:avLst/>
            </a:prstGeom>
            <a:solidFill>
              <a:schemeClr val="dk1"/>
            </a:solidFill>
            <a:ln>
              <a:noFill/>
            </a:ln>
          </p:spPr>
        </p:pic>
      </p:grpSp>
      <p:grpSp>
        <p:nvGrpSpPr>
          <p:cNvPr id="18408" name="Google Shape;18408;p37"/>
          <p:cNvGrpSpPr/>
          <p:nvPr/>
        </p:nvGrpSpPr>
        <p:grpSpPr>
          <a:xfrm>
            <a:off x="5599958" y="4009503"/>
            <a:ext cx="1280100" cy="1064423"/>
            <a:chOff x="5882408" y="3957703"/>
            <a:chExt cx="1280100" cy="1064423"/>
          </a:xfrm>
        </p:grpSpPr>
        <p:sp>
          <p:nvSpPr>
            <p:cNvPr id="18409" name="Google Shape;18409;p37"/>
            <p:cNvSpPr/>
            <p:nvPr/>
          </p:nvSpPr>
          <p:spPr>
            <a:xfrm>
              <a:off x="6300908" y="3957703"/>
              <a:ext cx="443100" cy="443100"/>
            </a:xfrm>
            <a:prstGeom prst="ellipse">
              <a:avLst/>
            </a:prstGeom>
            <a:solidFill>
              <a:schemeClr val="dk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10" name="Google Shape;18410;p37"/>
            <p:cNvSpPr txBox="1"/>
            <p:nvPr/>
          </p:nvSpPr>
          <p:spPr>
            <a:xfrm>
              <a:off x="5882408" y="4400826"/>
              <a:ext cx="1280100" cy="621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 sz="800" b="1" i="0" u="none" strike="noStrike" cap="none">
                  <a:solidFill>
                    <a:srgbClr val="000000"/>
                  </a:solidFill>
                  <a:latin typeface="Public Sans"/>
                  <a:ea typeface="Public Sans"/>
                  <a:cs typeface="Public Sans"/>
                  <a:sym typeface="Public Sans"/>
                </a:rPr>
                <a:t>Bodily Injury &amp; Property Damage</a:t>
              </a:r>
              <a:endParaRPr sz="800" b="1" i="0" u="none" strike="noStrike" cap="none">
                <a:solidFill>
                  <a:srgbClr val="000000"/>
                </a:solidFill>
                <a:latin typeface="Public Sans"/>
                <a:ea typeface="Public Sans"/>
                <a:cs typeface="Public Sans"/>
                <a:sym typeface="Public Sans"/>
              </a:endParaRPr>
            </a:p>
            <a:p>
              <a:pPr marL="0" marR="0" lvl="0" indent="0" algn="ctr" rtl="0">
                <a:lnSpc>
                  <a:spcPct val="100000"/>
                </a:lnSpc>
                <a:spcBef>
                  <a:spcPts val="0"/>
                </a:spcBef>
                <a:spcAft>
                  <a:spcPts val="0"/>
                </a:spcAft>
                <a:buClr>
                  <a:srgbClr val="000000"/>
                </a:buClr>
                <a:buSzPts val="800"/>
                <a:buFont typeface="Arial"/>
                <a:buNone/>
              </a:pPr>
              <a:r>
                <a:rPr lang="en" sz="800" b="1" i="0" u="none" strike="noStrike" cap="none">
                  <a:solidFill>
                    <a:srgbClr val="000000"/>
                  </a:solidFill>
                  <a:latin typeface="Public Sans"/>
                  <a:ea typeface="Public Sans"/>
                  <a:cs typeface="Public Sans"/>
                  <a:sym typeface="Public Sans"/>
                </a:rPr>
                <a:t>3rd Party</a:t>
              </a:r>
              <a:endParaRPr sz="800" b="1" i="0" u="none" strike="noStrike" cap="none">
                <a:solidFill>
                  <a:srgbClr val="000000"/>
                </a:solidFill>
                <a:latin typeface="Public Sans"/>
                <a:ea typeface="Public Sans"/>
                <a:cs typeface="Public Sans"/>
                <a:sym typeface="Public Sans"/>
              </a:endParaRPr>
            </a:p>
          </p:txBody>
        </p:sp>
        <p:pic>
          <p:nvPicPr>
            <p:cNvPr id="18411" name="Google Shape;18411;p37"/>
            <p:cNvPicPr preferRelativeResize="0"/>
            <p:nvPr/>
          </p:nvPicPr>
          <p:blipFill rotWithShape="1">
            <a:blip r:embed="rId24">
              <a:alphaModFix/>
            </a:blip>
            <a:srcRect/>
            <a:stretch/>
          </p:blipFill>
          <p:spPr>
            <a:xfrm>
              <a:off x="6411933" y="4066246"/>
              <a:ext cx="228600" cy="228600"/>
            </a:xfrm>
            <a:prstGeom prst="rect">
              <a:avLst/>
            </a:prstGeom>
            <a:solidFill>
              <a:schemeClr val="dk1"/>
            </a:solidFill>
            <a:ln>
              <a:noFill/>
            </a:ln>
          </p:spPr>
        </p:pic>
      </p:grpSp>
      <p:grpSp>
        <p:nvGrpSpPr>
          <p:cNvPr id="18412" name="Google Shape;18412;p37"/>
          <p:cNvGrpSpPr/>
          <p:nvPr/>
        </p:nvGrpSpPr>
        <p:grpSpPr>
          <a:xfrm>
            <a:off x="7016142" y="4009515"/>
            <a:ext cx="731400" cy="1064410"/>
            <a:chOff x="7181667" y="3957703"/>
            <a:chExt cx="731400" cy="1064410"/>
          </a:xfrm>
        </p:grpSpPr>
        <p:sp>
          <p:nvSpPr>
            <p:cNvPr id="18413" name="Google Shape;18413;p37"/>
            <p:cNvSpPr/>
            <p:nvPr/>
          </p:nvSpPr>
          <p:spPr>
            <a:xfrm>
              <a:off x="7325817" y="3957703"/>
              <a:ext cx="443100" cy="443100"/>
            </a:xfrm>
            <a:prstGeom prst="ellipse">
              <a:avLst/>
            </a:prstGeom>
            <a:solidFill>
              <a:schemeClr val="dk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14" name="Google Shape;18414;p37"/>
            <p:cNvSpPr txBox="1"/>
            <p:nvPr/>
          </p:nvSpPr>
          <p:spPr>
            <a:xfrm>
              <a:off x="7181667" y="4400813"/>
              <a:ext cx="731400" cy="621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 sz="800" b="1" i="0" u="none" strike="noStrike" cap="none">
                  <a:solidFill>
                    <a:srgbClr val="000000"/>
                  </a:solidFill>
                  <a:latin typeface="Public Sans"/>
                  <a:ea typeface="Public Sans"/>
                  <a:cs typeface="Public Sans"/>
                  <a:sym typeface="Public Sans"/>
                </a:rPr>
                <a:t>Pollution</a:t>
              </a:r>
              <a:endParaRPr sz="800" b="1" i="0" u="none" strike="noStrike" cap="none">
                <a:solidFill>
                  <a:srgbClr val="000000"/>
                </a:solidFill>
                <a:latin typeface="Public Sans"/>
                <a:ea typeface="Public Sans"/>
                <a:cs typeface="Public Sans"/>
                <a:sym typeface="Public Sans"/>
              </a:endParaRPr>
            </a:p>
          </p:txBody>
        </p:sp>
        <p:pic>
          <p:nvPicPr>
            <p:cNvPr id="18415" name="Google Shape;18415;p37"/>
            <p:cNvPicPr preferRelativeResize="0"/>
            <p:nvPr/>
          </p:nvPicPr>
          <p:blipFill rotWithShape="1">
            <a:blip r:embed="rId25">
              <a:alphaModFix/>
            </a:blip>
            <a:srcRect/>
            <a:stretch/>
          </p:blipFill>
          <p:spPr>
            <a:xfrm>
              <a:off x="7402448" y="4025334"/>
              <a:ext cx="289825" cy="289825"/>
            </a:xfrm>
            <a:prstGeom prst="rect">
              <a:avLst/>
            </a:prstGeom>
            <a:solidFill>
              <a:schemeClr val="dk1"/>
            </a:solidFill>
            <a:ln>
              <a:noFill/>
            </a:ln>
          </p:spPr>
        </p:pic>
      </p:grpSp>
      <p:grpSp>
        <p:nvGrpSpPr>
          <p:cNvPr id="18416" name="Google Shape;18416;p37"/>
          <p:cNvGrpSpPr/>
          <p:nvPr/>
        </p:nvGrpSpPr>
        <p:grpSpPr>
          <a:xfrm>
            <a:off x="7932225" y="4009515"/>
            <a:ext cx="914400" cy="1064410"/>
            <a:chOff x="7932225" y="3957703"/>
            <a:chExt cx="914400" cy="1064410"/>
          </a:xfrm>
        </p:grpSpPr>
        <p:sp>
          <p:nvSpPr>
            <p:cNvPr id="18417" name="Google Shape;18417;p37"/>
            <p:cNvSpPr/>
            <p:nvPr/>
          </p:nvSpPr>
          <p:spPr>
            <a:xfrm>
              <a:off x="8167875" y="3957703"/>
              <a:ext cx="443100" cy="443100"/>
            </a:xfrm>
            <a:prstGeom prst="ellipse">
              <a:avLst/>
            </a:prstGeom>
            <a:solidFill>
              <a:schemeClr val="dk1"/>
            </a:solidFill>
            <a:ln w="19050"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418" name="Google Shape;18418;p37"/>
            <p:cNvSpPr txBox="1"/>
            <p:nvPr/>
          </p:nvSpPr>
          <p:spPr>
            <a:xfrm>
              <a:off x="7932225" y="4400813"/>
              <a:ext cx="914400" cy="621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800"/>
                <a:buFont typeface="Arial"/>
                <a:buNone/>
              </a:pPr>
              <a:r>
                <a:rPr lang="en" sz="800" b="1" i="0" u="none" strike="noStrike" cap="none">
                  <a:solidFill>
                    <a:srgbClr val="000000"/>
                  </a:solidFill>
                  <a:latin typeface="Public Sans"/>
                  <a:ea typeface="Public Sans"/>
                  <a:cs typeface="Public Sans"/>
                  <a:sym typeface="Public Sans"/>
                </a:rPr>
                <a:t>Reputation Repair</a:t>
              </a:r>
              <a:endParaRPr sz="800" b="1" i="0" u="none" strike="noStrike" cap="none">
                <a:solidFill>
                  <a:srgbClr val="000000"/>
                </a:solidFill>
                <a:latin typeface="Public Sans"/>
                <a:ea typeface="Public Sans"/>
                <a:cs typeface="Public Sans"/>
                <a:sym typeface="Public Sans"/>
              </a:endParaRPr>
            </a:p>
          </p:txBody>
        </p:sp>
        <p:pic>
          <p:nvPicPr>
            <p:cNvPr id="18419" name="Google Shape;18419;p37"/>
            <p:cNvPicPr preferRelativeResize="0"/>
            <p:nvPr/>
          </p:nvPicPr>
          <p:blipFill rotWithShape="1">
            <a:blip r:embed="rId26">
              <a:alphaModFix/>
            </a:blip>
            <a:srcRect/>
            <a:stretch/>
          </p:blipFill>
          <p:spPr>
            <a:xfrm>
              <a:off x="8252263" y="4033084"/>
              <a:ext cx="274320" cy="274320"/>
            </a:xfrm>
            <a:prstGeom prst="rect">
              <a:avLst/>
            </a:prstGeom>
            <a:noFill/>
            <a:ln>
              <a:noFill/>
            </a:ln>
          </p:spPr>
        </p:pic>
      </p:grpSp>
      <p:pic>
        <p:nvPicPr>
          <p:cNvPr id="18420" name="Google Shape;18420;p37"/>
          <p:cNvPicPr preferRelativeResize="0"/>
          <p:nvPr/>
        </p:nvPicPr>
        <p:blipFill rotWithShape="1">
          <a:blip r:embed="rId27">
            <a:alphaModFix/>
          </a:blip>
          <a:srcRect l="287" r="297"/>
          <a:stretch/>
        </p:blipFill>
        <p:spPr>
          <a:xfrm>
            <a:off x="3430788" y="2267063"/>
            <a:ext cx="228600" cy="2857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8424"/>
        <p:cNvGrpSpPr/>
        <p:nvPr/>
      </p:nvGrpSpPr>
      <p:grpSpPr>
        <a:xfrm>
          <a:off x="0" y="0"/>
          <a:ext cx="0" cy="0"/>
          <a:chOff x="0" y="0"/>
          <a:chExt cx="0" cy="0"/>
        </a:xfrm>
      </p:grpSpPr>
      <p:sp>
        <p:nvSpPr>
          <p:cNvPr id="3" name="TextBox 2">
            <a:extLst>
              <a:ext uri="{FF2B5EF4-FFF2-40B4-BE49-F238E27FC236}">
                <a16:creationId xmlns:a16="http://schemas.microsoft.com/office/drawing/2014/main" id="{A2FC4D34-56A1-2245-4213-0CBE1388A50C}"/>
              </a:ext>
            </a:extLst>
          </p:cNvPr>
          <p:cNvSpPr txBox="1"/>
          <p:nvPr/>
        </p:nvSpPr>
        <p:spPr>
          <a:xfrm>
            <a:off x="219074" y="560487"/>
            <a:ext cx="8420101" cy="584775"/>
          </a:xfrm>
          <a:prstGeom prst="rect">
            <a:avLst/>
          </a:prstGeom>
          <a:noFill/>
        </p:spPr>
        <p:txBody>
          <a:bodyPr wrap="square">
            <a:spAutoFit/>
          </a:bodyPr>
          <a:lstStyle/>
          <a:p>
            <a:pPr marL="0" marR="0" lvl="0" indent="0" algn="l" rtl="0">
              <a:lnSpc>
                <a:spcPct val="100000"/>
              </a:lnSpc>
              <a:spcBef>
                <a:spcPts val="0"/>
              </a:spcBef>
              <a:spcAft>
                <a:spcPts val="0"/>
              </a:spcAft>
              <a:buClr>
                <a:srgbClr val="000000"/>
              </a:buClr>
              <a:buSzPts val="3200"/>
              <a:buFont typeface="Arial"/>
              <a:buNone/>
            </a:pPr>
            <a:r>
              <a:rPr lang="en-US" sz="3200" b="1" i="0" u="none" strike="noStrike" cap="none" dirty="0">
                <a:solidFill>
                  <a:schemeClr val="dk1"/>
                </a:solidFill>
                <a:latin typeface="IBM Plex Sans"/>
                <a:ea typeface="IBM Plex Sans"/>
                <a:cs typeface="IBM Plex Sans"/>
                <a:sym typeface="IBM Plex Sans"/>
              </a:rPr>
              <a:t>Not all cyber policies are created equal</a:t>
            </a:r>
          </a:p>
        </p:txBody>
      </p:sp>
      <p:sp>
        <p:nvSpPr>
          <p:cNvPr id="4" name="Google Shape;18132;p10">
            <a:extLst>
              <a:ext uri="{FF2B5EF4-FFF2-40B4-BE49-F238E27FC236}">
                <a16:creationId xmlns:a16="http://schemas.microsoft.com/office/drawing/2014/main" id="{06EA92AB-A547-AEA1-DE87-C75384573604}"/>
              </a:ext>
            </a:extLst>
          </p:cNvPr>
          <p:cNvSpPr/>
          <p:nvPr/>
        </p:nvSpPr>
        <p:spPr>
          <a:xfrm>
            <a:off x="2723920" y="194938"/>
            <a:ext cx="791400" cy="232800"/>
          </a:xfrm>
          <a:prstGeom prst="rect">
            <a:avLst/>
          </a:prstGeom>
          <a:solidFill>
            <a:srgbClr val="78CFE4"/>
          </a:solidFill>
          <a:ln w="9525" cap="flat" cmpd="sng">
            <a:solidFill>
              <a:srgbClr val="80808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1" i="0" u="none" strike="noStrike" cap="none" dirty="0">
                <a:solidFill>
                  <a:schemeClr val="tx1"/>
                </a:solidFill>
                <a:latin typeface="IBM Plex Sans"/>
                <a:ea typeface="IBM Plex Sans"/>
                <a:cs typeface="IBM Plex Sans"/>
                <a:sym typeface="IBM Plex Sans"/>
              </a:rPr>
              <a:t>   COVER</a:t>
            </a:r>
            <a:endParaRPr sz="1400" b="0" i="0" u="none" strike="noStrike" cap="none" dirty="0">
              <a:solidFill>
                <a:schemeClr val="tx1"/>
              </a:solidFill>
              <a:latin typeface="Public Sans"/>
              <a:ea typeface="Public Sans"/>
              <a:cs typeface="Public Sans"/>
              <a:sym typeface="Public Sans"/>
            </a:endParaRPr>
          </a:p>
        </p:txBody>
      </p:sp>
      <p:sp>
        <p:nvSpPr>
          <p:cNvPr id="5" name="Google Shape;18133;p10">
            <a:extLst>
              <a:ext uri="{FF2B5EF4-FFF2-40B4-BE49-F238E27FC236}">
                <a16:creationId xmlns:a16="http://schemas.microsoft.com/office/drawing/2014/main" id="{986DD4EF-366C-0545-A701-8D1AD2790888}"/>
              </a:ext>
            </a:extLst>
          </p:cNvPr>
          <p:cNvSpPr/>
          <p:nvPr/>
        </p:nvSpPr>
        <p:spPr>
          <a:xfrm>
            <a:off x="1815420" y="194946"/>
            <a:ext cx="1039500" cy="232800"/>
          </a:xfrm>
          <a:prstGeom prst="homePlate">
            <a:avLst>
              <a:gd name="adj" fmla="val 50000"/>
            </a:avLst>
          </a:prstGeom>
          <a:solidFill>
            <a:schemeClr val="bg1"/>
          </a:solidFill>
          <a:ln w="9525" cap="flat" cmpd="sng">
            <a:solidFill>
              <a:srgbClr val="80808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1" i="0" u="none" strike="noStrike" cap="none" dirty="0">
                <a:solidFill>
                  <a:schemeClr val="tx1"/>
                </a:solidFill>
                <a:latin typeface="IBM Plex Sans"/>
                <a:ea typeface="IBM Plex Sans"/>
                <a:cs typeface="IBM Plex Sans"/>
                <a:sym typeface="IBM Plex Sans"/>
              </a:rPr>
              <a:t>    RESPOND</a:t>
            </a:r>
            <a:endParaRPr sz="1000" b="1" i="0" u="none" strike="noStrike" cap="none" dirty="0">
              <a:solidFill>
                <a:schemeClr val="tx1"/>
              </a:solidFill>
              <a:latin typeface="IBM Plex Sans"/>
              <a:ea typeface="IBM Plex Sans"/>
              <a:cs typeface="IBM Plex Sans"/>
              <a:sym typeface="IBM Plex Sans"/>
            </a:endParaRPr>
          </a:p>
        </p:txBody>
      </p:sp>
      <p:sp>
        <p:nvSpPr>
          <p:cNvPr id="6" name="Google Shape;18134;p10">
            <a:extLst>
              <a:ext uri="{FF2B5EF4-FFF2-40B4-BE49-F238E27FC236}">
                <a16:creationId xmlns:a16="http://schemas.microsoft.com/office/drawing/2014/main" id="{0DD24AC7-A988-728F-D368-A9603E6D4BFA}"/>
              </a:ext>
            </a:extLst>
          </p:cNvPr>
          <p:cNvSpPr/>
          <p:nvPr/>
        </p:nvSpPr>
        <p:spPr>
          <a:xfrm>
            <a:off x="994095" y="194946"/>
            <a:ext cx="959100" cy="232800"/>
          </a:xfrm>
          <a:prstGeom prst="homePlate">
            <a:avLst>
              <a:gd name="adj" fmla="val 50000"/>
            </a:avLst>
          </a:prstGeom>
          <a:solidFill>
            <a:schemeClr val="bg1"/>
          </a:solidFill>
          <a:ln w="9525" cap="flat" cmpd="sng">
            <a:solidFill>
              <a:srgbClr val="80808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1" i="0" u="none" strike="noStrike" cap="none" dirty="0">
                <a:solidFill>
                  <a:schemeClr val="tx1"/>
                </a:solidFill>
                <a:latin typeface="IBM Plex Sans"/>
                <a:ea typeface="IBM Plex Sans"/>
                <a:cs typeface="IBM Plex Sans"/>
                <a:sym typeface="IBM Plex Sans"/>
              </a:rPr>
              <a:t>   PROTECT</a:t>
            </a:r>
            <a:endParaRPr sz="1000" b="1" i="0" u="none" strike="noStrike" cap="none" dirty="0">
              <a:solidFill>
                <a:schemeClr val="tx1"/>
              </a:solidFill>
              <a:latin typeface="IBM Plex Sans"/>
              <a:ea typeface="IBM Plex Sans"/>
              <a:cs typeface="IBM Plex Sans"/>
              <a:sym typeface="IBM Plex Sans"/>
            </a:endParaRPr>
          </a:p>
        </p:txBody>
      </p:sp>
      <p:sp>
        <p:nvSpPr>
          <p:cNvPr id="7" name="Google Shape;18135;p10">
            <a:extLst>
              <a:ext uri="{FF2B5EF4-FFF2-40B4-BE49-F238E27FC236}">
                <a16:creationId xmlns:a16="http://schemas.microsoft.com/office/drawing/2014/main" id="{56B998BB-3DDD-04AE-DC4A-1736E41095F1}"/>
              </a:ext>
            </a:extLst>
          </p:cNvPr>
          <p:cNvSpPr/>
          <p:nvPr/>
        </p:nvSpPr>
        <p:spPr>
          <a:xfrm>
            <a:off x="288120" y="194946"/>
            <a:ext cx="823200" cy="232800"/>
          </a:xfrm>
          <a:prstGeom prst="homePlate">
            <a:avLst>
              <a:gd name="adj" fmla="val 50000"/>
            </a:avLst>
          </a:prstGeom>
          <a:solidFill>
            <a:schemeClr val="bg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1" i="0" u="none" strike="noStrike" cap="none" dirty="0">
                <a:solidFill>
                  <a:schemeClr val="tx1"/>
                </a:solidFill>
                <a:latin typeface="IBM Plex Sans"/>
                <a:ea typeface="IBM Plex Sans"/>
                <a:cs typeface="IBM Plex Sans"/>
                <a:sym typeface="IBM Plex Sans"/>
              </a:rPr>
              <a:t>  ASSESS</a:t>
            </a:r>
            <a:endParaRPr sz="1000" b="1" i="0" u="none" strike="noStrike" cap="none" dirty="0">
              <a:solidFill>
                <a:schemeClr val="tx1"/>
              </a:solidFill>
              <a:latin typeface="IBM Plex Sans"/>
              <a:ea typeface="IBM Plex Sans"/>
              <a:cs typeface="IBM Plex Sans"/>
              <a:sym typeface="IBM Plex Sans"/>
            </a:endParaRPr>
          </a:p>
        </p:txBody>
      </p:sp>
      <p:pic>
        <p:nvPicPr>
          <p:cNvPr id="9" name="Picture 8">
            <a:extLst>
              <a:ext uri="{FF2B5EF4-FFF2-40B4-BE49-F238E27FC236}">
                <a16:creationId xmlns:a16="http://schemas.microsoft.com/office/drawing/2014/main" id="{C5D1632B-D503-052A-6722-0D713B884932}"/>
              </a:ext>
            </a:extLst>
          </p:cNvPr>
          <p:cNvPicPr>
            <a:picLocks noChangeAspect="1"/>
          </p:cNvPicPr>
          <p:nvPr/>
        </p:nvPicPr>
        <p:blipFill>
          <a:blip r:embed="rId3"/>
          <a:stretch>
            <a:fillRect/>
          </a:stretch>
        </p:blipFill>
        <p:spPr>
          <a:xfrm>
            <a:off x="935533" y="1145262"/>
            <a:ext cx="6987182" cy="2861715"/>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8442"/>
        <p:cNvGrpSpPr/>
        <p:nvPr/>
      </p:nvGrpSpPr>
      <p:grpSpPr>
        <a:xfrm>
          <a:off x="0" y="0"/>
          <a:ext cx="0" cy="0"/>
          <a:chOff x="0" y="0"/>
          <a:chExt cx="0" cy="0"/>
        </a:xfrm>
      </p:grpSpPr>
      <p:pic>
        <p:nvPicPr>
          <p:cNvPr id="18443" name="Google Shape;18443;p50"/>
          <p:cNvPicPr preferRelativeResize="0"/>
          <p:nvPr/>
        </p:nvPicPr>
        <p:blipFill rotWithShape="1">
          <a:blip r:embed="rId3">
            <a:alphaModFix/>
          </a:blip>
          <a:srcRect/>
          <a:stretch/>
        </p:blipFill>
        <p:spPr>
          <a:xfrm>
            <a:off x="5069800" y="1253576"/>
            <a:ext cx="3937251" cy="3044775"/>
          </a:xfrm>
          <a:prstGeom prst="rect">
            <a:avLst/>
          </a:prstGeom>
          <a:noFill/>
          <a:ln w="9525" cap="flat" cmpd="sng">
            <a:solidFill>
              <a:schemeClr val="dk2"/>
            </a:solidFill>
            <a:prstDash val="solid"/>
            <a:round/>
            <a:headEnd type="none" w="sm" len="sm"/>
            <a:tailEnd type="none" w="sm" len="sm"/>
          </a:ln>
        </p:spPr>
      </p:pic>
      <p:sp>
        <p:nvSpPr>
          <p:cNvPr id="18444" name="Google Shape;18444;p50"/>
          <p:cNvSpPr txBox="1">
            <a:spLocks noGrp="1"/>
          </p:cNvSpPr>
          <p:nvPr>
            <p:ph type="body" idx="4294967295"/>
          </p:nvPr>
        </p:nvSpPr>
        <p:spPr>
          <a:xfrm>
            <a:off x="357187" y="1349376"/>
            <a:ext cx="4214813" cy="1727200"/>
          </a:xfrm>
          <a:prstGeom prst="rect">
            <a:avLst/>
          </a:prstGeom>
          <a:noFill/>
          <a:ln>
            <a:noFill/>
          </a:ln>
        </p:spPr>
        <p:txBody>
          <a:bodyPr spcFirstLastPara="1" wrap="square" lIns="0" tIns="91425" rIns="91425" bIns="91425" anchor="t" anchorCtr="0">
            <a:noAutofit/>
          </a:bodyPr>
          <a:lstStyle/>
          <a:p>
            <a:pPr marL="0" lvl="0" indent="0" algn="l" rtl="0">
              <a:lnSpc>
                <a:spcPct val="125000"/>
              </a:lnSpc>
              <a:spcBef>
                <a:spcPts val="0"/>
              </a:spcBef>
              <a:spcAft>
                <a:spcPts val="0"/>
              </a:spcAft>
              <a:buSzPts val="1400"/>
              <a:buNone/>
            </a:pPr>
            <a:endParaRPr sz="1400" dirty="0">
              <a:solidFill>
                <a:schemeClr val="dk1"/>
              </a:solidFill>
            </a:endParaRPr>
          </a:p>
          <a:p>
            <a:pPr marL="0" lvl="0" indent="0" algn="l" rtl="0">
              <a:lnSpc>
                <a:spcPct val="125000"/>
              </a:lnSpc>
              <a:spcBef>
                <a:spcPts val="0"/>
              </a:spcBef>
              <a:spcAft>
                <a:spcPts val="0"/>
              </a:spcAft>
              <a:buSzPts val="1400"/>
              <a:buNone/>
            </a:pPr>
            <a:r>
              <a:rPr lang="en" sz="1400" dirty="0">
                <a:solidFill>
                  <a:schemeClr val="dk1"/>
                </a:solidFill>
              </a:rPr>
              <a:t>A quick introduction and how-to for businesses considering cyber insurance for the first time.</a:t>
            </a:r>
            <a:endParaRPr sz="1400" dirty="0">
              <a:solidFill>
                <a:schemeClr val="dk1"/>
              </a:solidFill>
            </a:endParaRPr>
          </a:p>
          <a:p>
            <a:pPr marL="0" lvl="0" indent="0" algn="l" rtl="0">
              <a:lnSpc>
                <a:spcPct val="125000"/>
              </a:lnSpc>
              <a:spcBef>
                <a:spcPts val="0"/>
              </a:spcBef>
              <a:spcAft>
                <a:spcPts val="0"/>
              </a:spcAft>
              <a:buSzPts val="1400"/>
              <a:buNone/>
            </a:pPr>
            <a:endParaRPr sz="1000" b="1" dirty="0">
              <a:solidFill>
                <a:schemeClr val="dk1"/>
              </a:solidFill>
            </a:endParaRPr>
          </a:p>
          <a:p>
            <a:pPr marL="0" lvl="0" indent="0" algn="l" rtl="0">
              <a:lnSpc>
                <a:spcPct val="125000"/>
              </a:lnSpc>
              <a:spcBef>
                <a:spcPts val="0"/>
              </a:spcBef>
              <a:spcAft>
                <a:spcPts val="0"/>
              </a:spcAft>
              <a:buSzPts val="1400"/>
              <a:buNone/>
            </a:pPr>
            <a:r>
              <a:rPr lang="en" sz="2000" b="1" dirty="0">
                <a:solidFill>
                  <a:srgbClr val="0070C0"/>
                </a:solidFill>
              </a:rPr>
              <a:t>Includes:</a:t>
            </a:r>
            <a:endParaRPr sz="2000" b="1" dirty="0">
              <a:solidFill>
                <a:srgbClr val="0070C0"/>
              </a:solidFill>
            </a:endParaRPr>
          </a:p>
          <a:p>
            <a:pPr marL="457200" lvl="0" indent="-317500" algn="l" rtl="0">
              <a:lnSpc>
                <a:spcPct val="125000"/>
              </a:lnSpc>
              <a:spcBef>
                <a:spcPts val="0"/>
              </a:spcBef>
              <a:spcAft>
                <a:spcPts val="0"/>
              </a:spcAft>
              <a:buClr>
                <a:srgbClr val="78CFE4"/>
              </a:buClr>
              <a:buSzPts val="1400"/>
              <a:buChar char="●"/>
            </a:pPr>
            <a:r>
              <a:rPr lang="en" sz="1400" dirty="0">
                <a:solidFill>
                  <a:schemeClr val="dk1"/>
                </a:solidFill>
              </a:rPr>
              <a:t>Why businesses need cyber insurance</a:t>
            </a:r>
            <a:endParaRPr sz="1400" dirty="0">
              <a:solidFill>
                <a:schemeClr val="dk1"/>
              </a:solidFill>
            </a:endParaRPr>
          </a:p>
          <a:p>
            <a:pPr marL="457200" lvl="0" indent="-317500" algn="l" rtl="0">
              <a:lnSpc>
                <a:spcPct val="125000"/>
              </a:lnSpc>
              <a:spcBef>
                <a:spcPts val="0"/>
              </a:spcBef>
              <a:spcAft>
                <a:spcPts val="0"/>
              </a:spcAft>
              <a:buClr>
                <a:srgbClr val="78CFE4"/>
              </a:buClr>
              <a:buSzPts val="1400"/>
              <a:buChar char="●"/>
            </a:pPr>
            <a:r>
              <a:rPr lang="en" sz="1400" dirty="0">
                <a:solidFill>
                  <a:schemeClr val="dk1"/>
                </a:solidFill>
              </a:rPr>
              <a:t>Key coverage terms</a:t>
            </a:r>
            <a:endParaRPr sz="1400" dirty="0">
              <a:solidFill>
                <a:schemeClr val="dk1"/>
              </a:solidFill>
            </a:endParaRPr>
          </a:p>
          <a:p>
            <a:pPr marL="457200" lvl="0" indent="-317500" algn="l" rtl="0">
              <a:lnSpc>
                <a:spcPct val="125000"/>
              </a:lnSpc>
              <a:spcBef>
                <a:spcPts val="0"/>
              </a:spcBef>
              <a:spcAft>
                <a:spcPts val="0"/>
              </a:spcAft>
              <a:buClr>
                <a:srgbClr val="78CFE4"/>
              </a:buClr>
              <a:buSzPts val="1400"/>
              <a:buChar char="●"/>
            </a:pPr>
            <a:r>
              <a:rPr lang="en" sz="1400" dirty="0">
                <a:solidFill>
                  <a:schemeClr val="dk1"/>
                </a:solidFill>
              </a:rPr>
              <a:t>Buyer’s checklist</a:t>
            </a:r>
            <a:endParaRPr sz="1400" dirty="0">
              <a:solidFill>
                <a:schemeClr val="dk1"/>
              </a:solidFill>
            </a:endParaRPr>
          </a:p>
          <a:p>
            <a:pPr marL="457200" lvl="0" indent="-317500" algn="l" rtl="0">
              <a:lnSpc>
                <a:spcPct val="125000"/>
              </a:lnSpc>
              <a:spcBef>
                <a:spcPts val="0"/>
              </a:spcBef>
              <a:spcAft>
                <a:spcPts val="0"/>
              </a:spcAft>
              <a:buClr>
                <a:srgbClr val="78CFE4"/>
              </a:buClr>
              <a:buSzPts val="1400"/>
              <a:buChar char="●"/>
            </a:pPr>
            <a:r>
              <a:rPr lang="en" sz="1400" dirty="0">
                <a:solidFill>
                  <a:schemeClr val="dk1"/>
                </a:solidFill>
              </a:rPr>
              <a:t>Why Coalition</a:t>
            </a:r>
            <a:endParaRPr sz="1400" dirty="0">
              <a:solidFill>
                <a:schemeClr val="dk1"/>
              </a:solidFill>
            </a:endParaRPr>
          </a:p>
          <a:p>
            <a:pPr marL="0" lvl="0" indent="0" algn="l" rtl="0">
              <a:lnSpc>
                <a:spcPct val="125000"/>
              </a:lnSpc>
              <a:spcBef>
                <a:spcPts val="0"/>
              </a:spcBef>
              <a:spcAft>
                <a:spcPts val="0"/>
              </a:spcAft>
              <a:buSzPts val="1400"/>
              <a:buNone/>
            </a:pPr>
            <a:endParaRPr sz="1400" dirty="0">
              <a:solidFill>
                <a:schemeClr val="dk1"/>
              </a:solidFill>
            </a:endParaRPr>
          </a:p>
        </p:txBody>
      </p:sp>
      <p:pic>
        <p:nvPicPr>
          <p:cNvPr id="18445" name="Google Shape;18445;p50"/>
          <p:cNvPicPr preferRelativeResize="0"/>
          <p:nvPr/>
        </p:nvPicPr>
        <p:blipFill rotWithShape="1">
          <a:blip r:embed="rId4">
            <a:alphaModFix/>
          </a:blip>
          <a:srcRect/>
          <a:stretch/>
        </p:blipFill>
        <p:spPr>
          <a:xfrm>
            <a:off x="4684250" y="613313"/>
            <a:ext cx="3788774" cy="2922224"/>
          </a:xfrm>
          <a:prstGeom prst="rect">
            <a:avLst/>
          </a:prstGeom>
          <a:noFill/>
          <a:ln w="9525" cap="flat" cmpd="sng">
            <a:solidFill>
              <a:schemeClr val="dk2"/>
            </a:solidFill>
            <a:prstDash val="solid"/>
            <a:round/>
            <a:headEnd type="none" w="sm" len="sm"/>
            <a:tailEnd type="none" w="sm" len="sm"/>
          </a:ln>
        </p:spPr>
      </p:pic>
      <p:sp>
        <p:nvSpPr>
          <p:cNvPr id="18446" name="Google Shape;18446;p50"/>
          <p:cNvSpPr txBox="1"/>
          <p:nvPr/>
        </p:nvSpPr>
        <p:spPr>
          <a:xfrm>
            <a:off x="136949" y="431976"/>
            <a:ext cx="4047300" cy="18348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chemeClr val="lt1"/>
              </a:buClr>
              <a:buSzPts val="1100"/>
              <a:buFont typeface="Arial"/>
              <a:buNone/>
            </a:pPr>
            <a:r>
              <a:rPr lang="en" sz="3600" b="1" i="0" u="none" strike="noStrike" cap="none" dirty="0">
                <a:solidFill>
                  <a:schemeClr val="dk1"/>
                </a:solidFill>
                <a:latin typeface="IBM Plex Sans"/>
                <a:ea typeface="IBM Plex Sans"/>
                <a:cs typeface="IBM Plex Sans"/>
                <a:sym typeface="IBM Plex Sans"/>
              </a:rPr>
              <a:t>Cyber Insurance Buyer’s Guide</a:t>
            </a:r>
            <a:endParaRPr sz="3600" b="1" i="0" u="none" strike="noStrike" cap="none" dirty="0">
              <a:solidFill>
                <a:schemeClr val="dk1"/>
              </a:solidFill>
              <a:latin typeface="IBM Plex Sans"/>
              <a:ea typeface="IBM Plex Sans"/>
              <a:cs typeface="IBM Plex Sans"/>
              <a:sym typeface="IBM Plex Sans"/>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dirty="0">
              <a:solidFill>
                <a:schemeClr val="dk1"/>
              </a:solidFill>
              <a:latin typeface="Public Sans"/>
              <a:ea typeface="Public Sans"/>
              <a:cs typeface="Public Sans"/>
              <a:sym typeface="Public Sans"/>
            </a:endParaRPr>
          </a:p>
        </p:txBody>
      </p:sp>
      <p:sp>
        <p:nvSpPr>
          <p:cNvPr id="18447" name="Google Shape;18447;p50">
            <a:hlinkClick r:id="rId5"/>
          </p:cNvPr>
          <p:cNvSpPr/>
          <p:nvPr/>
        </p:nvSpPr>
        <p:spPr>
          <a:xfrm>
            <a:off x="2335170" y="3993976"/>
            <a:ext cx="1442950" cy="268073"/>
          </a:xfrm>
          <a:prstGeom prst="rect">
            <a:avLst/>
          </a:prstGeom>
          <a:solidFill>
            <a:srgbClr val="0070C0"/>
          </a:solidFill>
          <a:ln>
            <a:noFill/>
          </a:ln>
          <a:effectLst>
            <a:outerShdw dist="95250" dir="2760000" algn="bl" rotWithShape="0">
              <a:schemeClr val="dk2"/>
            </a:outerShdw>
          </a:effectLst>
        </p:spPr>
        <p:txBody>
          <a:bodyPr spcFirstLastPara="1" wrap="square" lIns="0" tIns="0" rIns="0" bIns="0" anchor="ctr" anchorCtr="0">
            <a:noAutofit/>
          </a:bodyPr>
          <a:lstStyle/>
          <a:p>
            <a:pPr marL="320040" marR="0" lvl="0" indent="0" algn="l" rtl="0">
              <a:lnSpc>
                <a:spcPct val="100000"/>
              </a:lnSpc>
              <a:spcBef>
                <a:spcPts val="0"/>
              </a:spcBef>
              <a:spcAft>
                <a:spcPts val="0"/>
              </a:spcAft>
              <a:buClr>
                <a:srgbClr val="000000"/>
              </a:buClr>
              <a:buSzPts val="1500"/>
              <a:buFont typeface="Arial"/>
              <a:buNone/>
            </a:pPr>
            <a:r>
              <a:rPr lang="en" sz="1500" b="1" i="0" u="none" strike="noStrike" cap="none" dirty="0">
                <a:solidFill>
                  <a:schemeClr val="lt1"/>
                </a:solidFill>
                <a:latin typeface="IBM Plex Sans"/>
                <a:ea typeface="IBM Plex Sans"/>
                <a:cs typeface="IBM Plex Sans"/>
                <a:sym typeface="IBM Plex Sans"/>
              </a:rPr>
              <a:t>Download</a:t>
            </a:r>
            <a:endParaRPr sz="1500" b="1" i="0" u="none" strike="noStrike" cap="none" dirty="0">
              <a:solidFill>
                <a:schemeClr val="lt1"/>
              </a:solidFill>
              <a:latin typeface="IBM Plex Sans"/>
              <a:ea typeface="IBM Plex Sans"/>
              <a:cs typeface="IBM Plex Sans"/>
              <a:sym typeface="IBM Plex Sans"/>
            </a:endParaRPr>
          </a:p>
        </p:txBody>
      </p:sp>
      <p:sp>
        <p:nvSpPr>
          <p:cNvPr id="2" name="Google Shape;18132;p10">
            <a:extLst>
              <a:ext uri="{FF2B5EF4-FFF2-40B4-BE49-F238E27FC236}">
                <a16:creationId xmlns:a16="http://schemas.microsoft.com/office/drawing/2014/main" id="{79916F86-7FBA-7529-042C-E5838EFF25B9}"/>
              </a:ext>
            </a:extLst>
          </p:cNvPr>
          <p:cNvSpPr/>
          <p:nvPr/>
        </p:nvSpPr>
        <p:spPr>
          <a:xfrm>
            <a:off x="2723920" y="194938"/>
            <a:ext cx="791400" cy="232800"/>
          </a:xfrm>
          <a:prstGeom prst="rect">
            <a:avLst/>
          </a:prstGeom>
          <a:solidFill>
            <a:srgbClr val="78CFE4"/>
          </a:solidFill>
          <a:ln w="9525" cap="flat" cmpd="sng">
            <a:solidFill>
              <a:srgbClr val="80808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1" i="0" u="none" strike="noStrike" cap="none" dirty="0">
                <a:solidFill>
                  <a:schemeClr val="tx1"/>
                </a:solidFill>
                <a:latin typeface="IBM Plex Sans"/>
                <a:ea typeface="IBM Plex Sans"/>
                <a:cs typeface="IBM Plex Sans"/>
                <a:sym typeface="IBM Plex Sans"/>
              </a:rPr>
              <a:t>   COVER</a:t>
            </a:r>
            <a:endParaRPr sz="1400" b="0" i="0" u="none" strike="noStrike" cap="none" dirty="0">
              <a:solidFill>
                <a:schemeClr val="tx1"/>
              </a:solidFill>
              <a:latin typeface="Public Sans"/>
              <a:ea typeface="Public Sans"/>
              <a:cs typeface="Public Sans"/>
              <a:sym typeface="Public Sans"/>
            </a:endParaRPr>
          </a:p>
        </p:txBody>
      </p:sp>
      <p:sp>
        <p:nvSpPr>
          <p:cNvPr id="3" name="Google Shape;18133;p10">
            <a:extLst>
              <a:ext uri="{FF2B5EF4-FFF2-40B4-BE49-F238E27FC236}">
                <a16:creationId xmlns:a16="http://schemas.microsoft.com/office/drawing/2014/main" id="{2455C2DB-B66A-DE82-5DBC-3914E666D4E4}"/>
              </a:ext>
            </a:extLst>
          </p:cNvPr>
          <p:cNvSpPr/>
          <p:nvPr/>
        </p:nvSpPr>
        <p:spPr>
          <a:xfrm>
            <a:off x="1815420" y="194946"/>
            <a:ext cx="1039500" cy="232800"/>
          </a:xfrm>
          <a:prstGeom prst="homePlate">
            <a:avLst>
              <a:gd name="adj" fmla="val 50000"/>
            </a:avLst>
          </a:prstGeom>
          <a:solidFill>
            <a:schemeClr val="bg1"/>
          </a:solidFill>
          <a:ln w="9525" cap="flat" cmpd="sng">
            <a:solidFill>
              <a:srgbClr val="80808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1" i="0" u="none" strike="noStrike" cap="none" dirty="0">
                <a:solidFill>
                  <a:schemeClr val="tx1"/>
                </a:solidFill>
                <a:latin typeface="IBM Plex Sans"/>
                <a:ea typeface="IBM Plex Sans"/>
                <a:cs typeface="IBM Plex Sans"/>
                <a:sym typeface="IBM Plex Sans"/>
              </a:rPr>
              <a:t>    RESPOND</a:t>
            </a:r>
            <a:endParaRPr sz="1000" b="1" i="0" u="none" strike="noStrike" cap="none" dirty="0">
              <a:solidFill>
                <a:schemeClr val="tx1"/>
              </a:solidFill>
              <a:latin typeface="IBM Plex Sans"/>
              <a:ea typeface="IBM Plex Sans"/>
              <a:cs typeface="IBM Plex Sans"/>
              <a:sym typeface="IBM Plex Sans"/>
            </a:endParaRPr>
          </a:p>
        </p:txBody>
      </p:sp>
      <p:sp>
        <p:nvSpPr>
          <p:cNvPr id="4" name="Google Shape;18134;p10">
            <a:extLst>
              <a:ext uri="{FF2B5EF4-FFF2-40B4-BE49-F238E27FC236}">
                <a16:creationId xmlns:a16="http://schemas.microsoft.com/office/drawing/2014/main" id="{0904D74D-56EB-49FB-D1CD-BB4CCF6D12C8}"/>
              </a:ext>
            </a:extLst>
          </p:cNvPr>
          <p:cNvSpPr/>
          <p:nvPr/>
        </p:nvSpPr>
        <p:spPr>
          <a:xfrm>
            <a:off x="994095" y="194946"/>
            <a:ext cx="959100" cy="232800"/>
          </a:xfrm>
          <a:prstGeom prst="homePlate">
            <a:avLst>
              <a:gd name="adj" fmla="val 50000"/>
            </a:avLst>
          </a:prstGeom>
          <a:solidFill>
            <a:schemeClr val="bg1"/>
          </a:solidFill>
          <a:ln w="9525" cap="flat" cmpd="sng">
            <a:solidFill>
              <a:srgbClr val="80808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1" i="0" u="none" strike="noStrike" cap="none" dirty="0">
                <a:solidFill>
                  <a:schemeClr val="tx1"/>
                </a:solidFill>
                <a:latin typeface="IBM Plex Sans"/>
                <a:ea typeface="IBM Plex Sans"/>
                <a:cs typeface="IBM Plex Sans"/>
                <a:sym typeface="IBM Plex Sans"/>
              </a:rPr>
              <a:t>   PROTECT</a:t>
            </a:r>
            <a:endParaRPr sz="1000" b="1" i="0" u="none" strike="noStrike" cap="none" dirty="0">
              <a:solidFill>
                <a:schemeClr val="tx1"/>
              </a:solidFill>
              <a:latin typeface="IBM Plex Sans"/>
              <a:ea typeface="IBM Plex Sans"/>
              <a:cs typeface="IBM Plex Sans"/>
              <a:sym typeface="IBM Plex Sans"/>
            </a:endParaRPr>
          </a:p>
        </p:txBody>
      </p:sp>
      <p:sp>
        <p:nvSpPr>
          <p:cNvPr id="5" name="Google Shape;18135;p10">
            <a:extLst>
              <a:ext uri="{FF2B5EF4-FFF2-40B4-BE49-F238E27FC236}">
                <a16:creationId xmlns:a16="http://schemas.microsoft.com/office/drawing/2014/main" id="{2B2F5D1A-6855-E51D-6DB7-B14A22F9D19A}"/>
              </a:ext>
            </a:extLst>
          </p:cNvPr>
          <p:cNvSpPr/>
          <p:nvPr/>
        </p:nvSpPr>
        <p:spPr>
          <a:xfrm>
            <a:off x="288120" y="194946"/>
            <a:ext cx="823200" cy="232800"/>
          </a:xfrm>
          <a:prstGeom prst="homePlate">
            <a:avLst>
              <a:gd name="adj" fmla="val 50000"/>
            </a:avLst>
          </a:prstGeom>
          <a:solidFill>
            <a:schemeClr val="bg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1" i="0" u="none" strike="noStrike" cap="none" dirty="0">
                <a:solidFill>
                  <a:schemeClr val="tx1"/>
                </a:solidFill>
                <a:latin typeface="IBM Plex Sans"/>
                <a:ea typeface="IBM Plex Sans"/>
                <a:cs typeface="IBM Plex Sans"/>
                <a:sym typeface="IBM Plex Sans"/>
              </a:rPr>
              <a:t>  ASSESS</a:t>
            </a:r>
            <a:endParaRPr sz="1000" b="1" i="0" u="none" strike="noStrike" cap="none" dirty="0">
              <a:solidFill>
                <a:schemeClr val="tx1"/>
              </a:solidFill>
              <a:latin typeface="IBM Plex Sans"/>
              <a:ea typeface="IBM Plex Sans"/>
              <a:cs typeface="IBM Plex Sans"/>
              <a:sym typeface="IBM Plex San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84BA1E-F4EF-55D0-AB2A-96A82D5BBB70}"/>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383727BA-70D4-3C28-41C3-D3994E18930E}"/>
              </a:ext>
            </a:extLst>
          </p:cNvPr>
          <p:cNvSpPr txBox="1"/>
          <p:nvPr/>
        </p:nvSpPr>
        <p:spPr>
          <a:xfrm>
            <a:off x="2119313" y="1209675"/>
            <a:ext cx="4657725" cy="830997"/>
          </a:xfrm>
          <a:prstGeom prst="rect">
            <a:avLst/>
          </a:prstGeom>
          <a:noFill/>
        </p:spPr>
        <p:txBody>
          <a:bodyPr wrap="square" rtlCol="0">
            <a:spAutoFit/>
          </a:bodyPr>
          <a:lstStyle/>
          <a:p>
            <a:pPr algn="ctr"/>
            <a:r>
              <a:rPr lang="en-US" sz="4800" b="1" dirty="0">
                <a:solidFill>
                  <a:srgbClr val="0070C0"/>
                </a:solidFill>
                <a:latin typeface="IBM Plex Sans" panose="020B0503050203000203" pitchFamily="34" charset="0"/>
              </a:rPr>
              <a:t>Thank You!</a:t>
            </a:r>
          </a:p>
        </p:txBody>
      </p:sp>
      <p:grpSp>
        <p:nvGrpSpPr>
          <p:cNvPr id="6" name="Group 5">
            <a:extLst>
              <a:ext uri="{FF2B5EF4-FFF2-40B4-BE49-F238E27FC236}">
                <a16:creationId xmlns:a16="http://schemas.microsoft.com/office/drawing/2014/main" id="{DD82B388-FCA5-2208-1522-486C76B3C852}"/>
              </a:ext>
            </a:extLst>
          </p:cNvPr>
          <p:cNvGrpSpPr/>
          <p:nvPr/>
        </p:nvGrpSpPr>
        <p:grpSpPr>
          <a:xfrm>
            <a:off x="1357313" y="2202418"/>
            <a:ext cx="6429375" cy="1384995"/>
            <a:chOff x="1295400" y="2202418"/>
            <a:chExt cx="6429375" cy="1384995"/>
          </a:xfrm>
        </p:grpSpPr>
        <p:sp>
          <p:nvSpPr>
            <p:cNvPr id="4" name="TextBox 3">
              <a:extLst>
                <a:ext uri="{FF2B5EF4-FFF2-40B4-BE49-F238E27FC236}">
                  <a16:creationId xmlns:a16="http://schemas.microsoft.com/office/drawing/2014/main" id="{FCD26E0D-5713-052B-FA9A-A064108EC2CA}"/>
                </a:ext>
              </a:extLst>
            </p:cNvPr>
            <p:cNvSpPr txBox="1"/>
            <p:nvPr/>
          </p:nvSpPr>
          <p:spPr>
            <a:xfrm>
              <a:off x="1295400" y="2202418"/>
              <a:ext cx="2876550" cy="1384995"/>
            </a:xfrm>
            <a:prstGeom prst="rect">
              <a:avLst/>
            </a:prstGeom>
            <a:noFill/>
          </p:spPr>
          <p:txBody>
            <a:bodyPr wrap="square" rtlCol="0">
              <a:spAutoFit/>
            </a:bodyPr>
            <a:lstStyle/>
            <a:p>
              <a:r>
                <a:rPr lang="en-US" b="1" dirty="0">
                  <a:latin typeface="IBM Plex Sans Light" panose="020B0403050203000203" pitchFamily="34" charset="0"/>
                </a:rPr>
                <a:t>Myles Miller</a:t>
              </a:r>
            </a:p>
            <a:p>
              <a:r>
                <a:rPr lang="en-US" dirty="0">
                  <a:latin typeface="IBM Plex Sans Light" panose="020B0403050203000203" pitchFamily="34" charset="0"/>
                </a:rPr>
                <a:t>Production Underwriting Manager</a:t>
              </a:r>
            </a:p>
            <a:p>
              <a:r>
                <a:rPr lang="en-US" dirty="0">
                  <a:latin typeface="IBM Plex Sans Light" panose="020B0403050203000203" pitchFamily="34" charset="0"/>
                </a:rPr>
                <a:t>Coalition</a:t>
              </a:r>
            </a:p>
            <a:p>
              <a:r>
                <a:rPr lang="en-US" dirty="0" err="1">
                  <a:latin typeface="IBM Plex Sans Light" panose="020B0403050203000203" pitchFamily="34" charset="0"/>
                </a:rPr>
                <a:t>myles@</a:t>
              </a:r>
              <a:r>
                <a:rPr lang="en-US" err="1">
                  <a:latin typeface="IBM Plex Sans Light" panose="020B0403050203000203" pitchFamily="34" charset="0"/>
                </a:rPr>
                <a:t>coalitioninc</a:t>
              </a:r>
              <a:r>
                <a:rPr lang="en-US">
                  <a:latin typeface="IBM Plex Sans Light" panose="020B0403050203000203" pitchFamily="34" charset="0"/>
                </a:rPr>
                <a:t>.com</a:t>
              </a:r>
              <a:endParaRPr lang="en-US" dirty="0">
                <a:latin typeface="IBM Plex Sans Light" panose="020B0403050203000203" pitchFamily="34" charset="0"/>
              </a:endParaRPr>
            </a:p>
            <a:p>
              <a:endParaRPr lang="en-US" dirty="0">
                <a:latin typeface="IBM Plex Sans Light" panose="020B0403050203000203" pitchFamily="34" charset="0"/>
              </a:endParaRPr>
            </a:p>
            <a:p>
              <a:endParaRPr lang="en-US" dirty="0">
                <a:latin typeface="IBM Plex Sans Light" panose="020B0403050203000203" pitchFamily="34" charset="0"/>
              </a:endParaRPr>
            </a:p>
          </p:txBody>
        </p:sp>
        <p:sp>
          <p:nvSpPr>
            <p:cNvPr id="5" name="TextBox 4">
              <a:extLst>
                <a:ext uri="{FF2B5EF4-FFF2-40B4-BE49-F238E27FC236}">
                  <a16:creationId xmlns:a16="http://schemas.microsoft.com/office/drawing/2014/main" id="{B8F3EC72-A62E-15A3-F0A4-8023B9369AF3}"/>
                </a:ext>
              </a:extLst>
            </p:cNvPr>
            <p:cNvSpPr txBox="1"/>
            <p:nvPr/>
          </p:nvSpPr>
          <p:spPr>
            <a:xfrm>
              <a:off x="4848225" y="2202418"/>
              <a:ext cx="2876550" cy="1169551"/>
            </a:xfrm>
            <a:prstGeom prst="rect">
              <a:avLst/>
            </a:prstGeom>
            <a:noFill/>
          </p:spPr>
          <p:txBody>
            <a:bodyPr wrap="square" rtlCol="0">
              <a:spAutoFit/>
            </a:bodyPr>
            <a:lstStyle/>
            <a:p>
              <a:r>
                <a:rPr lang="en-US" b="1" dirty="0">
                  <a:latin typeface="IBM Plex Sans Light" panose="020B0403050203000203" pitchFamily="34" charset="0"/>
                </a:rPr>
                <a:t>Jim Staed</a:t>
              </a:r>
            </a:p>
            <a:p>
              <a:r>
                <a:rPr lang="en-US" dirty="0">
                  <a:latin typeface="IBM Plex Sans Light" panose="020B0403050203000203" pitchFamily="34" charset="0"/>
                </a:rPr>
                <a:t>Vice President</a:t>
              </a:r>
            </a:p>
            <a:p>
              <a:r>
                <a:rPr lang="en-US" dirty="0">
                  <a:latin typeface="IBM Plex Sans Light" panose="020B0403050203000203" pitchFamily="34" charset="0"/>
                </a:rPr>
                <a:t>EPIC Senior Living</a:t>
              </a:r>
            </a:p>
            <a:p>
              <a:r>
                <a:rPr lang="en-US" dirty="0">
                  <a:latin typeface="IBM Plex Sans Light" panose="020B0403050203000203" pitchFamily="34" charset="0"/>
                </a:rPr>
                <a:t>Jim.staed@epicbrokers.com</a:t>
              </a:r>
            </a:p>
            <a:p>
              <a:endParaRPr lang="en-US" dirty="0">
                <a:latin typeface="IBM Plex Sans Light" panose="020B0403050203000203" pitchFamily="34" charset="0"/>
              </a:endParaRPr>
            </a:p>
          </p:txBody>
        </p:sp>
      </p:grpSp>
    </p:spTree>
    <p:extLst>
      <p:ext uri="{BB962C8B-B14F-4D97-AF65-F5344CB8AC3E}">
        <p14:creationId xmlns:p14="http://schemas.microsoft.com/office/powerpoint/2010/main" val="29180155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906"/>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579B3B2-1805-7F9E-579E-0A3CBEA0AFC4}"/>
              </a:ext>
            </a:extLst>
          </p:cNvPr>
          <p:cNvSpPr/>
          <p:nvPr/>
        </p:nvSpPr>
        <p:spPr>
          <a:xfrm>
            <a:off x="252415" y="306600"/>
            <a:ext cx="1888597" cy="395677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11" name="Google Shape;17911;p7"/>
          <p:cNvSpPr/>
          <p:nvPr/>
        </p:nvSpPr>
        <p:spPr>
          <a:xfrm>
            <a:off x="2271887" y="2381713"/>
            <a:ext cx="2105400" cy="1881662"/>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ublic Sans"/>
              <a:ea typeface="Public Sans"/>
              <a:cs typeface="Public Sans"/>
              <a:sym typeface="Public Sans"/>
            </a:endParaRPr>
          </a:p>
        </p:txBody>
      </p:sp>
      <p:sp>
        <p:nvSpPr>
          <p:cNvPr id="17912" name="Google Shape;17912;p7"/>
          <p:cNvSpPr/>
          <p:nvPr/>
        </p:nvSpPr>
        <p:spPr>
          <a:xfrm>
            <a:off x="4452641" y="2381713"/>
            <a:ext cx="2192100" cy="1881662"/>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ublic Sans"/>
              <a:ea typeface="Public Sans"/>
              <a:cs typeface="Public Sans"/>
              <a:sym typeface="Public Sans"/>
            </a:endParaRPr>
          </a:p>
        </p:txBody>
      </p:sp>
      <p:sp>
        <p:nvSpPr>
          <p:cNvPr id="17913" name="Google Shape;17913;p7"/>
          <p:cNvSpPr/>
          <p:nvPr/>
        </p:nvSpPr>
        <p:spPr>
          <a:xfrm>
            <a:off x="6706926" y="2366574"/>
            <a:ext cx="2192100" cy="1896801"/>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ublic Sans"/>
              <a:ea typeface="Public Sans"/>
              <a:cs typeface="Public Sans"/>
              <a:sym typeface="Public Sans"/>
            </a:endParaRPr>
          </a:p>
        </p:txBody>
      </p:sp>
      <p:sp>
        <p:nvSpPr>
          <p:cNvPr id="17914" name="Google Shape;17914;p7"/>
          <p:cNvSpPr txBox="1"/>
          <p:nvPr/>
        </p:nvSpPr>
        <p:spPr>
          <a:xfrm>
            <a:off x="2269690" y="2442963"/>
            <a:ext cx="2105400" cy="2973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1000"/>
              </a:spcAft>
              <a:buClr>
                <a:srgbClr val="000000"/>
              </a:buClr>
              <a:buSzPts val="1100"/>
              <a:buFont typeface="Arial"/>
              <a:buNone/>
            </a:pPr>
            <a:r>
              <a:rPr lang="en" sz="1100" b="1" i="0" u="none" strike="noStrike" cap="none">
                <a:solidFill>
                  <a:srgbClr val="0070C0"/>
                </a:solidFill>
                <a:latin typeface="IBM Plex Sans"/>
                <a:ea typeface="IBM Plex Sans"/>
                <a:cs typeface="IBM Plex Sans"/>
                <a:sym typeface="IBM Plex Sans"/>
              </a:rPr>
              <a:t>CUSTOMERS</a:t>
            </a:r>
            <a:endParaRPr sz="1100" b="1" i="0" u="none" strike="noStrike" cap="none">
              <a:solidFill>
                <a:srgbClr val="0070C0"/>
              </a:solidFill>
              <a:latin typeface="IBM Plex Sans"/>
              <a:ea typeface="IBM Plex Sans"/>
              <a:cs typeface="IBM Plex Sans"/>
              <a:sym typeface="IBM Plex Sans"/>
            </a:endParaRPr>
          </a:p>
        </p:txBody>
      </p:sp>
      <p:sp>
        <p:nvSpPr>
          <p:cNvPr id="17915" name="Google Shape;17915;p7"/>
          <p:cNvSpPr txBox="1"/>
          <p:nvPr/>
        </p:nvSpPr>
        <p:spPr>
          <a:xfrm>
            <a:off x="4497679" y="2442963"/>
            <a:ext cx="2105400" cy="2973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1000"/>
              </a:spcAft>
              <a:buClr>
                <a:srgbClr val="000000"/>
              </a:buClr>
              <a:buSzPts val="1100"/>
              <a:buFont typeface="Arial"/>
              <a:buNone/>
            </a:pPr>
            <a:r>
              <a:rPr lang="en" sz="1100" b="1" i="0" u="none" strike="noStrike" cap="none">
                <a:solidFill>
                  <a:srgbClr val="0070C0"/>
                </a:solidFill>
                <a:latin typeface="IBM Plex Sans"/>
                <a:ea typeface="IBM Plex Sans"/>
                <a:cs typeface="IBM Plex Sans"/>
                <a:sym typeface="IBM Plex Sans"/>
              </a:rPr>
              <a:t>TECHNOLOGY PLATFORM</a:t>
            </a:r>
            <a:endParaRPr sz="1100" b="1" i="0" u="none" strike="noStrike" cap="none">
              <a:solidFill>
                <a:srgbClr val="0070C0"/>
              </a:solidFill>
              <a:latin typeface="IBM Plex Sans"/>
              <a:ea typeface="IBM Plex Sans"/>
              <a:cs typeface="IBM Plex Sans"/>
              <a:sym typeface="IBM Plex Sans"/>
            </a:endParaRPr>
          </a:p>
        </p:txBody>
      </p:sp>
      <p:sp>
        <p:nvSpPr>
          <p:cNvPr id="17916" name="Google Shape;17916;p7"/>
          <p:cNvSpPr txBox="1"/>
          <p:nvPr/>
        </p:nvSpPr>
        <p:spPr>
          <a:xfrm>
            <a:off x="2755387" y="2971475"/>
            <a:ext cx="1621800" cy="10605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100"/>
              <a:buFont typeface="Arial"/>
              <a:buNone/>
            </a:pPr>
            <a:r>
              <a:rPr lang="en" sz="1100" b="1" i="0" u="none" strike="noStrike" cap="none">
                <a:solidFill>
                  <a:schemeClr val="tx1"/>
                </a:solidFill>
                <a:latin typeface="IBM Plex Sans"/>
                <a:ea typeface="IBM Plex Sans"/>
                <a:cs typeface="IBM Plex Sans"/>
                <a:sym typeface="IBM Plex Sans"/>
              </a:rPr>
              <a:t>90,000+ </a:t>
            </a:r>
            <a:r>
              <a:rPr lang="en" sz="1100" b="0" i="0" u="none" strike="noStrike" cap="none">
                <a:solidFill>
                  <a:schemeClr val="tx1"/>
                </a:solidFill>
                <a:latin typeface="IBM Plex Sans"/>
                <a:ea typeface="IBM Plex Sans"/>
                <a:cs typeface="IBM Plex Sans"/>
                <a:sym typeface="IBM Plex Sans"/>
              </a:rPr>
              <a:t>policyholders</a:t>
            </a:r>
            <a:endParaRPr sz="1100" b="0" i="0" u="none" strike="noStrike" cap="none">
              <a:solidFill>
                <a:schemeClr val="tx1"/>
              </a:solidFill>
              <a:latin typeface="IBM Plex Sans"/>
              <a:ea typeface="IBM Plex Sans"/>
              <a:cs typeface="IBM Plex Sans"/>
              <a:sym typeface="IBM Plex Sans"/>
            </a:endParaRPr>
          </a:p>
          <a:p>
            <a:pPr marL="0" marR="0" lvl="0" indent="0" algn="l" rtl="0">
              <a:lnSpc>
                <a:spcPct val="115000"/>
              </a:lnSpc>
              <a:spcBef>
                <a:spcPts val="0"/>
              </a:spcBef>
              <a:spcAft>
                <a:spcPts val="0"/>
              </a:spcAft>
              <a:buClr>
                <a:srgbClr val="000000"/>
              </a:buClr>
              <a:buSzPts val="1100"/>
              <a:buFont typeface="Arial"/>
              <a:buNone/>
            </a:pPr>
            <a:endParaRPr sz="1100" b="0" i="0" u="none" strike="noStrike" cap="none">
              <a:solidFill>
                <a:schemeClr val="tx1"/>
              </a:solidFill>
              <a:latin typeface="IBM Plex Sans"/>
              <a:ea typeface="IBM Plex Sans"/>
              <a:cs typeface="IBM Plex Sans"/>
              <a:sym typeface="IBM Plex Sans"/>
            </a:endParaRPr>
          </a:p>
          <a:p>
            <a:pPr marL="0" marR="0" lvl="0" indent="0" algn="l" rtl="0">
              <a:lnSpc>
                <a:spcPct val="115000"/>
              </a:lnSpc>
              <a:spcBef>
                <a:spcPts val="0"/>
              </a:spcBef>
              <a:spcAft>
                <a:spcPts val="0"/>
              </a:spcAft>
              <a:buClr>
                <a:srgbClr val="000000"/>
              </a:buClr>
              <a:buSzPts val="1100"/>
              <a:buFont typeface="Arial"/>
              <a:buNone/>
            </a:pPr>
            <a:endParaRPr sz="1100" b="0" i="0" u="none" strike="noStrike" cap="none">
              <a:solidFill>
                <a:schemeClr val="tx1"/>
              </a:solidFill>
              <a:latin typeface="IBM Plex Sans"/>
              <a:ea typeface="IBM Plex Sans"/>
              <a:cs typeface="IBM Plex Sans"/>
              <a:sym typeface="IBM Plex Sans"/>
            </a:endParaRPr>
          </a:p>
          <a:p>
            <a:pPr marL="0" marR="0" lvl="0" indent="0" algn="l" rtl="0">
              <a:lnSpc>
                <a:spcPct val="115000"/>
              </a:lnSpc>
              <a:spcBef>
                <a:spcPts val="0"/>
              </a:spcBef>
              <a:spcAft>
                <a:spcPts val="0"/>
              </a:spcAft>
              <a:buClr>
                <a:srgbClr val="000000"/>
              </a:buClr>
              <a:buSzPts val="1100"/>
              <a:buFont typeface="Arial"/>
              <a:buNone/>
            </a:pPr>
            <a:r>
              <a:rPr lang="en" sz="1100" b="1" i="0" u="none" strike="noStrike" cap="none">
                <a:solidFill>
                  <a:schemeClr val="tx1"/>
                </a:solidFill>
                <a:latin typeface="IBM Plex Sans"/>
                <a:ea typeface="IBM Plex Sans"/>
                <a:cs typeface="IBM Plex Sans"/>
                <a:sym typeface="IBM Plex Sans"/>
              </a:rPr>
              <a:t>170,000+ </a:t>
            </a:r>
            <a:r>
              <a:rPr lang="en" sz="1100" b="0" i="0" u="none" strike="noStrike" cap="none">
                <a:solidFill>
                  <a:schemeClr val="tx1"/>
                </a:solidFill>
                <a:latin typeface="IBM Plex Sans"/>
                <a:ea typeface="IBM Plex Sans"/>
                <a:cs typeface="IBM Plex Sans"/>
                <a:sym typeface="IBM Plex Sans"/>
              </a:rPr>
              <a:t>SaaS users</a:t>
            </a:r>
            <a:endParaRPr sz="1100" b="0" i="0" u="none" strike="noStrike" cap="none">
              <a:solidFill>
                <a:schemeClr val="tx1"/>
              </a:solidFill>
              <a:latin typeface="IBM Plex Sans"/>
              <a:ea typeface="IBM Plex Sans"/>
              <a:cs typeface="IBM Plex Sans"/>
              <a:sym typeface="IBM Plex Sans"/>
            </a:endParaRPr>
          </a:p>
        </p:txBody>
      </p:sp>
      <p:sp>
        <p:nvSpPr>
          <p:cNvPr id="17917" name="Google Shape;17917;p7"/>
          <p:cNvSpPr txBox="1"/>
          <p:nvPr/>
        </p:nvSpPr>
        <p:spPr>
          <a:xfrm>
            <a:off x="6752959" y="2436725"/>
            <a:ext cx="2105400" cy="2973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1000"/>
              </a:spcAft>
              <a:buClr>
                <a:srgbClr val="000000"/>
              </a:buClr>
              <a:buSzPts val="1100"/>
              <a:buFont typeface="Arial"/>
              <a:buNone/>
            </a:pPr>
            <a:r>
              <a:rPr lang="en" sz="1100" b="1" i="0" u="none" strike="noStrike" cap="none">
                <a:solidFill>
                  <a:srgbClr val="0070C0"/>
                </a:solidFill>
                <a:latin typeface="IBM Plex Sans"/>
                <a:ea typeface="IBM Plex Sans"/>
                <a:cs typeface="IBM Plex Sans"/>
                <a:sym typeface="IBM Plex Sans"/>
              </a:rPr>
              <a:t>TEAM</a:t>
            </a:r>
            <a:endParaRPr sz="1100" b="1" i="0" u="none" strike="noStrike" cap="none">
              <a:solidFill>
                <a:srgbClr val="0070C0"/>
              </a:solidFill>
              <a:latin typeface="IBM Plex Sans"/>
              <a:ea typeface="IBM Plex Sans"/>
              <a:cs typeface="IBM Plex Sans"/>
              <a:sym typeface="IBM Plex Sans"/>
            </a:endParaRPr>
          </a:p>
        </p:txBody>
      </p:sp>
      <p:sp>
        <p:nvSpPr>
          <p:cNvPr id="17918" name="Google Shape;17918;p7"/>
          <p:cNvSpPr/>
          <p:nvPr/>
        </p:nvSpPr>
        <p:spPr>
          <a:xfrm>
            <a:off x="2333662" y="2983475"/>
            <a:ext cx="341400" cy="341400"/>
          </a:xfrm>
          <a:prstGeom prst="ellipse">
            <a:avLst/>
          </a:prstGeom>
          <a:noFill/>
          <a:ln w="19050" cap="flat" cmpd="sng">
            <a:solidFill>
              <a:srgbClr val="78CFE4"/>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ublic Sans"/>
              <a:ea typeface="Public Sans"/>
              <a:cs typeface="Public Sans"/>
              <a:sym typeface="Public Sans"/>
            </a:endParaRPr>
          </a:p>
        </p:txBody>
      </p:sp>
      <p:sp>
        <p:nvSpPr>
          <p:cNvPr id="17919" name="Google Shape;17919;p7"/>
          <p:cNvSpPr/>
          <p:nvPr/>
        </p:nvSpPr>
        <p:spPr>
          <a:xfrm>
            <a:off x="2333662" y="3526809"/>
            <a:ext cx="341400" cy="341400"/>
          </a:xfrm>
          <a:prstGeom prst="ellipse">
            <a:avLst/>
          </a:prstGeom>
          <a:noFill/>
          <a:ln w="19050" cap="flat" cmpd="sng">
            <a:solidFill>
              <a:srgbClr val="78CFE4"/>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ublic Sans"/>
              <a:ea typeface="Public Sans"/>
              <a:cs typeface="Public Sans"/>
              <a:sym typeface="Public Sans"/>
            </a:endParaRPr>
          </a:p>
        </p:txBody>
      </p:sp>
      <p:sp>
        <p:nvSpPr>
          <p:cNvPr id="17920" name="Google Shape;17920;p7"/>
          <p:cNvSpPr txBox="1"/>
          <p:nvPr/>
        </p:nvSpPr>
        <p:spPr>
          <a:xfrm>
            <a:off x="5021754" y="2890000"/>
            <a:ext cx="1748400" cy="11421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100"/>
              <a:buFont typeface="Arial"/>
              <a:buNone/>
            </a:pPr>
            <a:r>
              <a:rPr lang="en" sz="1100" b="1" i="0" u="none" strike="noStrike" cap="none">
                <a:solidFill>
                  <a:schemeClr val="dk1"/>
                </a:solidFill>
                <a:latin typeface="IBM Plex Sans"/>
                <a:ea typeface="IBM Plex Sans"/>
                <a:cs typeface="IBM Plex Sans"/>
                <a:sym typeface="IBM Plex Sans"/>
              </a:rPr>
              <a:t>11.4 trillion</a:t>
            </a:r>
            <a:r>
              <a:rPr lang="en" sz="1100" b="0" i="0" u="none" strike="noStrike" cap="none">
                <a:solidFill>
                  <a:schemeClr val="dk1"/>
                </a:solidFill>
                <a:latin typeface="IBM Plex Sans"/>
                <a:ea typeface="IBM Plex Sans"/>
                <a:cs typeface="IBM Plex Sans"/>
                <a:sym typeface="IBM Plex Sans"/>
              </a:rPr>
              <a:t> data collection events</a:t>
            </a:r>
            <a:endParaRPr sz="1100" b="0" i="0" u="none" strike="noStrike" cap="none">
              <a:solidFill>
                <a:schemeClr val="dk1"/>
              </a:solidFill>
              <a:latin typeface="IBM Plex Sans"/>
              <a:ea typeface="IBM Plex Sans"/>
              <a:cs typeface="IBM Plex Sans"/>
              <a:sym typeface="IBM Plex Sans"/>
            </a:endParaRPr>
          </a:p>
          <a:p>
            <a:pPr marL="0" marR="0" lvl="0" indent="0" algn="l" rtl="0">
              <a:lnSpc>
                <a:spcPct val="115000"/>
              </a:lnSpc>
              <a:spcBef>
                <a:spcPts val="0"/>
              </a:spcBef>
              <a:spcAft>
                <a:spcPts val="0"/>
              </a:spcAft>
              <a:buClr>
                <a:srgbClr val="000000"/>
              </a:buClr>
              <a:buSzPts val="1100"/>
              <a:buFont typeface="Arial"/>
              <a:buNone/>
            </a:pPr>
            <a:br>
              <a:rPr lang="en" sz="1100" b="0" i="0" u="none" strike="noStrike" cap="none">
                <a:solidFill>
                  <a:schemeClr val="dk1"/>
                </a:solidFill>
                <a:latin typeface="IBM Plex Sans"/>
                <a:ea typeface="IBM Plex Sans"/>
                <a:cs typeface="IBM Plex Sans"/>
                <a:sym typeface="IBM Plex Sans"/>
              </a:rPr>
            </a:br>
            <a:r>
              <a:rPr lang="en" sz="1100" b="1" i="0" u="none" strike="noStrike" cap="none">
                <a:solidFill>
                  <a:schemeClr val="dk1"/>
                </a:solidFill>
                <a:latin typeface="IBM Plex Sans"/>
                <a:ea typeface="IBM Plex Sans"/>
                <a:cs typeface="IBM Plex Sans"/>
                <a:sym typeface="IBM Plex Sans"/>
              </a:rPr>
              <a:t>&gt;5 billion</a:t>
            </a:r>
            <a:r>
              <a:rPr lang="en" sz="1100" b="0" i="0" u="none" strike="noStrike" cap="none">
                <a:solidFill>
                  <a:schemeClr val="dk1"/>
                </a:solidFill>
                <a:latin typeface="IBM Plex Sans"/>
                <a:ea typeface="IBM Plex Sans"/>
                <a:cs typeface="IBM Plex Sans"/>
                <a:sym typeface="IBM Plex Sans"/>
              </a:rPr>
              <a:t> global IP addresses</a:t>
            </a:r>
            <a:endParaRPr sz="1100" b="0" i="0" u="none" strike="noStrike" cap="none">
              <a:solidFill>
                <a:srgbClr val="FFFFFF"/>
              </a:solidFill>
              <a:latin typeface="IBM Plex Sans"/>
              <a:ea typeface="IBM Plex Sans"/>
              <a:cs typeface="IBM Plex Sans"/>
              <a:sym typeface="IBM Plex Sans"/>
            </a:endParaRPr>
          </a:p>
        </p:txBody>
      </p:sp>
      <p:sp>
        <p:nvSpPr>
          <p:cNvPr id="17921" name="Google Shape;17921;p7"/>
          <p:cNvSpPr/>
          <p:nvPr/>
        </p:nvSpPr>
        <p:spPr>
          <a:xfrm>
            <a:off x="4587229" y="2983475"/>
            <a:ext cx="341400" cy="341400"/>
          </a:xfrm>
          <a:prstGeom prst="ellipse">
            <a:avLst/>
          </a:prstGeom>
          <a:noFill/>
          <a:ln w="19050" cap="flat" cmpd="sng">
            <a:solidFill>
              <a:srgbClr val="78CFE4"/>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ublic Sans"/>
              <a:ea typeface="Public Sans"/>
              <a:cs typeface="Public Sans"/>
              <a:sym typeface="Public Sans"/>
            </a:endParaRPr>
          </a:p>
        </p:txBody>
      </p:sp>
      <p:sp>
        <p:nvSpPr>
          <p:cNvPr id="17922" name="Google Shape;17922;p7"/>
          <p:cNvSpPr/>
          <p:nvPr/>
        </p:nvSpPr>
        <p:spPr>
          <a:xfrm>
            <a:off x="4587229" y="3568072"/>
            <a:ext cx="341400" cy="341400"/>
          </a:xfrm>
          <a:prstGeom prst="ellipse">
            <a:avLst/>
          </a:prstGeom>
          <a:noFill/>
          <a:ln w="19050" cap="flat" cmpd="sng">
            <a:solidFill>
              <a:srgbClr val="78CFE4"/>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ublic Sans"/>
              <a:ea typeface="Public Sans"/>
              <a:cs typeface="Public Sans"/>
              <a:sym typeface="Public Sans"/>
            </a:endParaRPr>
          </a:p>
        </p:txBody>
      </p:sp>
      <p:sp>
        <p:nvSpPr>
          <p:cNvPr id="17923" name="Google Shape;17923;p7"/>
          <p:cNvSpPr/>
          <p:nvPr/>
        </p:nvSpPr>
        <p:spPr>
          <a:xfrm>
            <a:off x="6851039" y="2979125"/>
            <a:ext cx="341400" cy="341400"/>
          </a:xfrm>
          <a:prstGeom prst="ellipse">
            <a:avLst/>
          </a:prstGeom>
          <a:noFill/>
          <a:ln w="19050" cap="flat" cmpd="sng">
            <a:solidFill>
              <a:srgbClr val="78CFE4"/>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ublic Sans"/>
              <a:ea typeface="Public Sans"/>
              <a:cs typeface="Public Sans"/>
              <a:sym typeface="Public Sans"/>
            </a:endParaRPr>
          </a:p>
        </p:txBody>
      </p:sp>
      <p:sp>
        <p:nvSpPr>
          <p:cNvPr id="17924" name="Google Shape;17924;p7"/>
          <p:cNvSpPr/>
          <p:nvPr/>
        </p:nvSpPr>
        <p:spPr>
          <a:xfrm>
            <a:off x="6851039" y="3563722"/>
            <a:ext cx="341400" cy="341400"/>
          </a:xfrm>
          <a:prstGeom prst="ellipse">
            <a:avLst/>
          </a:prstGeom>
          <a:noFill/>
          <a:ln w="19050" cap="flat" cmpd="sng">
            <a:solidFill>
              <a:srgbClr val="78CFE4"/>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ublic Sans"/>
              <a:ea typeface="Public Sans"/>
              <a:cs typeface="Public Sans"/>
              <a:sym typeface="Public Sans"/>
            </a:endParaRPr>
          </a:p>
        </p:txBody>
      </p:sp>
      <p:pic>
        <p:nvPicPr>
          <p:cNvPr id="17925" name="Google Shape;17925;p7"/>
          <p:cNvPicPr preferRelativeResize="0"/>
          <p:nvPr/>
        </p:nvPicPr>
        <p:blipFill rotWithShape="1">
          <a:blip r:embed="rId3">
            <a:alphaModFix/>
          </a:blip>
          <a:srcRect/>
          <a:stretch/>
        </p:blipFill>
        <p:spPr>
          <a:xfrm>
            <a:off x="2400737" y="3597458"/>
            <a:ext cx="207250" cy="207250"/>
          </a:xfrm>
          <a:prstGeom prst="rect">
            <a:avLst/>
          </a:prstGeom>
          <a:noFill/>
          <a:ln>
            <a:noFill/>
          </a:ln>
        </p:spPr>
      </p:pic>
      <p:pic>
        <p:nvPicPr>
          <p:cNvPr id="17926" name="Google Shape;17926;p7"/>
          <p:cNvPicPr preferRelativeResize="0"/>
          <p:nvPr/>
        </p:nvPicPr>
        <p:blipFill rotWithShape="1">
          <a:blip r:embed="rId4">
            <a:alphaModFix/>
          </a:blip>
          <a:srcRect/>
          <a:stretch/>
        </p:blipFill>
        <p:spPr>
          <a:xfrm>
            <a:off x="4658578" y="3052925"/>
            <a:ext cx="198700" cy="198700"/>
          </a:xfrm>
          <a:prstGeom prst="rect">
            <a:avLst/>
          </a:prstGeom>
          <a:noFill/>
          <a:ln>
            <a:noFill/>
          </a:ln>
        </p:spPr>
      </p:pic>
      <p:pic>
        <p:nvPicPr>
          <p:cNvPr id="17927" name="Google Shape;17927;p7"/>
          <p:cNvPicPr preferRelativeResize="0"/>
          <p:nvPr/>
        </p:nvPicPr>
        <p:blipFill rotWithShape="1">
          <a:blip r:embed="rId5">
            <a:alphaModFix/>
          </a:blip>
          <a:srcRect/>
          <a:stretch/>
        </p:blipFill>
        <p:spPr>
          <a:xfrm>
            <a:off x="4654229" y="3639095"/>
            <a:ext cx="207400" cy="207400"/>
          </a:xfrm>
          <a:prstGeom prst="rect">
            <a:avLst/>
          </a:prstGeom>
          <a:noFill/>
          <a:ln>
            <a:noFill/>
          </a:ln>
        </p:spPr>
      </p:pic>
      <p:pic>
        <p:nvPicPr>
          <p:cNvPr id="17928" name="Google Shape;17928;p7"/>
          <p:cNvPicPr preferRelativeResize="0"/>
          <p:nvPr/>
        </p:nvPicPr>
        <p:blipFill rotWithShape="1">
          <a:blip r:embed="rId6">
            <a:alphaModFix/>
          </a:blip>
          <a:srcRect/>
          <a:stretch/>
        </p:blipFill>
        <p:spPr>
          <a:xfrm>
            <a:off x="6918039" y="3630720"/>
            <a:ext cx="207400" cy="207400"/>
          </a:xfrm>
          <a:prstGeom prst="rect">
            <a:avLst/>
          </a:prstGeom>
          <a:noFill/>
          <a:ln>
            <a:noFill/>
          </a:ln>
        </p:spPr>
      </p:pic>
      <p:pic>
        <p:nvPicPr>
          <p:cNvPr id="17929" name="Google Shape;17929;p7"/>
          <p:cNvPicPr preferRelativeResize="0"/>
          <p:nvPr/>
        </p:nvPicPr>
        <p:blipFill rotWithShape="1">
          <a:blip r:embed="rId7">
            <a:alphaModFix/>
          </a:blip>
          <a:srcRect/>
          <a:stretch/>
        </p:blipFill>
        <p:spPr>
          <a:xfrm>
            <a:off x="6925809" y="3045171"/>
            <a:ext cx="207400" cy="207400"/>
          </a:xfrm>
          <a:prstGeom prst="rect">
            <a:avLst/>
          </a:prstGeom>
          <a:noFill/>
          <a:ln>
            <a:noFill/>
          </a:ln>
        </p:spPr>
      </p:pic>
      <p:pic>
        <p:nvPicPr>
          <p:cNvPr id="17930" name="Google Shape;17930;p7"/>
          <p:cNvPicPr preferRelativeResize="0"/>
          <p:nvPr/>
        </p:nvPicPr>
        <p:blipFill rotWithShape="1">
          <a:blip r:embed="rId8">
            <a:alphaModFix amt="90000"/>
          </a:blip>
          <a:srcRect/>
          <a:stretch/>
        </p:blipFill>
        <p:spPr>
          <a:xfrm>
            <a:off x="2423837" y="3068327"/>
            <a:ext cx="161050" cy="161050"/>
          </a:xfrm>
          <a:prstGeom prst="rect">
            <a:avLst/>
          </a:prstGeom>
          <a:noFill/>
          <a:ln>
            <a:noFill/>
          </a:ln>
        </p:spPr>
      </p:pic>
      <p:sp>
        <p:nvSpPr>
          <p:cNvPr id="17931" name="Google Shape;17931;p7"/>
          <p:cNvSpPr txBox="1"/>
          <p:nvPr/>
        </p:nvSpPr>
        <p:spPr>
          <a:xfrm>
            <a:off x="7185230" y="2885650"/>
            <a:ext cx="1748400" cy="11421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chemeClr val="lt1"/>
              </a:buClr>
              <a:buSzPts val="1100"/>
              <a:buFont typeface="Arial"/>
              <a:buNone/>
            </a:pPr>
            <a:r>
              <a:rPr lang="en" sz="1100" b="0" i="0" u="none" strike="noStrike" cap="none">
                <a:solidFill>
                  <a:schemeClr val="dk1"/>
                </a:solidFill>
                <a:latin typeface="IBM Plex Sans"/>
                <a:ea typeface="IBM Plex Sans"/>
                <a:cs typeface="IBM Plex Sans"/>
                <a:sym typeface="IBM Plex Sans"/>
              </a:rPr>
              <a:t>700+ employees across 6 countries</a:t>
            </a:r>
            <a:endParaRPr sz="1100" b="0" i="0" u="none" strike="noStrike" cap="none">
              <a:solidFill>
                <a:schemeClr val="dk1"/>
              </a:solidFill>
              <a:latin typeface="IBM Plex Sans"/>
              <a:ea typeface="IBM Plex Sans"/>
              <a:cs typeface="IBM Plex Sans"/>
              <a:sym typeface="IBM Plex Sans"/>
            </a:endParaRPr>
          </a:p>
          <a:p>
            <a:pPr marL="0" marR="0" lvl="0" indent="0" algn="l" rtl="0">
              <a:lnSpc>
                <a:spcPct val="115000"/>
              </a:lnSpc>
              <a:spcBef>
                <a:spcPts val="0"/>
              </a:spcBef>
              <a:spcAft>
                <a:spcPts val="0"/>
              </a:spcAft>
              <a:buClr>
                <a:schemeClr val="lt1"/>
              </a:buClr>
              <a:buSzPts val="1100"/>
              <a:buFont typeface="Arial"/>
              <a:buNone/>
            </a:pPr>
            <a:br>
              <a:rPr lang="en" sz="1100" b="0" i="0" u="none" strike="noStrike" cap="none">
                <a:solidFill>
                  <a:schemeClr val="dk1"/>
                </a:solidFill>
                <a:latin typeface="IBM Plex Sans"/>
                <a:ea typeface="IBM Plex Sans"/>
                <a:cs typeface="IBM Plex Sans"/>
                <a:sym typeface="IBM Plex Sans"/>
              </a:rPr>
            </a:br>
            <a:r>
              <a:rPr lang="en" sz="1100" b="0" i="0" u="none" strike="noStrike" cap="none">
                <a:solidFill>
                  <a:schemeClr val="dk1"/>
                </a:solidFill>
                <a:latin typeface="IBM Plex Sans"/>
                <a:ea typeface="IBM Plex Sans"/>
                <a:cs typeface="IBM Plex Sans"/>
                <a:sym typeface="IBM Plex Sans"/>
              </a:rPr>
              <a:t>Deep bench of insurance &amp; tech veterans</a:t>
            </a:r>
            <a:endParaRPr sz="1100" b="0" i="0" u="none" strike="noStrike" cap="none">
              <a:solidFill>
                <a:schemeClr val="dk1"/>
              </a:solidFill>
              <a:latin typeface="IBM Plex Sans"/>
              <a:ea typeface="IBM Plex Sans"/>
              <a:cs typeface="IBM Plex Sans"/>
              <a:sym typeface="IBM Plex Sans"/>
            </a:endParaRPr>
          </a:p>
          <a:p>
            <a:pPr marL="0" marR="0" lvl="0" indent="0" algn="l" rtl="0">
              <a:lnSpc>
                <a:spcPct val="115000"/>
              </a:lnSpc>
              <a:spcBef>
                <a:spcPts val="0"/>
              </a:spcBef>
              <a:spcAft>
                <a:spcPts val="0"/>
              </a:spcAft>
              <a:buClr>
                <a:srgbClr val="000000"/>
              </a:buClr>
              <a:buSzPts val="1100"/>
              <a:buFont typeface="Arial"/>
              <a:buNone/>
            </a:pPr>
            <a:endParaRPr sz="1100" b="1" i="0" u="none" strike="noStrike" cap="none">
              <a:solidFill>
                <a:schemeClr val="dk1"/>
              </a:solidFill>
              <a:latin typeface="IBM Plex Sans"/>
              <a:ea typeface="IBM Plex Sans"/>
              <a:cs typeface="IBM Plex Sans"/>
              <a:sym typeface="IBM Plex Sans"/>
            </a:endParaRPr>
          </a:p>
        </p:txBody>
      </p:sp>
      <p:sp>
        <p:nvSpPr>
          <p:cNvPr id="17933" name="Google Shape;17933;p7"/>
          <p:cNvSpPr/>
          <p:nvPr/>
        </p:nvSpPr>
        <p:spPr>
          <a:xfrm>
            <a:off x="2275779" y="306600"/>
            <a:ext cx="2105400" cy="19785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ublic Sans"/>
              <a:ea typeface="Public Sans"/>
              <a:cs typeface="Public Sans"/>
              <a:sym typeface="Public Sans"/>
            </a:endParaRPr>
          </a:p>
        </p:txBody>
      </p:sp>
      <p:sp>
        <p:nvSpPr>
          <p:cNvPr id="17934" name="Google Shape;17934;p7"/>
          <p:cNvSpPr/>
          <p:nvPr/>
        </p:nvSpPr>
        <p:spPr>
          <a:xfrm>
            <a:off x="4465062" y="306600"/>
            <a:ext cx="2192100" cy="19785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ublic Sans"/>
              <a:ea typeface="Public Sans"/>
              <a:cs typeface="Public Sans"/>
              <a:sym typeface="Public Sans"/>
            </a:endParaRPr>
          </a:p>
        </p:txBody>
      </p:sp>
      <p:sp>
        <p:nvSpPr>
          <p:cNvPr id="17935" name="Google Shape;17935;p7"/>
          <p:cNvSpPr/>
          <p:nvPr/>
        </p:nvSpPr>
        <p:spPr>
          <a:xfrm>
            <a:off x="6711812" y="306600"/>
            <a:ext cx="2192100" cy="1978500"/>
          </a:xfrm>
          <a:prstGeom prst="roundRect">
            <a:avLst>
              <a:gd name="adj" fmla="val 16667"/>
            </a:avLst>
          </a:prstGeom>
          <a:no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ublic Sans"/>
              <a:ea typeface="Public Sans"/>
              <a:cs typeface="Public Sans"/>
              <a:sym typeface="Public Sans"/>
            </a:endParaRPr>
          </a:p>
        </p:txBody>
      </p:sp>
      <p:pic>
        <p:nvPicPr>
          <p:cNvPr id="17936" name="Google Shape;17936;p7"/>
          <p:cNvPicPr preferRelativeResize="0"/>
          <p:nvPr/>
        </p:nvPicPr>
        <p:blipFill rotWithShape="1">
          <a:blip r:embed="rId9">
            <a:alphaModFix/>
          </a:blip>
          <a:srcRect/>
          <a:stretch/>
        </p:blipFill>
        <p:spPr>
          <a:xfrm>
            <a:off x="325813" y="3095625"/>
            <a:ext cx="1782462" cy="479696"/>
          </a:xfrm>
          <a:prstGeom prst="rect">
            <a:avLst/>
          </a:prstGeom>
          <a:noFill/>
          <a:ln>
            <a:noFill/>
          </a:ln>
        </p:spPr>
      </p:pic>
      <p:pic>
        <p:nvPicPr>
          <p:cNvPr id="17937" name="Google Shape;17937;p7" title="EPIC_SL_white.png"/>
          <p:cNvPicPr preferRelativeResize="0"/>
          <p:nvPr/>
        </p:nvPicPr>
        <p:blipFill>
          <a:blip r:embed="rId10">
            <a:alphaModFix/>
          </a:blip>
          <a:stretch>
            <a:fillRect/>
          </a:stretch>
        </p:blipFill>
        <p:spPr>
          <a:xfrm>
            <a:off x="363913" y="1079750"/>
            <a:ext cx="1755125" cy="567570"/>
          </a:xfrm>
          <a:prstGeom prst="rect">
            <a:avLst/>
          </a:prstGeom>
          <a:noFill/>
          <a:ln>
            <a:noFill/>
          </a:ln>
        </p:spPr>
      </p:pic>
      <p:sp>
        <p:nvSpPr>
          <p:cNvPr id="17938" name="Google Shape;17938;p7"/>
          <p:cNvSpPr txBox="1"/>
          <p:nvPr/>
        </p:nvSpPr>
        <p:spPr>
          <a:xfrm>
            <a:off x="2269690" y="403213"/>
            <a:ext cx="2105400" cy="2973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1000"/>
              </a:spcAft>
              <a:buClr>
                <a:srgbClr val="000000"/>
              </a:buClr>
              <a:buSzPts val="1100"/>
              <a:buFont typeface="Arial"/>
              <a:buNone/>
            </a:pPr>
            <a:r>
              <a:rPr lang="en" sz="1100" b="1" dirty="0">
                <a:solidFill>
                  <a:srgbClr val="0070C0"/>
                </a:solidFill>
                <a:latin typeface="IBM Plex Sans"/>
                <a:ea typeface="IBM Plex Sans"/>
                <a:cs typeface="IBM Plex Sans"/>
                <a:sym typeface="IBM Plex Sans"/>
              </a:rPr>
              <a:t>ORGANIZATION</a:t>
            </a:r>
            <a:endParaRPr sz="1100" b="1" i="0" u="none" strike="noStrike" cap="none" dirty="0">
              <a:solidFill>
                <a:srgbClr val="0070C0"/>
              </a:solidFill>
              <a:latin typeface="IBM Plex Sans"/>
              <a:ea typeface="IBM Plex Sans"/>
              <a:cs typeface="IBM Plex Sans"/>
              <a:sym typeface="IBM Plex Sans"/>
            </a:endParaRPr>
          </a:p>
        </p:txBody>
      </p:sp>
      <p:sp>
        <p:nvSpPr>
          <p:cNvPr id="17939" name="Google Shape;17939;p7"/>
          <p:cNvSpPr txBox="1"/>
          <p:nvPr/>
        </p:nvSpPr>
        <p:spPr>
          <a:xfrm>
            <a:off x="4497679" y="403213"/>
            <a:ext cx="2105400" cy="2973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1000"/>
              </a:spcAft>
              <a:buClr>
                <a:srgbClr val="000000"/>
              </a:buClr>
              <a:buSzPts val="1100"/>
              <a:buFont typeface="Arial"/>
              <a:buNone/>
            </a:pPr>
            <a:r>
              <a:rPr lang="en" sz="1100" b="1">
                <a:solidFill>
                  <a:srgbClr val="0070C0"/>
                </a:solidFill>
                <a:latin typeface="IBM Plex Sans"/>
                <a:ea typeface="IBM Plex Sans"/>
                <a:cs typeface="IBM Plex Sans"/>
                <a:sym typeface="IBM Plex Sans"/>
              </a:rPr>
              <a:t>LEADINGAGE PARTNERSHIP</a:t>
            </a:r>
            <a:endParaRPr sz="1100" b="1" i="0" u="none" strike="noStrike" cap="none">
              <a:solidFill>
                <a:srgbClr val="0070C0"/>
              </a:solidFill>
              <a:latin typeface="IBM Plex Sans"/>
              <a:ea typeface="IBM Plex Sans"/>
              <a:cs typeface="IBM Plex Sans"/>
              <a:sym typeface="IBM Plex Sans"/>
            </a:endParaRPr>
          </a:p>
        </p:txBody>
      </p:sp>
      <p:sp>
        <p:nvSpPr>
          <p:cNvPr id="17940" name="Google Shape;17940;p7"/>
          <p:cNvSpPr txBox="1"/>
          <p:nvPr/>
        </p:nvSpPr>
        <p:spPr>
          <a:xfrm>
            <a:off x="6752959" y="396975"/>
            <a:ext cx="2105400" cy="297300"/>
          </a:xfrm>
          <a:prstGeom prst="rect">
            <a:avLst/>
          </a:prstGeom>
          <a:noFill/>
          <a:ln>
            <a:noFill/>
          </a:ln>
        </p:spPr>
        <p:txBody>
          <a:bodyPr spcFirstLastPara="1" wrap="square" lIns="91425" tIns="91425" rIns="91425" bIns="91425" anchor="t" anchorCtr="0">
            <a:noAutofit/>
          </a:bodyPr>
          <a:lstStyle/>
          <a:p>
            <a:pPr marL="0" marR="0" lvl="0" indent="0" algn="ctr" rtl="0">
              <a:lnSpc>
                <a:spcPct val="115000"/>
              </a:lnSpc>
              <a:spcBef>
                <a:spcPts val="0"/>
              </a:spcBef>
              <a:spcAft>
                <a:spcPts val="1000"/>
              </a:spcAft>
              <a:buClr>
                <a:srgbClr val="000000"/>
              </a:buClr>
              <a:buSzPts val="1100"/>
              <a:buFont typeface="Arial"/>
              <a:buNone/>
            </a:pPr>
            <a:r>
              <a:rPr lang="en" sz="1100" b="1">
                <a:solidFill>
                  <a:srgbClr val="0070C0"/>
                </a:solidFill>
                <a:latin typeface="IBM Plex Sans"/>
                <a:ea typeface="IBM Plex Sans"/>
                <a:cs typeface="IBM Plex Sans"/>
                <a:sym typeface="IBM Plex Sans"/>
              </a:rPr>
              <a:t>OFFERING</a:t>
            </a:r>
            <a:endParaRPr sz="1100" b="1" i="0" u="none" strike="noStrike" cap="none">
              <a:solidFill>
                <a:srgbClr val="0070C0"/>
              </a:solidFill>
              <a:latin typeface="IBM Plex Sans"/>
              <a:ea typeface="IBM Plex Sans"/>
              <a:cs typeface="IBM Plex Sans"/>
              <a:sym typeface="IBM Plex Sans"/>
            </a:endParaRPr>
          </a:p>
        </p:txBody>
      </p:sp>
      <p:sp>
        <p:nvSpPr>
          <p:cNvPr id="17941" name="Google Shape;17941;p7"/>
          <p:cNvSpPr txBox="1"/>
          <p:nvPr/>
        </p:nvSpPr>
        <p:spPr>
          <a:xfrm>
            <a:off x="2511499" y="765600"/>
            <a:ext cx="1748400" cy="10605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100"/>
              <a:buFont typeface="Arial"/>
              <a:buNone/>
            </a:pPr>
            <a:r>
              <a:rPr lang="en" sz="1100" b="1" dirty="0">
                <a:solidFill>
                  <a:schemeClr val="tx1"/>
                </a:solidFill>
                <a:latin typeface="IBM Plex Sans"/>
                <a:ea typeface="IBM Plex Sans"/>
                <a:cs typeface="IBM Plex Sans"/>
                <a:sym typeface="IBM Plex Sans"/>
              </a:rPr>
              <a:t>Top 20 </a:t>
            </a:r>
            <a:r>
              <a:rPr lang="en" sz="1100" dirty="0">
                <a:solidFill>
                  <a:schemeClr val="tx1"/>
                </a:solidFill>
                <a:latin typeface="IBM Plex Sans"/>
                <a:ea typeface="IBM Plex Sans"/>
                <a:cs typeface="IBM Plex Sans"/>
                <a:sym typeface="IBM Plex Sans"/>
              </a:rPr>
              <a:t>insurance broker nationally</a:t>
            </a:r>
            <a:endParaRPr sz="1100" i="0" u="none" strike="noStrike" cap="none" dirty="0">
              <a:solidFill>
                <a:schemeClr val="tx1"/>
              </a:solidFill>
              <a:latin typeface="IBM Plex Sans"/>
              <a:ea typeface="IBM Plex Sans"/>
              <a:cs typeface="IBM Plex Sans"/>
              <a:sym typeface="IBM Plex Sans"/>
            </a:endParaRPr>
          </a:p>
          <a:p>
            <a:pPr marL="0" marR="0" lvl="0" indent="0" algn="l" rtl="0">
              <a:lnSpc>
                <a:spcPct val="115000"/>
              </a:lnSpc>
              <a:spcBef>
                <a:spcPts val="0"/>
              </a:spcBef>
              <a:spcAft>
                <a:spcPts val="0"/>
              </a:spcAft>
              <a:buClr>
                <a:srgbClr val="000000"/>
              </a:buClr>
              <a:buSzPts val="1100"/>
              <a:buFont typeface="Arial"/>
              <a:buNone/>
            </a:pPr>
            <a:endParaRPr sz="1100" b="0" i="0" u="none" strike="noStrike" cap="none" dirty="0">
              <a:solidFill>
                <a:schemeClr val="tx1"/>
              </a:solidFill>
              <a:latin typeface="IBM Plex Sans"/>
              <a:ea typeface="IBM Plex Sans"/>
              <a:cs typeface="IBM Plex Sans"/>
              <a:sym typeface="IBM Plex Sans"/>
            </a:endParaRPr>
          </a:p>
          <a:p>
            <a:pPr marL="0" marR="0" lvl="0" indent="0" algn="l" rtl="0">
              <a:lnSpc>
                <a:spcPct val="115000"/>
              </a:lnSpc>
              <a:spcBef>
                <a:spcPts val="0"/>
              </a:spcBef>
              <a:spcAft>
                <a:spcPts val="0"/>
              </a:spcAft>
              <a:buClr>
                <a:srgbClr val="000000"/>
              </a:buClr>
              <a:buSzPts val="1100"/>
              <a:buFont typeface="Arial"/>
              <a:buNone/>
            </a:pPr>
            <a:r>
              <a:rPr lang="en" sz="1100" b="1" dirty="0">
                <a:solidFill>
                  <a:schemeClr val="tx1"/>
                </a:solidFill>
                <a:latin typeface="IBM Plex Sans"/>
                <a:ea typeface="IBM Plex Sans"/>
                <a:cs typeface="IBM Plex Sans"/>
                <a:sym typeface="IBM Plex Sans"/>
              </a:rPr>
              <a:t>$1B </a:t>
            </a:r>
            <a:r>
              <a:rPr lang="en" sz="1100" dirty="0">
                <a:solidFill>
                  <a:schemeClr val="tx1"/>
                </a:solidFill>
                <a:latin typeface="IBM Plex Sans"/>
                <a:ea typeface="IBM Plex Sans"/>
                <a:cs typeface="IBM Plex Sans"/>
                <a:sym typeface="IBM Plex Sans"/>
              </a:rPr>
              <a:t>in revenue</a:t>
            </a:r>
            <a:endParaRPr sz="1100" dirty="0">
              <a:solidFill>
                <a:schemeClr val="tx1"/>
              </a:solidFill>
              <a:latin typeface="IBM Plex Sans"/>
              <a:ea typeface="IBM Plex Sans"/>
              <a:cs typeface="IBM Plex Sans"/>
              <a:sym typeface="IBM Plex Sans"/>
            </a:endParaRPr>
          </a:p>
          <a:p>
            <a:pPr marL="0" marR="0" lvl="0" indent="0" algn="l" rtl="0">
              <a:lnSpc>
                <a:spcPct val="115000"/>
              </a:lnSpc>
              <a:spcBef>
                <a:spcPts val="0"/>
              </a:spcBef>
              <a:spcAft>
                <a:spcPts val="0"/>
              </a:spcAft>
              <a:buClr>
                <a:srgbClr val="000000"/>
              </a:buClr>
              <a:buSzPts val="1100"/>
              <a:buFont typeface="Arial"/>
              <a:buNone/>
            </a:pPr>
            <a:endParaRPr sz="1100" dirty="0">
              <a:solidFill>
                <a:schemeClr val="tx1"/>
              </a:solidFill>
              <a:latin typeface="IBM Plex Sans"/>
              <a:ea typeface="IBM Plex Sans"/>
              <a:cs typeface="IBM Plex Sans"/>
              <a:sym typeface="IBM Plex Sans"/>
            </a:endParaRPr>
          </a:p>
          <a:p>
            <a:pPr marL="0" marR="0" lvl="0" indent="0" algn="l" rtl="0">
              <a:lnSpc>
                <a:spcPct val="115000"/>
              </a:lnSpc>
              <a:spcBef>
                <a:spcPts val="0"/>
              </a:spcBef>
              <a:spcAft>
                <a:spcPts val="0"/>
              </a:spcAft>
              <a:buClr>
                <a:srgbClr val="000000"/>
              </a:buClr>
              <a:buSzPts val="1100"/>
              <a:buFont typeface="Arial"/>
              <a:buNone/>
            </a:pPr>
            <a:r>
              <a:rPr lang="en" sz="1100" b="1" dirty="0">
                <a:solidFill>
                  <a:schemeClr val="tx1"/>
                </a:solidFill>
                <a:latin typeface="IBM Plex Sans"/>
                <a:ea typeface="IBM Plex Sans"/>
                <a:cs typeface="IBM Plex Sans"/>
                <a:sym typeface="IBM Plex Sans"/>
              </a:rPr>
              <a:t>Specialized </a:t>
            </a:r>
            <a:r>
              <a:rPr lang="en" sz="1100" dirty="0">
                <a:solidFill>
                  <a:schemeClr val="tx1"/>
                </a:solidFill>
                <a:latin typeface="IBM Plex Sans"/>
                <a:ea typeface="IBM Plex Sans"/>
                <a:cs typeface="IBM Plex Sans"/>
                <a:sym typeface="IBM Plex Sans"/>
              </a:rPr>
              <a:t>senior living practice</a:t>
            </a:r>
            <a:endParaRPr sz="1100" dirty="0">
              <a:solidFill>
                <a:schemeClr val="tx1"/>
              </a:solidFill>
              <a:latin typeface="IBM Plex Sans"/>
              <a:ea typeface="IBM Plex Sans"/>
              <a:cs typeface="IBM Plex Sans"/>
              <a:sym typeface="IBM Plex Sans"/>
            </a:endParaRPr>
          </a:p>
        </p:txBody>
      </p:sp>
      <p:sp>
        <p:nvSpPr>
          <p:cNvPr id="17942" name="Google Shape;17942;p7"/>
          <p:cNvSpPr txBox="1"/>
          <p:nvPr/>
        </p:nvSpPr>
        <p:spPr>
          <a:xfrm>
            <a:off x="4625937" y="765600"/>
            <a:ext cx="1748400" cy="10605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100"/>
              <a:buFont typeface="Arial"/>
              <a:buNone/>
            </a:pPr>
            <a:r>
              <a:rPr lang="en" sz="1100" b="1">
                <a:solidFill>
                  <a:schemeClr val="tx1"/>
                </a:solidFill>
                <a:latin typeface="IBM Plex Sans"/>
                <a:ea typeface="IBM Plex Sans"/>
                <a:cs typeface="IBM Plex Sans"/>
                <a:sym typeface="IBM Plex Sans"/>
              </a:rPr>
              <a:t>LeadingAge Gold Partner</a:t>
            </a:r>
            <a:endParaRPr sz="1100" b="1">
              <a:solidFill>
                <a:schemeClr val="tx1"/>
              </a:solidFill>
              <a:latin typeface="IBM Plex Sans"/>
              <a:ea typeface="IBM Plex Sans"/>
              <a:cs typeface="IBM Plex Sans"/>
              <a:sym typeface="IBM Plex Sans"/>
            </a:endParaRPr>
          </a:p>
          <a:p>
            <a:pPr marL="0" marR="0" lvl="0" indent="0" algn="l" rtl="0">
              <a:lnSpc>
                <a:spcPct val="115000"/>
              </a:lnSpc>
              <a:spcBef>
                <a:spcPts val="0"/>
              </a:spcBef>
              <a:spcAft>
                <a:spcPts val="0"/>
              </a:spcAft>
              <a:buClr>
                <a:srgbClr val="000000"/>
              </a:buClr>
              <a:buSzPts val="1100"/>
              <a:buFont typeface="Arial"/>
              <a:buNone/>
            </a:pPr>
            <a:endParaRPr sz="1100" b="1">
              <a:solidFill>
                <a:schemeClr val="tx1"/>
              </a:solidFill>
              <a:latin typeface="IBM Plex Sans"/>
              <a:ea typeface="IBM Plex Sans"/>
              <a:cs typeface="IBM Plex Sans"/>
              <a:sym typeface="IBM Plex Sans"/>
            </a:endParaRPr>
          </a:p>
          <a:p>
            <a:pPr marL="0" marR="0" lvl="0" indent="0" algn="l" rtl="0">
              <a:lnSpc>
                <a:spcPct val="115000"/>
              </a:lnSpc>
              <a:spcBef>
                <a:spcPts val="0"/>
              </a:spcBef>
              <a:spcAft>
                <a:spcPts val="0"/>
              </a:spcAft>
              <a:buClr>
                <a:srgbClr val="000000"/>
              </a:buClr>
              <a:buSzPts val="1100"/>
              <a:buFont typeface="Arial"/>
              <a:buNone/>
            </a:pPr>
            <a:r>
              <a:rPr lang="en" sz="1100" b="1">
                <a:solidFill>
                  <a:schemeClr val="tx1"/>
                </a:solidFill>
                <a:latin typeface="IBM Plex Sans"/>
                <a:ea typeface="IBM Plex Sans"/>
                <a:cs typeface="IBM Plex Sans"/>
                <a:sym typeface="IBM Plex Sans"/>
              </a:rPr>
              <a:t>Exclusive </a:t>
            </a:r>
            <a:r>
              <a:rPr lang="en" sz="1100">
                <a:solidFill>
                  <a:schemeClr val="tx1"/>
                </a:solidFill>
                <a:latin typeface="IBM Plex Sans"/>
                <a:ea typeface="IBM Plex Sans"/>
                <a:cs typeface="IBM Plex Sans"/>
                <a:sym typeface="IBM Plex Sans"/>
              </a:rPr>
              <a:t>administrator for </a:t>
            </a:r>
            <a:r>
              <a:rPr lang="en" sz="1100" b="1">
                <a:solidFill>
                  <a:schemeClr val="tx1"/>
                </a:solidFill>
                <a:latin typeface="IBM Plex Sans"/>
                <a:ea typeface="IBM Plex Sans"/>
                <a:cs typeface="IBM Plex Sans"/>
                <a:sym typeface="IBM Plex Sans"/>
              </a:rPr>
              <a:t>Aging Services Insurance</a:t>
            </a:r>
            <a:endParaRPr sz="1100" b="1">
              <a:solidFill>
                <a:schemeClr val="tx1"/>
              </a:solidFill>
              <a:latin typeface="IBM Plex Sans"/>
              <a:ea typeface="IBM Plex Sans"/>
              <a:cs typeface="IBM Plex Sans"/>
              <a:sym typeface="IBM Plex Sans"/>
            </a:endParaRPr>
          </a:p>
        </p:txBody>
      </p:sp>
      <p:sp>
        <p:nvSpPr>
          <p:cNvPr id="17943" name="Google Shape;17943;p7"/>
          <p:cNvSpPr txBox="1"/>
          <p:nvPr/>
        </p:nvSpPr>
        <p:spPr>
          <a:xfrm>
            <a:off x="6931462" y="775749"/>
            <a:ext cx="1748400" cy="1060500"/>
          </a:xfrm>
          <a:prstGeom prst="rect">
            <a:avLst/>
          </a:prstGeom>
          <a:noFill/>
          <a:ln>
            <a:noFill/>
          </a:ln>
        </p:spPr>
        <p:txBody>
          <a:bodyPr spcFirstLastPara="1" wrap="square" lIns="91425" tIns="91425" rIns="91425" bIns="91425" anchor="t" anchorCtr="0">
            <a:noAutofit/>
          </a:bodyPr>
          <a:lstStyle/>
          <a:p>
            <a:pPr marL="0" marR="0" lvl="0" indent="0" algn="l" rtl="0">
              <a:lnSpc>
                <a:spcPct val="115000"/>
              </a:lnSpc>
              <a:spcBef>
                <a:spcPts val="0"/>
              </a:spcBef>
              <a:spcAft>
                <a:spcPts val="0"/>
              </a:spcAft>
              <a:buClr>
                <a:srgbClr val="000000"/>
              </a:buClr>
              <a:buSzPts val="1100"/>
              <a:buFont typeface="Arial"/>
              <a:buNone/>
            </a:pPr>
            <a:r>
              <a:rPr lang="en" sz="1100">
                <a:solidFill>
                  <a:schemeClr val="tx1"/>
                </a:solidFill>
                <a:latin typeface="IBM Plex Sans"/>
                <a:ea typeface="IBM Plex Sans"/>
                <a:cs typeface="IBM Plex Sans"/>
                <a:sym typeface="IBM Plex Sans"/>
              </a:rPr>
              <a:t>Carrier panel offering </a:t>
            </a:r>
            <a:r>
              <a:rPr lang="en" sz="1100" b="1">
                <a:solidFill>
                  <a:schemeClr val="tx1"/>
                </a:solidFill>
                <a:latin typeface="IBM Plex Sans"/>
                <a:ea typeface="IBM Plex Sans"/>
                <a:cs typeface="IBM Plex Sans"/>
                <a:sym typeface="IBM Plex Sans"/>
              </a:rPr>
              <a:t>exclusive P&amp;C coverages</a:t>
            </a:r>
            <a:r>
              <a:rPr lang="en" sz="1100">
                <a:solidFill>
                  <a:schemeClr val="tx1"/>
                </a:solidFill>
                <a:latin typeface="IBM Plex Sans"/>
                <a:ea typeface="IBM Plex Sans"/>
                <a:cs typeface="IBM Plex Sans"/>
                <a:sym typeface="IBM Plex Sans"/>
              </a:rPr>
              <a:t> for LeadingAge members</a:t>
            </a:r>
            <a:endParaRPr sz="1100">
              <a:solidFill>
                <a:schemeClr val="tx1"/>
              </a:solidFill>
              <a:latin typeface="IBM Plex Sans"/>
              <a:ea typeface="IBM Plex Sans"/>
              <a:cs typeface="IBM Plex Sans"/>
              <a:sym typeface="IBM Plex Sans"/>
            </a:endParaRPr>
          </a:p>
          <a:p>
            <a:pPr marL="0" marR="0" lvl="0" indent="0" algn="l" rtl="0">
              <a:lnSpc>
                <a:spcPct val="115000"/>
              </a:lnSpc>
              <a:spcBef>
                <a:spcPts val="0"/>
              </a:spcBef>
              <a:spcAft>
                <a:spcPts val="0"/>
              </a:spcAft>
              <a:buClr>
                <a:srgbClr val="000000"/>
              </a:buClr>
              <a:buSzPts val="1100"/>
              <a:buFont typeface="Arial"/>
              <a:buNone/>
            </a:pPr>
            <a:endParaRPr sz="1100">
              <a:solidFill>
                <a:schemeClr val="tx1"/>
              </a:solidFill>
              <a:latin typeface="IBM Plex Sans"/>
              <a:ea typeface="IBM Plex Sans"/>
              <a:cs typeface="IBM Plex Sans"/>
              <a:sym typeface="IBM Plex Sans"/>
            </a:endParaRPr>
          </a:p>
          <a:p>
            <a:pPr marL="0" marR="0" lvl="0" indent="0" algn="l" rtl="0">
              <a:lnSpc>
                <a:spcPct val="115000"/>
              </a:lnSpc>
              <a:spcBef>
                <a:spcPts val="0"/>
              </a:spcBef>
              <a:spcAft>
                <a:spcPts val="0"/>
              </a:spcAft>
              <a:buClr>
                <a:srgbClr val="000000"/>
              </a:buClr>
              <a:buSzPts val="1100"/>
              <a:buFont typeface="Arial"/>
              <a:buNone/>
            </a:pPr>
            <a:r>
              <a:rPr lang="en" sz="1100" b="1">
                <a:solidFill>
                  <a:schemeClr val="tx1"/>
                </a:solidFill>
                <a:latin typeface="IBM Plex Sans"/>
                <a:ea typeface="IBM Plex Sans"/>
                <a:cs typeface="IBM Plex Sans"/>
                <a:sym typeface="IBM Plex Sans"/>
              </a:rPr>
              <a:t>Risk Management </a:t>
            </a:r>
            <a:r>
              <a:rPr lang="en" sz="1100">
                <a:solidFill>
                  <a:schemeClr val="tx1"/>
                </a:solidFill>
                <a:latin typeface="IBM Plex Sans"/>
                <a:ea typeface="IBM Plex Sans"/>
                <a:cs typeface="IBM Plex Sans"/>
                <a:sym typeface="IBM Plex Sans"/>
              </a:rPr>
              <a:t>consulting</a:t>
            </a:r>
            <a:endParaRPr sz="1100">
              <a:solidFill>
                <a:schemeClr val="tx1"/>
              </a:solidFill>
              <a:latin typeface="IBM Plex Sans"/>
              <a:ea typeface="IBM Plex Sans"/>
              <a:cs typeface="IBM Plex Sans"/>
              <a:sym typeface="IBM Plex Sans"/>
            </a:endParaRPr>
          </a:p>
          <a:p>
            <a:pPr marL="0" marR="0" lvl="0" indent="0" algn="l" rtl="0">
              <a:lnSpc>
                <a:spcPct val="115000"/>
              </a:lnSpc>
              <a:spcBef>
                <a:spcPts val="0"/>
              </a:spcBef>
              <a:spcAft>
                <a:spcPts val="0"/>
              </a:spcAft>
              <a:buClr>
                <a:srgbClr val="000000"/>
              </a:buClr>
              <a:buSzPts val="1100"/>
              <a:buFont typeface="Arial"/>
              <a:buNone/>
            </a:pPr>
            <a:endParaRPr sz="1100">
              <a:solidFill>
                <a:schemeClr val="tx1"/>
              </a:solidFill>
              <a:latin typeface="IBM Plex Sans"/>
              <a:ea typeface="IBM Plex Sans"/>
              <a:cs typeface="IBM Plex Sans"/>
              <a:sym typeface="IBM Plex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947"/>
        <p:cNvGrpSpPr/>
        <p:nvPr/>
      </p:nvGrpSpPr>
      <p:grpSpPr>
        <a:xfrm>
          <a:off x="0" y="0"/>
          <a:ext cx="0" cy="0"/>
          <a:chOff x="0" y="0"/>
          <a:chExt cx="0" cy="0"/>
        </a:xfrm>
      </p:grpSpPr>
      <p:sp>
        <p:nvSpPr>
          <p:cNvPr id="17949" name="Google Shape;17949;g3852d119a0e_0_6"/>
          <p:cNvSpPr txBox="1">
            <a:spLocks noGrp="1"/>
          </p:cNvSpPr>
          <p:nvPr>
            <p:ph type="sldNum" sz="quarter" idx="12"/>
          </p:nvPr>
        </p:nvSpPr>
        <p:spPr>
          <a:prstGeom prst="rect">
            <a:avLst/>
          </a:prstGeom>
        </p:spPr>
        <p:txBody>
          <a:bodyPr spcFirstLastPara="1" wrap="square" lIns="91425" tIns="91425" rIns="91425" bIns="91425" anchor="ctr" anchorCtr="0">
            <a:normAutofit fontScale="47500" lnSpcReduction="20000"/>
          </a:bodyPr>
          <a:lstStyle/>
          <a:p>
            <a:pPr marL="0" lvl="0" indent="0" algn="r" rtl="0">
              <a:spcBef>
                <a:spcPts val="0"/>
              </a:spcBef>
              <a:spcAft>
                <a:spcPts val="0"/>
              </a:spcAft>
              <a:buClr>
                <a:srgbClr val="000000"/>
              </a:buClr>
              <a:buSzPts val="1000"/>
              <a:buFont typeface="Arial"/>
              <a:buNone/>
            </a:pPr>
            <a:fld id="{00000000-1234-1234-1234-123412341234}" type="slidenum">
              <a:rPr lang="en"/>
              <a:t>4</a:t>
            </a:fld>
            <a:endParaRPr/>
          </a:p>
        </p:txBody>
      </p:sp>
      <p:sp>
        <p:nvSpPr>
          <p:cNvPr id="17948" name="Google Shape;17948;g3852d119a0e_0_6"/>
          <p:cNvSpPr txBox="1">
            <a:spLocks noGrp="1"/>
          </p:cNvSpPr>
          <p:nvPr>
            <p:ph type="title" idx="4294967295"/>
          </p:nvPr>
        </p:nvSpPr>
        <p:spPr>
          <a:xfrm>
            <a:off x="272128" y="391269"/>
            <a:ext cx="8007350" cy="573088"/>
          </a:xfrm>
          <a:prstGeom prst="rect">
            <a:avLst/>
          </a:prstGeom>
        </p:spPr>
        <p:txBody>
          <a:bodyPr spcFirstLastPara="1" wrap="square" lIns="0" tIns="91425" rIns="91425" bIns="91425" anchor="t" anchorCtr="0">
            <a:noAutofit/>
          </a:bodyPr>
          <a:lstStyle/>
          <a:p>
            <a:pPr marL="0" lvl="0" indent="0" algn="l" rtl="0">
              <a:spcBef>
                <a:spcPts val="0"/>
              </a:spcBef>
              <a:spcAft>
                <a:spcPts val="0"/>
              </a:spcAft>
              <a:buNone/>
            </a:pPr>
            <a:r>
              <a:rPr lang="en" sz="3600" b="1" dirty="0">
                <a:latin typeface="IBM Plex Sans" panose="020B0503050203000203" pitchFamily="34" charset="0"/>
              </a:rPr>
              <a:t>Technology usage in Aging Services</a:t>
            </a:r>
            <a:endParaRPr sz="3600" b="1" dirty="0">
              <a:latin typeface="IBM Plex Sans" panose="020B0503050203000203" pitchFamily="34" charset="0"/>
            </a:endParaRPr>
          </a:p>
        </p:txBody>
      </p:sp>
      <p:sp>
        <p:nvSpPr>
          <p:cNvPr id="17950" name="Google Shape;17950;g3852d119a0e_0_6"/>
          <p:cNvSpPr txBox="1"/>
          <p:nvPr/>
        </p:nvSpPr>
        <p:spPr>
          <a:xfrm>
            <a:off x="1014115" y="1695312"/>
            <a:ext cx="2030100" cy="715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chemeClr val="tx1"/>
                </a:solidFill>
                <a:latin typeface="IBM Plex Sans" panose="020B0503050203000203" pitchFamily="34" charset="0"/>
                <a:ea typeface="Public Sans"/>
                <a:cs typeface="Public Sans"/>
                <a:sym typeface="Public Sans"/>
              </a:rPr>
              <a:t>Smart Home &amp; Building Automation</a:t>
            </a:r>
            <a:endParaRPr dirty="0">
              <a:solidFill>
                <a:schemeClr val="tx1"/>
              </a:solidFill>
              <a:latin typeface="IBM Plex Sans" panose="020B0503050203000203" pitchFamily="34" charset="0"/>
              <a:ea typeface="Public Sans"/>
              <a:cs typeface="Public Sans"/>
              <a:sym typeface="Public Sans"/>
            </a:endParaRPr>
          </a:p>
        </p:txBody>
      </p:sp>
      <p:sp>
        <p:nvSpPr>
          <p:cNvPr id="17951" name="Google Shape;17951;g3852d119a0e_0_6"/>
          <p:cNvSpPr txBox="1"/>
          <p:nvPr/>
        </p:nvSpPr>
        <p:spPr>
          <a:xfrm>
            <a:off x="1014115" y="3172962"/>
            <a:ext cx="2030100" cy="715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chemeClr val="tx1"/>
                </a:solidFill>
                <a:latin typeface="IBM Plex Sans" panose="020B0503050203000203" pitchFamily="34" charset="0"/>
                <a:ea typeface="Public Sans"/>
                <a:cs typeface="Public Sans"/>
                <a:sym typeface="Public Sans"/>
              </a:rPr>
              <a:t>AI-Powered Health Monitoring</a:t>
            </a:r>
            <a:endParaRPr dirty="0">
              <a:solidFill>
                <a:schemeClr val="tx1"/>
              </a:solidFill>
              <a:latin typeface="IBM Plex Sans" panose="020B0503050203000203" pitchFamily="34" charset="0"/>
              <a:ea typeface="Public Sans"/>
              <a:cs typeface="Public Sans"/>
              <a:sym typeface="Public Sans"/>
            </a:endParaRPr>
          </a:p>
        </p:txBody>
      </p:sp>
      <p:sp>
        <p:nvSpPr>
          <p:cNvPr id="17952" name="Google Shape;17952;g3852d119a0e_0_6"/>
          <p:cNvSpPr txBox="1"/>
          <p:nvPr/>
        </p:nvSpPr>
        <p:spPr>
          <a:xfrm>
            <a:off x="4210050" y="1695312"/>
            <a:ext cx="1673938" cy="715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chemeClr val="tx1"/>
                </a:solidFill>
                <a:latin typeface="IBM Plex Sans" panose="020B0503050203000203" pitchFamily="34" charset="0"/>
                <a:ea typeface="Public Sans"/>
                <a:cs typeface="Public Sans"/>
                <a:sym typeface="Public Sans"/>
              </a:rPr>
              <a:t>Telehealth &amp; Virtual Care</a:t>
            </a:r>
            <a:endParaRPr dirty="0">
              <a:solidFill>
                <a:schemeClr val="tx1"/>
              </a:solidFill>
              <a:latin typeface="IBM Plex Sans" panose="020B0503050203000203" pitchFamily="34" charset="0"/>
              <a:ea typeface="Public Sans"/>
              <a:cs typeface="Public Sans"/>
              <a:sym typeface="Public Sans"/>
            </a:endParaRPr>
          </a:p>
        </p:txBody>
      </p:sp>
      <p:sp>
        <p:nvSpPr>
          <p:cNvPr id="17953" name="Google Shape;17953;g3852d119a0e_0_6"/>
          <p:cNvSpPr txBox="1"/>
          <p:nvPr/>
        </p:nvSpPr>
        <p:spPr>
          <a:xfrm>
            <a:off x="4099788" y="3172962"/>
            <a:ext cx="1784200" cy="715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chemeClr val="tx1"/>
                </a:solidFill>
                <a:latin typeface="IBM Plex Sans" panose="020B0503050203000203" pitchFamily="34" charset="0"/>
                <a:ea typeface="Public Sans"/>
                <a:cs typeface="Public Sans"/>
                <a:sym typeface="Public Sans"/>
              </a:rPr>
              <a:t>Resident Engagement Platforms</a:t>
            </a:r>
            <a:endParaRPr dirty="0">
              <a:solidFill>
                <a:schemeClr val="tx1"/>
              </a:solidFill>
              <a:latin typeface="IBM Plex Sans" panose="020B0503050203000203" pitchFamily="34" charset="0"/>
              <a:ea typeface="Public Sans"/>
              <a:cs typeface="Public Sans"/>
              <a:sym typeface="Public Sans"/>
            </a:endParaRPr>
          </a:p>
        </p:txBody>
      </p:sp>
      <p:sp>
        <p:nvSpPr>
          <p:cNvPr id="17954" name="Google Shape;17954;g3852d119a0e_0_6"/>
          <p:cNvSpPr txBox="1"/>
          <p:nvPr/>
        </p:nvSpPr>
        <p:spPr>
          <a:xfrm>
            <a:off x="6778960" y="1695312"/>
            <a:ext cx="2030100" cy="715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chemeClr val="tx1"/>
                </a:solidFill>
                <a:latin typeface="IBM Plex Sans" panose="020B0503050203000203" pitchFamily="34" charset="0"/>
                <a:ea typeface="Public Sans"/>
                <a:cs typeface="Public Sans"/>
                <a:sym typeface="Public Sans"/>
              </a:rPr>
              <a:t>Operational Efficiency Tools </a:t>
            </a:r>
            <a:endParaRPr>
              <a:solidFill>
                <a:schemeClr val="tx1"/>
              </a:solidFill>
              <a:latin typeface="IBM Plex Sans" panose="020B0503050203000203" pitchFamily="34" charset="0"/>
              <a:ea typeface="Public Sans"/>
              <a:cs typeface="Public Sans"/>
              <a:sym typeface="Public Sans"/>
            </a:endParaRPr>
          </a:p>
        </p:txBody>
      </p:sp>
      <p:sp>
        <p:nvSpPr>
          <p:cNvPr id="17955" name="Google Shape;17955;g3852d119a0e_0_6"/>
          <p:cNvSpPr txBox="1"/>
          <p:nvPr/>
        </p:nvSpPr>
        <p:spPr>
          <a:xfrm>
            <a:off x="6778960" y="3172962"/>
            <a:ext cx="2030100" cy="715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chemeClr val="tx1"/>
                </a:solidFill>
                <a:latin typeface="IBM Plex Sans" panose="020B0503050203000203" pitchFamily="34" charset="0"/>
                <a:ea typeface="Public Sans"/>
                <a:cs typeface="Public Sans"/>
                <a:sym typeface="Public Sans"/>
              </a:rPr>
              <a:t>Security &amp; Privacy Enhancements</a:t>
            </a:r>
            <a:endParaRPr dirty="0">
              <a:solidFill>
                <a:schemeClr val="tx1"/>
              </a:solidFill>
              <a:latin typeface="IBM Plex Sans" panose="020B0503050203000203" pitchFamily="34" charset="0"/>
              <a:ea typeface="Public Sans"/>
              <a:cs typeface="Public Sans"/>
              <a:sym typeface="Public Sans"/>
            </a:endParaRPr>
          </a:p>
        </p:txBody>
      </p:sp>
      <p:pic>
        <p:nvPicPr>
          <p:cNvPr id="17956" name="Google Shape;17956;g3852d119a0e_0_6"/>
          <p:cNvPicPr preferRelativeResize="0"/>
          <p:nvPr/>
        </p:nvPicPr>
        <p:blipFill>
          <a:blip r:embed="rId3">
            <a:alphaModFix/>
          </a:blip>
          <a:stretch>
            <a:fillRect/>
          </a:stretch>
        </p:blipFill>
        <p:spPr>
          <a:xfrm>
            <a:off x="3300988" y="3153450"/>
            <a:ext cx="754825" cy="754825"/>
          </a:xfrm>
          <a:prstGeom prst="rect">
            <a:avLst/>
          </a:prstGeom>
          <a:solidFill>
            <a:srgbClr val="78CFE4"/>
          </a:solidFill>
          <a:ln>
            <a:noFill/>
          </a:ln>
        </p:spPr>
      </p:pic>
      <p:pic>
        <p:nvPicPr>
          <p:cNvPr id="17957" name="Google Shape;17957;g3852d119a0e_0_6"/>
          <p:cNvPicPr preferRelativeResize="0"/>
          <p:nvPr/>
        </p:nvPicPr>
        <p:blipFill>
          <a:blip r:embed="rId4">
            <a:alphaModFix/>
          </a:blip>
          <a:stretch>
            <a:fillRect/>
          </a:stretch>
        </p:blipFill>
        <p:spPr>
          <a:xfrm>
            <a:off x="3257013" y="1631825"/>
            <a:ext cx="842775" cy="842775"/>
          </a:xfrm>
          <a:prstGeom prst="rect">
            <a:avLst/>
          </a:prstGeom>
          <a:solidFill>
            <a:srgbClr val="78CFE4"/>
          </a:solidFill>
          <a:ln>
            <a:noFill/>
          </a:ln>
        </p:spPr>
      </p:pic>
      <p:pic>
        <p:nvPicPr>
          <p:cNvPr id="17958" name="Google Shape;17958;g3852d119a0e_0_6"/>
          <p:cNvPicPr preferRelativeResize="0"/>
          <p:nvPr/>
        </p:nvPicPr>
        <p:blipFill>
          <a:blip r:embed="rId5">
            <a:alphaModFix/>
          </a:blip>
          <a:stretch>
            <a:fillRect/>
          </a:stretch>
        </p:blipFill>
        <p:spPr>
          <a:xfrm>
            <a:off x="262082" y="1675800"/>
            <a:ext cx="754825" cy="754825"/>
          </a:xfrm>
          <a:prstGeom prst="rect">
            <a:avLst/>
          </a:prstGeom>
          <a:solidFill>
            <a:srgbClr val="78CFE4"/>
          </a:solidFill>
          <a:ln>
            <a:noFill/>
          </a:ln>
        </p:spPr>
      </p:pic>
      <p:pic>
        <p:nvPicPr>
          <p:cNvPr id="17959" name="Google Shape;17959;g3852d119a0e_0_6"/>
          <p:cNvPicPr preferRelativeResize="0"/>
          <p:nvPr/>
        </p:nvPicPr>
        <p:blipFill>
          <a:blip r:embed="rId6">
            <a:alphaModFix/>
          </a:blip>
          <a:stretch>
            <a:fillRect/>
          </a:stretch>
        </p:blipFill>
        <p:spPr>
          <a:xfrm>
            <a:off x="218107" y="3109475"/>
            <a:ext cx="842775" cy="842775"/>
          </a:xfrm>
          <a:prstGeom prst="rect">
            <a:avLst/>
          </a:prstGeom>
          <a:solidFill>
            <a:srgbClr val="78CFE4"/>
          </a:solidFill>
          <a:ln>
            <a:noFill/>
          </a:ln>
        </p:spPr>
      </p:pic>
      <p:pic>
        <p:nvPicPr>
          <p:cNvPr id="17960" name="Google Shape;17960;g3852d119a0e_0_6"/>
          <p:cNvPicPr preferRelativeResize="0"/>
          <p:nvPr/>
        </p:nvPicPr>
        <p:blipFill>
          <a:blip r:embed="rId7">
            <a:alphaModFix/>
          </a:blip>
          <a:stretch>
            <a:fillRect/>
          </a:stretch>
        </p:blipFill>
        <p:spPr>
          <a:xfrm>
            <a:off x="6038533" y="3109475"/>
            <a:ext cx="842775" cy="842775"/>
          </a:xfrm>
          <a:prstGeom prst="rect">
            <a:avLst/>
          </a:prstGeom>
          <a:solidFill>
            <a:srgbClr val="78CFE4"/>
          </a:solidFill>
          <a:ln>
            <a:noFill/>
          </a:ln>
        </p:spPr>
      </p:pic>
      <p:pic>
        <p:nvPicPr>
          <p:cNvPr id="17961" name="Google Shape;17961;g3852d119a0e_0_6"/>
          <p:cNvPicPr preferRelativeResize="0"/>
          <p:nvPr/>
        </p:nvPicPr>
        <p:blipFill>
          <a:blip r:embed="rId8">
            <a:alphaModFix/>
          </a:blip>
          <a:stretch>
            <a:fillRect/>
          </a:stretch>
        </p:blipFill>
        <p:spPr>
          <a:xfrm>
            <a:off x="6038533" y="1631825"/>
            <a:ext cx="842775" cy="842775"/>
          </a:xfrm>
          <a:prstGeom prst="rect">
            <a:avLst/>
          </a:prstGeom>
          <a:solidFill>
            <a:srgbClr val="78CFE4"/>
          </a:solidFill>
          <a:ln>
            <a:noFill/>
          </a:ln>
        </p:spPr>
      </p:pic>
      <p:cxnSp>
        <p:nvCxnSpPr>
          <p:cNvPr id="17962" name="Google Shape;17962;g3852d119a0e_0_6"/>
          <p:cNvCxnSpPr/>
          <p:nvPr/>
        </p:nvCxnSpPr>
        <p:spPr>
          <a:xfrm rot="10800000" flipH="1">
            <a:off x="272128" y="2792375"/>
            <a:ext cx="8501700" cy="870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966"/>
        <p:cNvGrpSpPr/>
        <p:nvPr/>
      </p:nvGrpSpPr>
      <p:grpSpPr>
        <a:xfrm>
          <a:off x="0" y="0"/>
          <a:ext cx="0" cy="0"/>
          <a:chOff x="0" y="0"/>
          <a:chExt cx="0" cy="0"/>
        </a:xfrm>
      </p:grpSpPr>
      <p:sp>
        <p:nvSpPr>
          <p:cNvPr id="2" name="Rectangle 1">
            <a:extLst>
              <a:ext uri="{FF2B5EF4-FFF2-40B4-BE49-F238E27FC236}">
                <a16:creationId xmlns:a16="http://schemas.microsoft.com/office/drawing/2014/main" id="{EC4BF173-3B31-BF8D-99F3-68BDD6DA1846}"/>
              </a:ext>
            </a:extLst>
          </p:cNvPr>
          <p:cNvSpPr/>
          <p:nvPr/>
        </p:nvSpPr>
        <p:spPr>
          <a:xfrm>
            <a:off x="0" y="1619250"/>
            <a:ext cx="9144000" cy="241935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967" name="Google Shape;17967;p4"/>
          <p:cNvCxnSpPr/>
          <p:nvPr/>
        </p:nvCxnSpPr>
        <p:spPr>
          <a:xfrm>
            <a:off x="258150" y="2857575"/>
            <a:ext cx="8627700" cy="0"/>
          </a:xfrm>
          <a:prstGeom prst="straightConnector1">
            <a:avLst/>
          </a:prstGeom>
          <a:noFill/>
          <a:ln w="19050" cap="flat" cmpd="sng">
            <a:solidFill>
              <a:srgbClr val="858694"/>
            </a:solidFill>
            <a:prstDash val="solid"/>
            <a:round/>
            <a:headEnd type="oval" w="med" len="med"/>
            <a:tailEnd type="oval" w="med" len="med"/>
          </a:ln>
        </p:spPr>
      </p:cxnSp>
      <p:sp>
        <p:nvSpPr>
          <p:cNvPr id="17968" name="Google Shape;17968;p4"/>
          <p:cNvSpPr txBox="1">
            <a:spLocks noGrp="1"/>
          </p:cNvSpPr>
          <p:nvPr>
            <p:ph type="title" idx="4294967295"/>
          </p:nvPr>
        </p:nvSpPr>
        <p:spPr>
          <a:xfrm>
            <a:off x="161925" y="341227"/>
            <a:ext cx="8839199" cy="1270000"/>
          </a:xfrm>
          <a:prstGeom prst="rect">
            <a:avLst/>
          </a:prstGeom>
          <a:noFill/>
          <a:ln>
            <a:noFill/>
          </a:ln>
        </p:spPr>
        <p:txBody>
          <a:bodyPr spcFirstLastPara="1" wrap="square" lIns="0" tIns="91425" rIns="91425" bIns="91425" anchor="ctr" anchorCtr="0">
            <a:noAutofit/>
          </a:bodyPr>
          <a:lstStyle/>
          <a:p>
            <a:pPr marL="0" lvl="0" indent="0" algn="ctr" rtl="0">
              <a:lnSpc>
                <a:spcPct val="100000"/>
              </a:lnSpc>
              <a:spcBef>
                <a:spcPts val="0"/>
              </a:spcBef>
              <a:spcAft>
                <a:spcPts val="0"/>
              </a:spcAft>
              <a:buSzPts val="990"/>
              <a:buNone/>
            </a:pPr>
            <a:r>
              <a:rPr lang="en" sz="3600" b="1" dirty="0">
                <a:highlight>
                  <a:srgbClr val="78CFE4"/>
                </a:highlight>
                <a:latin typeface="IBM Plex Sans" panose="020B0503050203000203" pitchFamily="34" charset="0"/>
              </a:rPr>
              <a:t>Cyber</a:t>
            </a:r>
            <a:r>
              <a:rPr lang="en" sz="3600" b="1" dirty="0">
                <a:solidFill>
                  <a:schemeClr val="dk1"/>
                </a:solidFill>
                <a:highlight>
                  <a:srgbClr val="78CFE4"/>
                </a:highlight>
                <a:latin typeface="IBM Plex Sans" panose="020B0503050203000203" pitchFamily="34" charset="0"/>
              </a:rPr>
              <a:t> risks</a:t>
            </a:r>
            <a:r>
              <a:rPr lang="en" sz="3600" b="1" dirty="0">
                <a:solidFill>
                  <a:schemeClr val="dk1"/>
                </a:solidFill>
                <a:latin typeface="IBM Plex Sans" panose="020B0503050203000203" pitchFamily="34" charset="0"/>
              </a:rPr>
              <a:t> are fundamentally different</a:t>
            </a:r>
            <a:endParaRPr sz="3600" b="1" dirty="0">
              <a:solidFill>
                <a:schemeClr val="dk1"/>
              </a:solidFill>
              <a:latin typeface="IBM Plex Sans" panose="020B0503050203000203" pitchFamily="34" charset="0"/>
              <a:ea typeface="Archivo"/>
              <a:cs typeface="Archivo"/>
              <a:sym typeface="Archivo"/>
            </a:endParaRPr>
          </a:p>
        </p:txBody>
      </p:sp>
      <p:sp>
        <p:nvSpPr>
          <p:cNvPr id="17969" name="Google Shape;17969;p4"/>
          <p:cNvSpPr/>
          <p:nvPr/>
        </p:nvSpPr>
        <p:spPr>
          <a:xfrm>
            <a:off x="482075" y="1940350"/>
            <a:ext cx="2572200" cy="1788300"/>
          </a:xfrm>
          <a:prstGeom prst="rect">
            <a:avLst/>
          </a:prstGeom>
          <a:solidFill>
            <a:schemeClr val="tx1"/>
          </a:solidFill>
          <a:ln w="19050" cap="flat" cmpd="sng">
            <a:solidFill>
              <a:srgbClr val="FFBB3C"/>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70" name="Google Shape;17970;p4"/>
          <p:cNvSpPr/>
          <p:nvPr/>
        </p:nvSpPr>
        <p:spPr>
          <a:xfrm>
            <a:off x="3285894" y="1940350"/>
            <a:ext cx="2572200" cy="1788300"/>
          </a:xfrm>
          <a:prstGeom prst="rect">
            <a:avLst/>
          </a:prstGeom>
          <a:solidFill>
            <a:schemeClr val="tx1"/>
          </a:solidFill>
          <a:ln w="19050" cap="flat" cmpd="sng">
            <a:solidFill>
              <a:srgbClr val="3C8CF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71" name="Google Shape;17971;p4"/>
          <p:cNvSpPr/>
          <p:nvPr/>
        </p:nvSpPr>
        <p:spPr>
          <a:xfrm>
            <a:off x="6089725" y="1940350"/>
            <a:ext cx="2572200" cy="1788300"/>
          </a:xfrm>
          <a:prstGeom prst="rect">
            <a:avLst/>
          </a:prstGeom>
          <a:solidFill>
            <a:schemeClr val="tx1"/>
          </a:solidFill>
          <a:ln w="19050" cap="flat" cmpd="sng">
            <a:solidFill>
              <a:srgbClr val="FF5F21"/>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72" name="Google Shape;17972;p4"/>
          <p:cNvSpPr txBox="1"/>
          <p:nvPr/>
        </p:nvSpPr>
        <p:spPr>
          <a:xfrm>
            <a:off x="711425" y="2867023"/>
            <a:ext cx="2113500" cy="8004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 sz="2000" b="1" i="0" u="none" strike="noStrike" cap="none">
                <a:solidFill>
                  <a:srgbClr val="FFBB3C"/>
                </a:solidFill>
                <a:latin typeface="IBM Plex Sans"/>
                <a:ea typeface="IBM Plex Sans"/>
                <a:cs typeface="IBM Plex Sans"/>
                <a:sym typeface="IBM Plex Sans"/>
              </a:rPr>
              <a:t>Amorphous Nature</a:t>
            </a:r>
            <a:endParaRPr sz="2000" b="1" i="0" u="none" strike="noStrike" cap="none">
              <a:solidFill>
                <a:srgbClr val="FFBB3C"/>
              </a:solidFill>
              <a:latin typeface="IBM Plex Sans"/>
              <a:ea typeface="IBM Plex Sans"/>
              <a:cs typeface="IBM Plex Sans"/>
              <a:sym typeface="IBM Plex Sans"/>
            </a:endParaRPr>
          </a:p>
        </p:txBody>
      </p:sp>
      <p:sp>
        <p:nvSpPr>
          <p:cNvPr id="17973" name="Google Shape;17973;p4"/>
          <p:cNvSpPr txBox="1"/>
          <p:nvPr/>
        </p:nvSpPr>
        <p:spPr>
          <a:xfrm>
            <a:off x="3515244" y="2867023"/>
            <a:ext cx="2113500" cy="8004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 sz="2000" b="1" i="0" u="none" strike="noStrike" cap="none">
                <a:solidFill>
                  <a:srgbClr val="3C8CF7"/>
                </a:solidFill>
                <a:latin typeface="IBM Plex Sans"/>
                <a:ea typeface="IBM Plex Sans"/>
                <a:cs typeface="IBM Plex Sans"/>
                <a:sym typeface="IBM Plex Sans"/>
              </a:rPr>
              <a:t>Accelerated</a:t>
            </a:r>
            <a:br>
              <a:rPr lang="en" sz="2000" b="1" i="0" u="none" strike="noStrike" cap="none">
                <a:solidFill>
                  <a:srgbClr val="3C8CF7"/>
                </a:solidFill>
                <a:latin typeface="IBM Plex Sans"/>
                <a:ea typeface="IBM Plex Sans"/>
                <a:cs typeface="IBM Plex Sans"/>
                <a:sym typeface="IBM Plex Sans"/>
              </a:rPr>
            </a:br>
            <a:r>
              <a:rPr lang="en" sz="2000" b="1" i="0" u="none" strike="noStrike" cap="none">
                <a:solidFill>
                  <a:srgbClr val="3C8CF7"/>
                </a:solidFill>
                <a:latin typeface="IBM Plex Sans"/>
                <a:ea typeface="IBM Plex Sans"/>
                <a:cs typeface="IBM Plex Sans"/>
                <a:sym typeface="IBM Plex Sans"/>
              </a:rPr>
              <a:t>Pace</a:t>
            </a:r>
            <a:endParaRPr sz="2000" b="1" i="0" u="none" strike="noStrike" cap="none">
              <a:solidFill>
                <a:srgbClr val="3C8CF7"/>
              </a:solidFill>
              <a:latin typeface="IBM Plex Sans"/>
              <a:ea typeface="IBM Plex Sans"/>
              <a:cs typeface="IBM Plex Sans"/>
              <a:sym typeface="IBM Plex Sans"/>
            </a:endParaRPr>
          </a:p>
        </p:txBody>
      </p:sp>
      <p:sp>
        <p:nvSpPr>
          <p:cNvPr id="17974" name="Google Shape;17974;p4"/>
          <p:cNvSpPr txBox="1"/>
          <p:nvPr/>
        </p:nvSpPr>
        <p:spPr>
          <a:xfrm>
            <a:off x="6319075" y="2867023"/>
            <a:ext cx="2113500" cy="800400"/>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 sz="2000" b="1" i="0" u="none" strike="noStrike" cap="none">
                <a:solidFill>
                  <a:srgbClr val="FF5F21"/>
                </a:solidFill>
                <a:latin typeface="IBM Plex Sans"/>
                <a:ea typeface="IBM Plex Sans"/>
                <a:cs typeface="IBM Plex Sans"/>
                <a:sym typeface="IBM Plex Sans"/>
              </a:rPr>
              <a:t>Amplifies Other Risks</a:t>
            </a:r>
            <a:endParaRPr sz="2000" b="1" i="0" u="none" strike="noStrike" cap="none">
              <a:solidFill>
                <a:srgbClr val="FF5F21"/>
              </a:solidFill>
              <a:latin typeface="IBM Plex Sans"/>
              <a:ea typeface="IBM Plex Sans"/>
              <a:cs typeface="IBM Plex Sans"/>
              <a:sym typeface="IBM Plex Sans"/>
            </a:endParaRPr>
          </a:p>
        </p:txBody>
      </p:sp>
      <p:pic>
        <p:nvPicPr>
          <p:cNvPr id="17975" name="Google Shape;17975;p4"/>
          <p:cNvPicPr preferRelativeResize="0"/>
          <p:nvPr/>
        </p:nvPicPr>
        <p:blipFill rotWithShape="1">
          <a:blip r:embed="rId3">
            <a:alphaModFix/>
          </a:blip>
          <a:srcRect/>
          <a:stretch/>
        </p:blipFill>
        <p:spPr>
          <a:xfrm>
            <a:off x="1248462" y="2120313"/>
            <a:ext cx="1069950" cy="660099"/>
          </a:xfrm>
          <a:prstGeom prst="rect">
            <a:avLst/>
          </a:prstGeom>
          <a:noFill/>
          <a:ln>
            <a:noFill/>
          </a:ln>
        </p:spPr>
      </p:pic>
      <p:pic>
        <p:nvPicPr>
          <p:cNvPr id="17976" name="Google Shape;17976;p4"/>
          <p:cNvPicPr preferRelativeResize="0"/>
          <p:nvPr/>
        </p:nvPicPr>
        <p:blipFill rotWithShape="1">
          <a:blip r:embed="rId4">
            <a:alphaModFix/>
          </a:blip>
          <a:srcRect l="49" r="49"/>
          <a:stretch/>
        </p:blipFill>
        <p:spPr>
          <a:xfrm>
            <a:off x="3779295" y="2093901"/>
            <a:ext cx="1530125" cy="671349"/>
          </a:xfrm>
          <a:prstGeom prst="rect">
            <a:avLst/>
          </a:prstGeom>
          <a:noFill/>
          <a:ln>
            <a:noFill/>
          </a:ln>
        </p:spPr>
      </p:pic>
      <p:pic>
        <p:nvPicPr>
          <p:cNvPr id="17977" name="Google Shape;17977;p4"/>
          <p:cNvPicPr preferRelativeResize="0"/>
          <p:nvPr/>
        </p:nvPicPr>
        <p:blipFill rotWithShape="1">
          <a:blip r:embed="rId5">
            <a:alphaModFix/>
          </a:blip>
          <a:srcRect t="199" b="189"/>
          <a:stretch/>
        </p:blipFill>
        <p:spPr>
          <a:xfrm>
            <a:off x="6840839" y="2093900"/>
            <a:ext cx="1069973" cy="6713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981"/>
        <p:cNvGrpSpPr/>
        <p:nvPr/>
      </p:nvGrpSpPr>
      <p:grpSpPr>
        <a:xfrm>
          <a:off x="0" y="0"/>
          <a:ext cx="0" cy="0"/>
          <a:chOff x="0" y="0"/>
          <a:chExt cx="0" cy="0"/>
        </a:xfrm>
      </p:grpSpPr>
      <p:sp>
        <p:nvSpPr>
          <p:cNvPr id="17983" name="Google Shape;17983;g37ae18e1d74_0_81"/>
          <p:cNvSpPr txBox="1">
            <a:spLocks noGrp="1"/>
          </p:cNvSpPr>
          <p:nvPr>
            <p:ph type="sldNum" sz="quarter" idx="12"/>
          </p:nvPr>
        </p:nvSpPr>
        <p:spPr>
          <a:prstGeom prst="rect">
            <a:avLst/>
          </a:prstGeom>
        </p:spPr>
        <p:txBody>
          <a:bodyPr spcFirstLastPara="1" wrap="square" lIns="91425" tIns="91425" rIns="91425" bIns="91425" anchor="ctr" anchorCtr="0">
            <a:normAutofit fontScale="47500" lnSpcReduction="20000"/>
          </a:bodyPr>
          <a:lstStyle/>
          <a:p>
            <a:pPr marL="0" lvl="0" indent="0" algn="r" rtl="0">
              <a:spcBef>
                <a:spcPts val="0"/>
              </a:spcBef>
              <a:spcAft>
                <a:spcPts val="0"/>
              </a:spcAft>
              <a:buClr>
                <a:srgbClr val="000000"/>
              </a:buClr>
              <a:buSzPts val="1000"/>
              <a:buFont typeface="Arial"/>
              <a:buNone/>
            </a:pPr>
            <a:fld id="{00000000-1234-1234-1234-123412341234}" type="slidenum">
              <a:rPr lang="en"/>
              <a:t>6</a:t>
            </a:fld>
            <a:endParaRPr/>
          </a:p>
        </p:txBody>
      </p:sp>
      <p:sp>
        <p:nvSpPr>
          <p:cNvPr id="17982" name="Google Shape;17982;g37ae18e1d74_0_81"/>
          <p:cNvSpPr txBox="1">
            <a:spLocks noGrp="1"/>
          </p:cNvSpPr>
          <p:nvPr>
            <p:ph type="title" idx="4294967295"/>
          </p:nvPr>
        </p:nvSpPr>
        <p:spPr>
          <a:xfrm>
            <a:off x="295275" y="356393"/>
            <a:ext cx="8007350" cy="573088"/>
          </a:xfrm>
          <a:prstGeom prst="rect">
            <a:avLst/>
          </a:prstGeom>
        </p:spPr>
        <p:txBody>
          <a:bodyPr spcFirstLastPara="1" wrap="square" lIns="0" tIns="91425" rIns="91425" bIns="91425" anchor="t" anchorCtr="0">
            <a:noAutofit/>
          </a:bodyPr>
          <a:lstStyle/>
          <a:p>
            <a:pPr marL="0" lvl="0" indent="0" algn="l" rtl="0">
              <a:spcBef>
                <a:spcPts val="0"/>
              </a:spcBef>
              <a:spcAft>
                <a:spcPts val="0"/>
              </a:spcAft>
              <a:buNone/>
            </a:pPr>
            <a:r>
              <a:rPr lang="en" sz="3600" b="1" dirty="0">
                <a:latin typeface="IBM Plex Sans" panose="020B0503050203000203" pitchFamily="34" charset="0"/>
              </a:rPr>
              <a:t>Cyber threats impacting healthcare </a:t>
            </a:r>
            <a:endParaRPr sz="3600" b="1" dirty="0">
              <a:latin typeface="IBM Plex Sans" panose="020B0503050203000203" pitchFamily="34" charset="0"/>
            </a:endParaRPr>
          </a:p>
        </p:txBody>
      </p:sp>
      <p:sp>
        <p:nvSpPr>
          <p:cNvPr id="17984" name="Google Shape;17984;g37ae18e1d74_0_81"/>
          <p:cNvSpPr txBox="1">
            <a:spLocks noGrp="1"/>
          </p:cNvSpPr>
          <p:nvPr>
            <p:ph type="body" idx="4294967295"/>
          </p:nvPr>
        </p:nvSpPr>
        <p:spPr>
          <a:xfrm>
            <a:off x="518319" y="1060450"/>
            <a:ext cx="8107362" cy="3022600"/>
          </a:xfrm>
          <a:prstGeom prst="rect">
            <a:avLst/>
          </a:prstGeom>
        </p:spPr>
        <p:txBody>
          <a:bodyPr spcFirstLastPara="1" wrap="square" lIns="0" tIns="91425" rIns="91425" bIns="91425" anchor="t" anchorCtr="0">
            <a:noAutofit/>
          </a:bodyPr>
          <a:lstStyle/>
          <a:p>
            <a:pPr marL="457200" lvl="0" indent="-330200" algn="l" rtl="0">
              <a:lnSpc>
                <a:spcPct val="100000"/>
              </a:lnSpc>
              <a:spcBef>
                <a:spcPts val="1200"/>
              </a:spcBef>
              <a:spcAft>
                <a:spcPts val="0"/>
              </a:spcAft>
              <a:buClr>
                <a:srgbClr val="78CFE4"/>
              </a:buClr>
              <a:buSzPct val="80000"/>
              <a:buFont typeface="Arial"/>
              <a:buChar char="●"/>
            </a:pPr>
            <a:r>
              <a:rPr lang="en" sz="1600" b="1" dirty="0">
                <a:solidFill>
                  <a:srgbClr val="0070C0"/>
                </a:solidFill>
                <a:latin typeface="IBM Plex Sans Light" panose="020B0403050203000203" pitchFamily="34" charset="0"/>
                <a:ea typeface="IBM Plex Sans"/>
                <a:cs typeface="IBM Plex Sans"/>
                <a:sym typeface="IBM Plex Sans"/>
              </a:rPr>
              <a:t>92% of healthcare organizations</a:t>
            </a:r>
            <a:r>
              <a:rPr lang="en" sz="1600" dirty="0">
                <a:solidFill>
                  <a:schemeClr val="dk1"/>
                </a:solidFill>
                <a:latin typeface="IBM Plex Sans Light" panose="020B0403050203000203" pitchFamily="34" charset="0"/>
                <a:ea typeface="IBM Plex Sans"/>
                <a:cs typeface="IBM Plex Sans"/>
                <a:sym typeface="IBM Plex Sans"/>
              </a:rPr>
              <a:t>, including senior living and long‑term care providers, reported experiencing at least one cyber incident in 2024</a:t>
            </a:r>
            <a:endParaRPr sz="1600" dirty="0">
              <a:solidFill>
                <a:schemeClr val="dk1"/>
              </a:solidFill>
              <a:latin typeface="IBM Plex Sans Light" panose="020B0403050203000203" pitchFamily="34" charset="0"/>
              <a:ea typeface="IBM Plex Sans"/>
              <a:cs typeface="IBM Plex Sans"/>
              <a:sym typeface="IBM Plex Sans"/>
            </a:endParaRPr>
          </a:p>
          <a:p>
            <a:pPr marL="457200" lvl="0" indent="-330200" algn="l" rtl="0">
              <a:lnSpc>
                <a:spcPct val="100000"/>
              </a:lnSpc>
              <a:spcBef>
                <a:spcPts val="1000"/>
              </a:spcBef>
              <a:spcAft>
                <a:spcPts val="0"/>
              </a:spcAft>
              <a:buClr>
                <a:srgbClr val="78CFE4"/>
              </a:buClr>
              <a:buSzPct val="80000"/>
              <a:buFont typeface="Arial"/>
              <a:buChar char="●"/>
            </a:pPr>
            <a:r>
              <a:rPr lang="en" sz="1600" dirty="0">
                <a:solidFill>
                  <a:schemeClr val="dk1"/>
                </a:solidFill>
                <a:latin typeface="IBM Plex Sans Light" panose="020B0403050203000203" pitchFamily="34" charset="0"/>
                <a:ea typeface="IBM Plex Sans"/>
                <a:cs typeface="IBM Plex Sans"/>
                <a:sym typeface="IBM Plex Sans"/>
              </a:rPr>
              <a:t>In Q3 2024, healthcare organizations faced an average of </a:t>
            </a:r>
            <a:r>
              <a:rPr lang="en" sz="1600" b="1" dirty="0">
                <a:solidFill>
                  <a:srgbClr val="0070C0"/>
                </a:solidFill>
                <a:latin typeface="IBM Plex Sans Light" panose="020B0403050203000203" pitchFamily="34" charset="0"/>
                <a:ea typeface="IBM Plex Sans"/>
                <a:cs typeface="IBM Plex Sans"/>
                <a:sym typeface="IBM Plex Sans"/>
              </a:rPr>
              <a:t>2,434 cyber attacks per week</a:t>
            </a:r>
            <a:r>
              <a:rPr lang="en" sz="1600" dirty="0">
                <a:solidFill>
                  <a:schemeClr val="dk1"/>
                </a:solidFill>
                <a:latin typeface="IBM Plex Sans Light" panose="020B0403050203000203" pitchFamily="34" charset="0"/>
                <a:ea typeface="IBM Plex Sans"/>
                <a:cs typeface="IBM Plex Sans"/>
                <a:sym typeface="IBM Plex Sans"/>
              </a:rPr>
              <a:t>, an 81% year‑over‑year increase.</a:t>
            </a:r>
            <a:endParaRPr sz="1600" dirty="0">
              <a:solidFill>
                <a:schemeClr val="dk1"/>
              </a:solidFill>
              <a:latin typeface="IBM Plex Sans Light" panose="020B0403050203000203" pitchFamily="34" charset="0"/>
              <a:ea typeface="IBM Plex Sans"/>
              <a:cs typeface="IBM Plex Sans"/>
              <a:sym typeface="IBM Plex Sans"/>
            </a:endParaRPr>
          </a:p>
          <a:p>
            <a:pPr marL="457200" lvl="0" indent="-330200" algn="l" rtl="0">
              <a:lnSpc>
                <a:spcPct val="100000"/>
              </a:lnSpc>
              <a:spcBef>
                <a:spcPts val="1000"/>
              </a:spcBef>
              <a:spcAft>
                <a:spcPts val="0"/>
              </a:spcAft>
              <a:buClr>
                <a:srgbClr val="78CFE4"/>
              </a:buClr>
              <a:buSzPct val="80000"/>
              <a:buFont typeface="Arial"/>
              <a:buChar char="●"/>
            </a:pPr>
            <a:r>
              <a:rPr lang="en" sz="1600" dirty="0">
                <a:solidFill>
                  <a:schemeClr val="dk1"/>
                </a:solidFill>
                <a:latin typeface="IBM Plex Sans Light" panose="020B0403050203000203" pitchFamily="34" charset="0"/>
                <a:ea typeface="IBM Plex Sans"/>
                <a:cs typeface="IBM Plex Sans"/>
                <a:sym typeface="IBM Plex Sans"/>
              </a:rPr>
              <a:t>In the first quarter of 2025, more than </a:t>
            </a:r>
            <a:r>
              <a:rPr lang="en" sz="1600" b="1" dirty="0">
                <a:solidFill>
                  <a:srgbClr val="0070C0"/>
                </a:solidFill>
                <a:latin typeface="IBM Plex Sans Light" panose="020B0403050203000203" pitchFamily="34" charset="0"/>
                <a:ea typeface="IBM Plex Sans"/>
                <a:cs typeface="IBM Plex Sans"/>
                <a:sym typeface="IBM Plex Sans"/>
              </a:rPr>
              <a:t>six nursing homes and rehabilitation centers</a:t>
            </a:r>
            <a:r>
              <a:rPr lang="en" sz="1600" dirty="0">
                <a:solidFill>
                  <a:schemeClr val="accent2"/>
                </a:solidFill>
                <a:latin typeface="IBM Plex Sans Light" panose="020B0403050203000203" pitchFamily="34" charset="0"/>
                <a:ea typeface="IBM Plex Sans"/>
                <a:cs typeface="IBM Plex Sans"/>
                <a:sym typeface="IBM Plex Sans"/>
              </a:rPr>
              <a:t> </a:t>
            </a:r>
            <a:r>
              <a:rPr lang="en" sz="1600" dirty="0">
                <a:solidFill>
                  <a:schemeClr val="dk1"/>
                </a:solidFill>
                <a:latin typeface="IBM Plex Sans Light" panose="020B0403050203000203" pitchFamily="34" charset="0"/>
                <a:ea typeface="IBM Plex Sans"/>
                <a:cs typeface="IBM Plex Sans"/>
                <a:sym typeface="IBM Plex Sans"/>
              </a:rPr>
              <a:t>reported major breaches affecting over </a:t>
            </a:r>
            <a:r>
              <a:rPr lang="en" sz="1600" b="1" dirty="0">
                <a:solidFill>
                  <a:srgbClr val="0070C0"/>
                </a:solidFill>
                <a:latin typeface="IBM Plex Sans Light" panose="020B0403050203000203" pitchFamily="34" charset="0"/>
                <a:ea typeface="IBM Plex Sans"/>
                <a:cs typeface="IBM Plex Sans"/>
                <a:sym typeface="IBM Plex Sans"/>
              </a:rPr>
              <a:t>130,000 individuals</a:t>
            </a:r>
            <a:r>
              <a:rPr lang="en" sz="1600" dirty="0">
                <a:solidFill>
                  <a:srgbClr val="0070C0"/>
                </a:solidFill>
                <a:latin typeface="IBM Plex Sans Light" panose="020B0403050203000203" pitchFamily="34" charset="0"/>
                <a:ea typeface="IBM Plex Sans"/>
                <a:cs typeface="IBM Plex Sans"/>
                <a:sym typeface="IBM Plex Sans"/>
              </a:rPr>
              <a:t>.</a:t>
            </a:r>
            <a:endParaRPr sz="1600" dirty="0">
              <a:solidFill>
                <a:srgbClr val="0070C0"/>
              </a:solidFill>
              <a:latin typeface="IBM Plex Sans Light" panose="020B0403050203000203" pitchFamily="34" charset="0"/>
              <a:ea typeface="IBM Plex Sans"/>
              <a:cs typeface="IBM Plex Sans"/>
              <a:sym typeface="IBM Plex Sans"/>
            </a:endParaRPr>
          </a:p>
          <a:p>
            <a:pPr marL="457200" lvl="0" indent="-330200" algn="l" rtl="0">
              <a:lnSpc>
                <a:spcPct val="100000"/>
              </a:lnSpc>
              <a:spcBef>
                <a:spcPts val="1000"/>
              </a:spcBef>
              <a:spcAft>
                <a:spcPts val="0"/>
              </a:spcAft>
              <a:buClr>
                <a:srgbClr val="78CFE4"/>
              </a:buClr>
              <a:buSzPct val="80000"/>
              <a:buFont typeface="IBM Plex Sans"/>
              <a:buChar char="●"/>
            </a:pPr>
            <a:r>
              <a:rPr lang="en" sz="1600" dirty="0">
                <a:solidFill>
                  <a:schemeClr val="dk1"/>
                </a:solidFill>
                <a:latin typeface="IBM Plex Sans Light" panose="020B0403050203000203" pitchFamily="34" charset="0"/>
                <a:ea typeface="IBM Plex Sans"/>
                <a:cs typeface="IBM Plex Sans"/>
                <a:sym typeface="IBM Plex Sans"/>
              </a:rPr>
              <a:t>Common consequences included </a:t>
            </a:r>
            <a:r>
              <a:rPr lang="en" sz="1600" b="1" dirty="0">
                <a:solidFill>
                  <a:srgbClr val="0070C0"/>
                </a:solidFill>
                <a:latin typeface="IBM Plex Sans Light" panose="020B0403050203000203" pitchFamily="34" charset="0"/>
                <a:ea typeface="IBM Plex Sans"/>
                <a:cs typeface="IBM Plex Sans"/>
                <a:sym typeface="IBM Plex Sans"/>
              </a:rPr>
              <a:t>compromised medical records, treatment delays, and operational disruptions</a:t>
            </a:r>
            <a:r>
              <a:rPr lang="en" sz="1600" dirty="0">
                <a:solidFill>
                  <a:srgbClr val="0070C0"/>
                </a:solidFill>
                <a:latin typeface="IBM Plex Sans Light" panose="020B0403050203000203" pitchFamily="34" charset="0"/>
                <a:ea typeface="IBM Plex Sans"/>
                <a:cs typeface="IBM Plex Sans"/>
                <a:sym typeface="IBM Plex Sans"/>
              </a:rPr>
              <a:t> </a:t>
            </a:r>
            <a:r>
              <a:rPr lang="en" sz="1600" dirty="0">
                <a:solidFill>
                  <a:schemeClr val="dk1"/>
                </a:solidFill>
                <a:latin typeface="IBM Plex Sans Light" panose="020B0403050203000203" pitchFamily="34" charset="0"/>
                <a:ea typeface="IBM Plex Sans"/>
                <a:cs typeface="IBM Plex Sans"/>
                <a:sym typeface="IBM Plex Sans"/>
              </a:rPr>
              <a:t>— all of which can directly impact resident care.</a:t>
            </a:r>
            <a:endParaRPr sz="1900" dirty="0">
              <a:solidFill>
                <a:schemeClr val="dk1"/>
              </a:solidFill>
              <a:latin typeface="IBM Plex Sans Light" panose="020B0403050203000203" pitchFamily="34" charset="0"/>
              <a:ea typeface="IBM Plex Sans"/>
              <a:cs typeface="IBM Plex Sans"/>
              <a:sym typeface="IBM Plex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988"/>
        <p:cNvGrpSpPr/>
        <p:nvPr/>
      </p:nvGrpSpPr>
      <p:grpSpPr>
        <a:xfrm>
          <a:off x="0" y="0"/>
          <a:ext cx="0" cy="0"/>
          <a:chOff x="0" y="0"/>
          <a:chExt cx="0" cy="0"/>
        </a:xfrm>
      </p:grpSpPr>
      <p:pic>
        <p:nvPicPr>
          <p:cNvPr id="3" name="Picture 2">
            <a:extLst>
              <a:ext uri="{FF2B5EF4-FFF2-40B4-BE49-F238E27FC236}">
                <a16:creationId xmlns:a16="http://schemas.microsoft.com/office/drawing/2014/main" id="{B5CA2774-EC60-F5C4-0E05-63BEFCD800D2}"/>
              </a:ext>
            </a:extLst>
          </p:cNvPr>
          <p:cNvPicPr>
            <a:picLocks noChangeAspect="1"/>
          </p:cNvPicPr>
          <p:nvPr/>
        </p:nvPicPr>
        <p:blipFill>
          <a:blip r:embed="rId3"/>
          <a:stretch>
            <a:fillRect/>
          </a:stretch>
        </p:blipFill>
        <p:spPr>
          <a:xfrm>
            <a:off x="869280" y="0"/>
            <a:ext cx="7641771" cy="4274937"/>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012"/>
        <p:cNvGrpSpPr/>
        <p:nvPr/>
      </p:nvGrpSpPr>
      <p:grpSpPr>
        <a:xfrm>
          <a:off x="0" y="0"/>
          <a:ext cx="0" cy="0"/>
          <a:chOff x="0" y="0"/>
          <a:chExt cx="0" cy="0"/>
        </a:xfrm>
      </p:grpSpPr>
      <p:sp>
        <p:nvSpPr>
          <p:cNvPr id="18014" name="Google Shape;18014;p5"/>
          <p:cNvSpPr/>
          <p:nvPr/>
        </p:nvSpPr>
        <p:spPr>
          <a:xfrm>
            <a:off x="5779075" y="1268705"/>
            <a:ext cx="2590500" cy="2654700"/>
          </a:xfrm>
          <a:prstGeom prst="rect">
            <a:avLst/>
          </a:prstGeom>
          <a:solidFill>
            <a:schemeClr val="tx1"/>
          </a:solidFill>
          <a:ln w="19050" cap="flat" cmpd="sng">
            <a:solidFill>
              <a:srgbClr val="FFC000"/>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15000"/>
              </a:lnSpc>
              <a:spcBef>
                <a:spcPts val="0"/>
              </a:spcBef>
              <a:spcAft>
                <a:spcPts val="0"/>
              </a:spcAft>
              <a:buClr>
                <a:srgbClr val="000000"/>
              </a:buClr>
              <a:buSzPts val="1200"/>
              <a:buFont typeface="Arial"/>
              <a:buNone/>
            </a:pPr>
            <a:endParaRPr sz="1200" b="0" i="0" u="none" strike="noStrike" cap="none">
              <a:solidFill>
                <a:schemeClr val="lt1"/>
              </a:solidFill>
              <a:latin typeface="IBM Plex Sans"/>
              <a:ea typeface="IBM Plex Sans"/>
              <a:cs typeface="IBM Plex Sans"/>
              <a:sym typeface="IBM Plex Sans"/>
            </a:endParaRPr>
          </a:p>
        </p:txBody>
      </p:sp>
      <p:sp>
        <p:nvSpPr>
          <p:cNvPr id="18015" name="Google Shape;18015;p5"/>
          <p:cNvSpPr txBox="1">
            <a:spLocks noGrp="1"/>
          </p:cNvSpPr>
          <p:nvPr>
            <p:ph type="body" idx="4294967295"/>
          </p:nvPr>
        </p:nvSpPr>
        <p:spPr>
          <a:xfrm>
            <a:off x="5968631" y="3085289"/>
            <a:ext cx="2211387" cy="623887"/>
          </a:xfrm>
          <a:prstGeom prst="rect">
            <a:avLst/>
          </a:prstGeom>
          <a:noFill/>
          <a:ln>
            <a:noFill/>
          </a:ln>
        </p:spPr>
        <p:txBody>
          <a:bodyPr spcFirstLastPara="1" wrap="square" lIns="0" tIns="0" rIns="0" bIns="0" anchor="t" anchorCtr="0">
            <a:noAutofit/>
          </a:bodyPr>
          <a:lstStyle/>
          <a:p>
            <a:pPr marL="0" lvl="0" indent="0" algn="l" rtl="0">
              <a:lnSpc>
                <a:spcPct val="125000"/>
              </a:lnSpc>
              <a:spcBef>
                <a:spcPts val="0"/>
              </a:spcBef>
              <a:spcAft>
                <a:spcPts val="0"/>
              </a:spcAft>
              <a:buSzPts val="1800"/>
              <a:buNone/>
            </a:pPr>
            <a:r>
              <a:rPr lang="en" sz="1500" dirty="0">
                <a:solidFill>
                  <a:schemeClr val="bg1"/>
                </a:solidFill>
                <a:latin typeface="IBM Plex Sans"/>
                <a:ea typeface="IBM Plex Sans"/>
                <a:cs typeface="IBM Plex Sans"/>
                <a:sym typeface="IBM Plex Sans"/>
              </a:rPr>
              <a:t>Overall claims severity </a:t>
            </a:r>
            <a:r>
              <a:rPr lang="en" sz="1500" b="1" dirty="0">
                <a:solidFill>
                  <a:schemeClr val="bg1"/>
                </a:solidFill>
                <a:latin typeface="IBM Plex Sans"/>
                <a:ea typeface="IBM Plex Sans"/>
                <a:cs typeface="IBM Plex Sans"/>
                <a:sym typeface="IBM Plex Sans"/>
              </a:rPr>
              <a:t>increase</a:t>
            </a:r>
            <a:r>
              <a:rPr lang="en" sz="1500" dirty="0">
                <a:solidFill>
                  <a:schemeClr val="bg1"/>
                </a:solidFill>
                <a:latin typeface="IBM Plex Sans"/>
                <a:ea typeface="IBM Plex Sans"/>
                <a:cs typeface="IBM Plex Sans"/>
                <a:sym typeface="IBM Plex Sans"/>
              </a:rPr>
              <a:t> in 2023</a:t>
            </a:r>
            <a:endParaRPr sz="1500" dirty="0">
              <a:solidFill>
                <a:schemeClr val="bg1"/>
              </a:solidFill>
              <a:latin typeface="IBM Plex Sans"/>
              <a:ea typeface="IBM Plex Sans"/>
              <a:cs typeface="IBM Plex Sans"/>
              <a:sym typeface="IBM Plex Sans"/>
            </a:endParaRPr>
          </a:p>
        </p:txBody>
      </p:sp>
      <p:sp>
        <p:nvSpPr>
          <p:cNvPr id="18016" name="Google Shape;18016;p5"/>
          <p:cNvSpPr txBox="1">
            <a:spLocks noGrp="1"/>
          </p:cNvSpPr>
          <p:nvPr>
            <p:ph type="title" idx="4294967295"/>
          </p:nvPr>
        </p:nvSpPr>
        <p:spPr>
          <a:xfrm>
            <a:off x="6004300" y="2461402"/>
            <a:ext cx="1804987" cy="623887"/>
          </a:xfrm>
          <a:prstGeom prst="rect">
            <a:avLst/>
          </a:prstGeom>
          <a:noFill/>
          <a:ln>
            <a:noFill/>
          </a:ln>
        </p:spPr>
        <p:txBody>
          <a:bodyPr spcFirstLastPara="1" wrap="square" lIns="0" tIns="91425" rIns="91425" bIns="91425" anchor="t" anchorCtr="0">
            <a:noAutofit/>
          </a:bodyPr>
          <a:lstStyle/>
          <a:p>
            <a:pPr marL="0" lvl="0" indent="0" algn="l" rtl="0">
              <a:lnSpc>
                <a:spcPct val="90000"/>
              </a:lnSpc>
              <a:spcBef>
                <a:spcPts val="0"/>
              </a:spcBef>
              <a:spcAft>
                <a:spcPts val="0"/>
              </a:spcAft>
              <a:buSzPts val="3600"/>
              <a:buNone/>
            </a:pPr>
            <a:r>
              <a:rPr lang="en" sz="4300" b="0" dirty="0">
                <a:solidFill>
                  <a:srgbClr val="FFC000"/>
                </a:solidFill>
                <a:latin typeface="IBM Plex Sans SemiBold"/>
                <a:ea typeface="IBM Plex Sans SemiBold"/>
                <a:cs typeface="IBM Plex Sans SemiBold"/>
                <a:sym typeface="IBM Plex Sans SemiBold"/>
              </a:rPr>
              <a:t>9%</a:t>
            </a:r>
            <a:endParaRPr sz="4300" b="0" dirty="0">
              <a:solidFill>
                <a:srgbClr val="FFC000"/>
              </a:solidFill>
              <a:latin typeface="IBM Plex Sans SemiBold"/>
              <a:ea typeface="IBM Plex Sans SemiBold"/>
              <a:cs typeface="IBM Plex Sans SemiBold"/>
              <a:sym typeface="IBM Plex Sans SemiBold"/>
            </a:endParaRPr>
          </a:p>
        </p:txBody>
      </p:sp>
      <p:pic>
        <p:nvPicPr>
          <p:cNvPr id="18017" name="Google Shape;18017;p5"/>
          <p:cNvPicPr preferRelativeResize="0"/>
          <p:nvPr/>
        </p:nvPicPr>
        <p:blipFill rotWithShape="1">
          <a:blip r:embed="rId3">
            <a:alphaModFix/>
          </a:blip>
          <a:srcRect/>
          <a:stretch/>
        </p:blipFill>
        <p:spPr>
          <a:xfrm>
            <a:off x="1179012" y="1090523"/>
            <a:ext cx="4030250" cy="3114525"/>
          </a:xfrm>
          <a:prstGeom prst="rect">
            <a:avLst/>
          </a:prstGeom>
          <a:solidFill>
            <a:schemeClr val="bg1"/>
          </a:solidFill>
          <a:ln>
            <a:noFill/>
          </a:ln>
        </p:spPr>
      </p:pic>
      <p:sp>
        <p:nvSpPr>
          <p:cNvPr id="18018" name="Google Shape;18018;p5"/>
          <p:cNvSpPr txBox="1"/>
          <p:nvPr/>
        </p:nvSpPr>
        <p:spPr>
          <a:xfrm>
            <a:off x="1657387" y="3923405"/>
            <a:ext cx="3073500" cy="2103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rgbClr val="000000"/>
              </a:buClr>
              <a:buSzPts val="1000"/>
              <a:buFont typeface="Arial"/>
              <a:buNone/>
            </a:pPr>
            <a:r>
              <a:rPr lang="en" sz="1000" b="0" i="0" u="none" strike="noStrike" cap="none" dirty="0">
                <a:solidFill>
                  <a:schemeClr val="lt2"/>
                </a:solidFill>
                <a:latin typeface="Public Sans"/>
                <a:ea typeface="Public Sans"/>
                <a:cs typeface="Public Sans"/>
                <a:sym typeface="Public Sans"/>
              </a:rPr>
              <a:t>Average claims severity</a:t>
            </a:r>
            <a:endParaRPr sz="1000" b="0" i="0" u="none" strike="noStrike" cap="none" dirty="0">
              <a:solidFill>
                <a:schemeClr val="lt2"/>
              </a:solidFill>
              <a:latin typeface="Public Sans"/>
              <a:ea typeface="Public Sans"/>
              <a:cs typeface="Public Sans"/>
              <a:sym typeface="Public Sans"/>
            </a:endParaRPr>
          </a:p>
        </p:txBody>
      </p:sp>
      <p:sp>
        <p:nvSpPr>
          <p:cNvPr id="18019" name="Google Shape;18019;p5"/>
          <p:cNvSpPr txBox="1"/>
          <p:nvPr/>
        </p:nvSpPr>
        <p:spPr>
          <a:xfrm>
            <a:off x="3821275" y="4279486"/>
            <a:ext cx="2173500" cy="2073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500"/>
              <a:buFont typeface="Arial"/>
              <a:buNone/>
            </a:pPr>
            <a:r>
              <a:rPr lang="en" sz="500" b="0" i="1" u="none" strike="noStrike" cap="none">
                <a:solidFill>
                  <a:schemeClr val="tx1"/>
                </a:solidFill>
                <a:latin typeface="Public Sans"/>
                <a:ea typeface="Public Sans"/>
                <a:cs typeface="Public Sans"/>
                <a:sym typeface="Public Sans"/>
              </a:rPr>
              <a:t>Source: </a:t>
            </a:r>
            <a:r>
              <a:rPr lang="en" sz="500" b="0" i="1" u="sng" strike="noStrike" cap="none">
                <a:solidFill>
                  <a:schemeClr val="tx1"/>
                </a:solidFill>
                <a:latin typeface="Public Sans"/>
                <a:ea typeface="Public Sans"/>
                <a:cs typeface="Public Sans"/>
                <a:sym typeface="Public Sans"/>
                <a:hlinkClick r:id="rId4">
                  <a:extLst>
                    <a:ext uri="{A12FA001-AC4F-418D-AE19-62706E023703}">
                      <ahyp:hlinkClr xmlns:ahyp="http://schemas.microsoft.com/office/drawing/2018/hyperlinkcolor" val="tx"/>
                    </a:ext>
                  </a:extLst>
                </a:hlinkClick>
              </a:rPr>
              <a:t>Coalition 2023 Cyber Claims Report: Mid-year Update</a:t>
            </a:r>
            <a:endParaRPr sz="500" b="0" i="1" u="none" strike="noStrike" cap="none">
              <a:solidFill>
                <a:schemeClr val="tx1"/>
              </a:solidFill>
              <a:latin typeface="Public Sans"/>
              <a:ea typeface="Public Sans"/>
              <a:cs typeface="Public Sans"/>
              <a:sym typeface="Public Sans"/>
            </a:endParaRPr>
          </a:p>
        </p:txBody>
      </p:sp>
      <p:pic>
        <p:nvPicPr>
          <p:cNvPr id="18020" name="Google Shape;18020;p5"/>
          <p:cNvPicPr preferRelativeResize="0"/>
          <p:nvPr/>
        </p:nvPicPr>
        <p:blipFill rotWithShape="1">
          <a:blip r:embed="rId5">
            <a:alphaModFix/>
          </a:blip>
          <a:srcRect/>
          <a:stretch/>
        </p:blipFill>
        <p:spPr>
          <a:xfrm>
            <a:off x="6004300" y="1513663"/>
            <a:ext cx="514350" cy="514350"/>
          </a:xfrm>
          <a:prstGeom prst="rect">
            <a:avLst/>
          </a:prstGeom>
          <a:noFill/>
          <a:ln>
            <a:noFill/>
          </a:ln>
        </p:spPr>
      </p:pic>
      <p:sp>
        <p:nvSpPr>
          <p:cNvPr id="3" name="Google Shape;17982;g37ae18e1d74_0_81">
            <a:extLst>
              <a:ext uri="{FF2B5EF4-FFF2-40B4-BE49-F238E27FC236}">
                <a16:creationId xmlns:a16="http://schemas.microsoft.com/office/drawing/2014/main" id="{EEA5F29E-FEE7-1ED7-705A-F8FF86070C86}"/>
              </a:ext>
            </a:extLst>
          </p:cNvPr>
          <p:cNvSpPr txBox="1">
            <a:spLocks/>
          </p:cNvSpPr>
          <p:nvPr/>
        </p:nvSpPr>
        <p:spPr>
          <a:xfrm>
            <a:off x="295275" y="308768"/>
            <a:ext cx="8007350" cy="573088"/>
          </a:xfrm>
          <a:prstGeom prst="rect">
            <a:avLst/>
          </a:prstGeom>
        </p:spPr>
        <p:txBody>
          <a:bodyPr spcFirstLastPara="1" wrap="square" lIns="0" tIns="91425" rIns="91425" bIns="91425"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Bef>
                <a:spcPts val="0"/>
              </a:spcBef>
              <a:buClrTx/>
              <a:buFontTx/>
            </a:pPr>
            <a:r>
              <a:rPr lang="en" sz="3600" b="1" dirty="0">
                <a:solidFill>
                  <a:schemeClr val="dk1"/>
                </a:solidFill>
                <a:latin typeface="IBM Plex Sans" panose="020B0503050203000203" pitchFamily="34" charset="0"/>
              </a:rPr>
              <a:t>Cyber incidents can be devastating</a:t>
            </a:r>
            <a:endParaRPr lang="en-US" sz="3600" b="1" dirty="0">
              <a:latin typeface="IBM Plex Sans" panose="020B0503050203000203"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024"/>
        <p:cNvGrpSpPr/>
        <p:nvPr/>
      </p:nvGrpSpPr>
      <p:grpSpPr>
        <a:xfrm>
          <a:off x="0" y="0"/>
          <a:ext cx="0" cy="0"/>
          <a:chOff x="0" y="0"/>
          <a:chExt cx="0" cy="0"/>
        </a:xfrm>
      </p:grpSpPr>
      <p:pic>
        <p:nvPicPr>
          <p:cNvPr id="18025" name="Google Shape;18025;p6" title="Coalition_2025-Claims-Infographic-Slide.png"/>
          <p:cNvPicPr preferRelativeResize="0"/>
          <p:nvPr/>
        </p:nvPicPr>
        <p:blipFill rotWithShape="1">
          <a:blip r:embed="rId3">
            <a:alphaModFix/>
          </a:blip>
          <a:srcRect/>
          <a:stretch/>
        </p:blipFill>
        <p:spPr>
          <a:xfrm>
            <a:off x="778350" y="154094"/>
            <a:ext cx="7803675" cy="4122632"/>
          </a:xfrm>
          <a:prstGeom prst="rect">
            <a:avLst/>
          </a:prstGeom>
          <a:noFill/>
          <a:ln>
            <a:noFill/>
          </a:ln>
        </p:spPr>
      </p:pic>
      <p:sp>
        <p:nvSpPr>
          <p:cNvPr id="18026" name="Google Shape;18026;p6"/>
          <p:cNvSpPr txBox="1"/>
          <p:nvPr/>
        </p:nvSpPr>
        <p:spPr>
          <a:xfrm>
            <a:off x="448775" y="4816525"/>
            <a:ext cx="8275500" cy="734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800"/>
              <a:buFont typeface="Arial"/>
              <a:buNone/>
            </a:pPr>
            <a:r>
              <a:rPr lang="en" sz="800" b="0" i="0" u="none" strike="noStrike" cap="none">
                <a:solidFill>
                  <a:srgbClr val="E6E6E6"/>
                </a:solidFill>
                <a:latin typeface="Public Sans"/>
                <a:ea typeface="Public Sans"/>
                <a:cs typeface="Public Sans"/>
                <a:sym typeface="Public Sans"/>
              </a:rPr>
              <a:t>Coalition 2025 Cyber Claims Report</a:t>
            </a:r>
            <a:endParaRPr sz="800" b="0" i="0" u="none" strike="noStrike" cap="none">
              <a:solidFill>
                <a:srgbClr val="E6E6E6"/>
              </a:solidFill>
              <a:latin typeface="Public Sans"/>
              <a:ea typeface="Public Sans"/>
              <a:cs typeface="Public Sans"/>
              <a:sym typeface="Public Sans"/>
            </a:endParaRPr>
          </a:p>
        </p:txBody>
      </p:sp>
    </p:spTree>
  </p:cSld>
  <p:clrMapOvr>
    <a:masterClrMapping/>
  </p:clrMapOvr>
</p:sld>
</file>

<file path=ppt/theme/theme1.xml><?xml version="1.0" encoding="utf-8"?>
<a:theme xmlns:a="http://schemas.openxmlformats.org/drawingml/2006/main" name="Coalition">
  <a:themeElements>
    <a:clrScheme name="Simple Dark">
      <a:dk1>
        <a:srgbClr val="FFFFFF"/>
      </a:dk1>
      <a:lt1>
        <a:srgbClr val="000000"/>
      </a:lt1>
      <a:dk2>
        <a:srgbClr val="6B6B6A"/>
      </a:dk2>
      <a:lt2>
        <a:srgbClr val="E9E8E8"/>
      </a:lt2>
      <a:accent1>
        <a:srgbClr val="2B70D7"/>
      </a:accent1>
      <a:accent2>
        <a:srgbClr val="FFBB3C"/>
      </a:accent2>
      <a:accent3>
        <a:srgbClr val="BAF6EB"/>
      </a:accent3>
      <a:accent4>
        <a:srgbClr val="E2A5EE"/>
      </a:accent4>
      <a:accent5>
        <a:srgbClr val="1C4F4A"/>
      </a:accent5>
      <a:accent6>
        <a:srgbClr val="FF5F21"/>
      </a:accent6>
      <a:hlink>
        <a:srgbClr val="FFBB3C"/>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03d8a0ed-cde6-4990-a259-3d520a879326}" enabled="0" method="" siteId="{03d8a0ed-cde6-4990-a259-3d520a879326}" removed="1"/>
</clbl:labelList>
</file>

<file path=docProps/app.xml><?xml version="1.0" encoding="utf-8"?>
<Properties xmlns="http://schemas.openxmlformats.org/officeDocument/2006/extended-properties" xmlns:vt="http://schemas.openxmlformats.org/officeDocument/2006/docPropsVTypes">
  <TotalTime>6</TotalTime>
  <Words>4158</Words>
  <Application>Microsoft Office PowerPoint</Application>
  <PresentationFormat>On-screen Show (16:9)</PresentationFormat>
  <Paragraphs>414</Paragraphs>
  <Slides>28</Slides>
  <Notes>26</Notes>
  <HiddenSlides>0</HiddenSlides>
  <MMClips>0</MMClips>
  <ScaleCrop>false</ScaleCrop>
  <HeadingPairs>
    <vt:vector size="6" baseType="variant">
      <vt:variant>
        <vt:lpstr>Fonts Used</vt:lpstr>
      </vt:variant>
      <vt:variant>
        <vt:i4>12</vt:i4>
      </vt:variant>
      <vt:variant>
        <vt:lpstr>Theme</vt:lpstr>
      </vt:variant>
      <vt:variant>
        <vt:i4>3</vt:i4>
      </vt:variant>
      <vt:variant>
        <vt:lpstr>Slide Titles</vt:lpstr>
      </vt:variant>
      <vt:variant>
        <vt:i4>28</vt:i4>
      </vt:variant>
    </vt:vector>
  </HeadingPairs>
  <TitlesOfParts>
    <vt:vector size="43" baseType="lpstr">
      <vt:lpstr>Public Sans Light</vt:lpstr>
      <vt:lpstr>Bricolage Grotesque SemiBold</vt:lpstr>
      <vt:lpstr>Bricolage Grotesque</vt:lpstr>
      <vt:lpstr>IBM Plex Sans Medium</vt:lpstr>
      <vt:lpstr>IBM Plex Sans</vt:lpstr>
      <vt:lpstr>IBM Plex Sans Light</vt:lpstr>
      <vt:lpstr>Public Sans</vt:lpstr>
      <vt:lpstr>Arial</vt:lpstr>
      <vt:lpstr>Public Sans ExtraLight</vt:lpstr>
      <vt:lpstr>IBM Plex Mono</vt:lpstr>
      <vt:lpstr>Courier New</vt:lpstr>
      <vt:lpstr>IBM Plex Sans SemiBold</vt:lpstr>
      <vt:lpstr>Coalition</vt:lpstr>
      <vt:lpstr>Custom Design</vt:lpstr>
      <vt:lpstr>1_Custom Design</vt:lpstr>
      <vt:lpstr>PowerPoint Presentation</vt:lpstr>
      <vt:lpstr>PowerPoint Presentation</vt:lpstr>
      <vt:lpstr>PowerPoint Presentation</vt:lpstr>
      <vt:lpstr>Technology usage in Aging Services</vt:lpstr>
      <vt:lpstr>Cyber risks are fundamentally different</vt:lpstr>
      <vt:lpstr>Cyber threats impacting healthcare </vt:lpstr>
      <vt:lpstr>PowerPoint Presentation</vt:lpstr>
      <vt:lpstr>9%</vt:lpstr>
      <vt:lpstr>PowerPoint Presentation</vt:lpstr>
      <vt:lpstr>PowerPoint Presentation</vt:lpstr>
      <vt:lpstr>PowerPoint Presentation</vt:lpstr>
      <vt:lpstr>PowerPoint Presentation</vt:lpstr>
      <vt:lpstr>PowerPoint Presentation</vt:lpstr>
      <vt:lpstr>Cyber insurance requires in-depth risk insights</vt:lpstr>
      <vt:lpstr>Customized recommendations validated by proprietary data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Jim Staed</dc:creator>
  <cp:lastModifiedBy>Jim Staed</cp:lastModifiedBy>
  <cp:revision>4</cp:revision>
  <dcterms:modified xsi:type="dcterms:W3CDTF">2025-09-04T15:17:26Z</dcterms:modified>
</cp:coreProperties>
</file>