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A0DCE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21025" y="7905750"/>
            <a:ext cx="1019175" cy="4191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99055" y="8357234"/>
            <a:ext cx="2412873" cy="11439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3226" y="1924113"/>
            <a:ext cx="8132444" cy="1748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94851" y="3860546"/>
            <a:ext cx="8510905" cy="205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6220693" y="9813632"/>
            <a:ext cx="1718944" cy="2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2.jpg"/><Relationship Id="rId5" Type="http://schemas.openxmlformats.org/officeDocument/2006/relationships/image" Target="../media/image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542388" y="9249727"/>
            <a:ext cx="3509645" cy="82359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05740">
              <a:lnSpc>
                <a:spcPct val="100000"/>
              </a:lnSpc>
              <a:spcBef>
                <a:spcPts val="125"/>
              </a:spcBef>
            </a:pPr>
            <a:r>
              <a:rPr dirty="0" sz="1700" spc="80">
                <a:solidFill>
                  <a:srgbClr val="276088"/>
                </a:solidFill>
                <a:latin typeface="Century Gothic"/>
                <a:cs typeface="Century Gothic"/>
              </a:rPr>
              <a:t>Fall</a:t>
            </a:r>
            <a:r>
              <a:rPr dirty="0" sz="1700" spc="-3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700" spc="-10">
                <a:solidFill>
                  <a:srgbClr val="276088"/>
                </a:solidFill>
                <a:latin typeface="Century Gothic"/>
                <a:cs typeface="Century Gothic"/>
              </a:rPr>
              <a:t>Conference</a:t>
            </a:r>
            <a:endParaRPr sz="1700">
              <a:latin typeface="Century Gothic"/>
              <a:cs typeface="Century Gothic"/>
            </a:endParaRPr>
          </a:p>
          <a:p>
            <a:pPr algn="ctr" marL="182245">
              <a:lnSpc>
                <a:spcPct val="100000"/>
              </a:lnSpc>
              <a:spcBef>
                <a:spcPts val="45"/>
              </a:spcBef>
            </a:pPr>
            <a:r>
              <a:rPr dirty="0" sz="1850" spc="320" b="1">
                <a:solidFill>
                  <a:srgbClr val="276088"/>
                </a:solidFill>
                <a:latin typeface="Calibri"/>
                <a:cs typeface="Calibri"/>
              </a:rPr>
              <a:t>September</a:t>
            </a:r>
            <a:r>
              <a:rPr dirty="0" sz="1850" spc="150" b="1">
                <a:solidFill>
                  <a:srgbClr val="276088"/>
                </a:solidFill>
                <a:latin typeface="Calibri"/>
                <a:cs typeface="Calibri"/>
              </a:rPr>
              <a:t> </a:t>
            </a:r>
            <a:r>
              <a:rPr dirty="0" sz="1850" spc="254" b="1">
                <a:solidFill>
                  <a:srgbClr val="276088"/>
                </a:solidFill>
                <a:latin typeface="Calibri"/>
                <a:cs typeface="Calibri"/>
              </a:rPr>
              <a:t>9-</a:t>
            </a:r>
            <a:r>
              <a:rPr dirty="0" sz="1850" spc="100" b="1">
                <a:solidFill>
                  <a:srgbClr val="276088"/>
                </a:solidFill>
                <a:latin typeface="Calibri"/>
                <a:cs typeface="Calibri"/>
              </a:rPr>
              <a:t>10,</a:t>
            </a:r>
            <a:r>
              <a:rPr dirty="0" sz="1850" spc="215" b="1">
                <a:solidFill>
                  <a:srgbClr val="276088"/>
                </a:solidFill>
                <a:latin typeface="Calibri"/>
                <a:cs typeface="Calibri"/>
              </a:rPr>
              <a:t> </a:t>
            </a:r>
            <a:r>
              <a:rPr dirty="0" sz="1850" spc="220" b="1">
                <a:solidFill>
                  <a:srgbClr val="276088"/>
                </a:solidFill>
                <a:latin typeface="Calibri"/>
                <a:cs typeface="Calibri"/>
              </a:rPr>
              <a:t>2025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250" spc="55">
                <a:solidFill>
                  <a:srgbClr val="276088"/>
                </a:solidFill>
                <a:latin typeface="Century Gothic"/>
                <a:cs typeface="Century Gothic"/>
              </a:rPr>
              <a:t>Embassy</a:t>
            </a:r>
            <a:r>
              <a:rPr dirty="0" sz="1250" spc="15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 spc="60">
                <a:solidFill>
                  <a:srgbClr val="276088"/>
                </a:solidFill>
                <a:latin typeface="Century Gothic"/>
                <a:cs typeface="Century Gothic"/>
              </a:rPr>
              <a:t>Suites</a:t>
            </a:r>
            <a:r>
              <a:rPr dirty="0" sz="1250" spc="14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>
                <a:solidFill>
                  <a:srgbClr val="276088"/>
                </a:solidFill>
                <a:latin typeface="Century Gothic"/>
                <a:cs typeface="Century Gothic"/>
              </a:rPr>
              <a:t>Noblesville</a:t>
            </a:r>
            <a:r>
              <a:rPr dirty="0" sz="1250" spc="4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 spc="-470">
                <a:solidFill>
                  <a:srgbClr val="276088"/>
                </a:solidFill>
                <a:latin typeface="Century Gothic"/>
                <a:cs typeface="Century Gothic"/>
              </a:rPr>
              <a:t>|</a:t>
            </a:r>
            <a:r>
              <a:rPr dirty="0" sz="1250" spc="7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>
                <a:solidFill>
                  <a:srgbClr val="276088"/>
                </a:solidFill>
                <a:latin typeface="Century Gothic"/>
                <a:cs typeface="Century Gothic"/>
              </a:rPr>
              <a:t>Indianapolis,</a:t>
            </a:r>
            <a:r>
              <a:rPr dirty="0" sz="1250" spc="5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250" spc="70">
                <a:solidFill>
                  <a:srgbClr val="276088"/>
                </a:solidFill>
                <a:latin typeface="Century Gothic"/>
                <a:cs typeface="Century Gothic"/>
              </a:rPr>
              <a:t>IN</a:t>
            </a:r>
            <a:endParaRPr sz="125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-25467" y="-25518"/>
            <a:ext cx="8331834" cy="10313035"/>
            <a:chOff x="-25467" y="-25518"/>
            <a:chExt cx="8331834" cy="103130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7800" y="0"/>
              <a:ext cx="6858000" cy="10286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5467" y="-25518"/>
              <a:ext cx="7675955" cy="76353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200" y="8953499"/>
              <a:ext cx="1066800" cy="106680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165" rIns="0" bIns="0" rtlCol="0" vert="horz">
            <a:spAutoFit/>
          </a:bodyPr>
          <a:lstStyle/>
          <a:p>
            <a:pPr marL="1270000" marR="5080" indent="-1257300">
              <a:lnSpc>
                <a:spcPct val="71100"/>
              </a:lnSpc>
              <a:spcBef>
                <a:spcPts val="2395"/>
              </a:spcBef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Do</a:t>
            </a:r>
            <a:r>
              <a:rPr dirty="0" spc="-45"/>
              <a:t> </a:t>
            </a:r>
            <a:r>
              <a:rPr dirty="0"/>
              <a:t>After</a:t>
            </a:r>
            <a:r>
              <a:rPr dirty="0" spc="-15"/>
              <a:t> </a:t>
            </a:r>
            <a:r>
              <a:rPr dirty="0" spc="-25"/>
              <a:t>the </a:t>
            </a:r>
            <a:r>
              <a:rPr dirty="0"/>
              <a:t>Strategic</a:t>
            </a:r>
            <a:r>
              <a:rPr dirty="0" spc="-220"/>
              <a:t> </a:t>
            </a:r>
            <a:r>
              <a:rPr dirty="0" spc="-20"/>
              <a:t>Plan</a:t>
            </a:r>
          </a:p>
        </p:txBody>
      </p:sp>
      <p:sp>
        <p:nvSpPr>
          <p:cNvPr id="8" name="object 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8110" rIns="0" bIns="0" rtlCol="0" vert="horz">
            <a:spAutoFit/>
          </a:bodyPr>
          <a:lstStyle/>
          <a:p>
            <a:pPr marL="356235" marR="1001394" indent="-280670">
              <a:lnSpc>
                <a:spcPts val="4500"/>
              </a:lnSpc>
              <a:spcBef>
                <a:spcPts val="930"/>
              </a:spcBef>
            </a:pPr>
            <a:r>
              <a:rPr dirty="0"/>
              <a:t>Keeping</a:t>
            </a:r>
            <a:r>
              <a:rPr dirty="0" spc="-95"/>
              <a:t> </a:t>
            </a:r>
            <a:r>
              <a:rPr dirty="0"/>
              <a:t>Key</a:t>
            </a:r>
            <a:r>
              <a:rPr dirty="0" spc="-114"/>
              <a:t> </a:t>
            </a:r>
            <a:r>
              <a:rPr dirty="0"/>
              <a:t>Players</a:t>
            </a:r>
            <a:r>
              <a:rPr dirty="0" spc="-125"/>
              <a:t> </a:t>
            </a:r>
            <a:r>
              <a:rPr dirty="0" spc="-10"/>
              <a:t>Involved </a:t>
            </a:r>
            <a:r>
              <a:rPr dirty="0"/>
              <a:t>&amp;</a:t>
            </a:r>
            <a:r>
              <a:rPr dirty="0" spc="-50"/>
              <a:t> </a:t>
            </a:r>
            <a:r>
              <a:rPr dirty="0"/>
              <a:t>Turning</a:t>
            </a:r>
            <a:r>
              <a:rPr dirty="0" spc="-80"/>
              <a:t> </a:t>
            </a:r>
            <a:r>
              <a:rPr dirty="0"/>
              <a:t>Vision</a:t>
            </a:r>
            <a:r>
              <a:rPr dirty="0" spc="-75"/>
              <a:t> </a:t>
            </a:r>
            <a:r>
              <a:rPr dirty="0"/>
              <a:t>into</a:t>
            </a:r>
            <a:r>
              <a:rPr dirty="0" spc="-70"/>
              <a:t> </a:t>
            </a:r>
            <a:r>
              <a:rPr dirty="0" spc="-10"/>
              <a:t>Action</a:t>
            </a:r>
          </a:p>
          <a:p>
            <a:pPr marL="12700">
              <a:lnSpc>
                <a:spcPct val="100000"/>
              </a:lnSpc>
              <a:spcBef>
                <a:spcPts val="3775"/>
              </a:spcBef>
            </a:pPr>
            <a:r>
              <a:rPr dirty="0" sz="2000" spc="165">
                <a:solidFill>
                  <a:srgbClr val="276088"/>
                </a:solidFill>
                <a:latin typeface="Tahoma"/>
                <a:cs typeface="Tahoma"/>
              </a:rPr>
              <a:t>A</a:t>
            </a:r>
            <a:r>
              <a:rPr dirty="0" sz="2000" spc="-85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76088"/>
                </a:solidFill>
                <a:latin typeface="Tahoma"/>
                <a:cs typeface="Tahoma"/>
              </a:rPr>
              <a:t>session</a:t>
            </a:r>
            <a:r>
              <a:rPr dirty="0" sz="2000" spc="-65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76088"/>
                </a:solidFill>
                <a:latin typeface="Tahoma"/>
                <a:cs typeface="Tahoma"/>
              </a:rPr>
              <a:t>for</a:t>
            </a:r>
            <a:r>
              <a:rPr dirty="0" sz="2000" spc="-50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276088"/>
                </a:solidFill>
                <a:latin typeface="Tahoma"/>
                <a:cs typeface="Tahoma"/>
              </a:rPr>
              <a:t>organizational</a:t>
            </a:r>
            <a:r>
              <a:rPr dirty="0" sz="2000" spc="-85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76088"/>
                </a:solidFill>
                <a:latin typeface="Tahoma"/>
                <a:cs typeface="Tahoma"/>
              </a:rPr>
              <a:t>leaders</a:t>
            </a:r>
            <a:r>
              <a:rPr dirty="0" sz="2000" spc="-114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76088"/>
                </a:solidFill>
                <a:latin typeface="Tahoma"/>
                <a:cs typeface="Tahoma"/>
              </a:rPr>
              <a:t>responsible</a:t>
            </a:r>
            <a:r>
              <a:rPr dirty="0" sz="2000" spc="-85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76088"/>
                </a:solidFill>
                <a:latin typeface="Tahoma"/>
                <a:cs typeface="Tahoma"/>
              </a:rPr>
              <a:t>for</a:t>
            </a:r>
            <a:r>
              <a:rPr dirty="0" sz="2000" spc="-125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76088"/>
                </a:solidFill>
                <a:latin typeface="Tahoma"/>
                <a:cs typeface="Tahoma"/>
              </a:rPr>
              <a:t>strategic</a:t>
            </a:r>
            <a:r>
              <a:rPr dirty="0" sz="2000" spc="-125">
                <a:solidFill>
                  <a:srgbClr val="276088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76088"/>
                </a:solidFill>
                <a:latin typeface="Tahoma"/>
                <a:cs typeface="Tahoma"/>
              </a:rPr>
              <a:t>implementation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58" y="-8197"/>
            <a:ext cx="18296255" cy="10295255"/>
            <a:chOff x="-8158" y="-8197"/>
            <a:chExt cx="18296255" cy="1029525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4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78C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267824"/>
              <a:ext cx="1876425" cy="7715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1" y="8980804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4450" y="266700"/>
              <a:ext cx="15659100" cy="870585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-8158" y="-8197"/>
              <a:ext cx="2506346" cy="2393438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04775"/>
            <a:ext cx="18288000" cy="10182225"/>
            <a:chOff x="0" y="104775"/>
            <a:chExt cx="18288000" cy="1018222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78C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267825"/>
              <a:ext cx="1876425" cy="7715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375" y="104775"/>
              <a:ext cx="16859250" cy="884872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8980805"/>
            <a:ext cx="18288000" cy="1306195"/>
            <a:chOff x="0" y="8980805"/>
            <a:chExt cx="18288000" cy="130619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760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153525"/>
              <a:ext cx="1876425" cy="762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0200" y="238125"/>
            <a:ext cx="15516225" cy="8534400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10049" y="-10104"/>
            <a:ext cx="16231235" cy="10125710"/>
            <a:chOff x="-10049" y="-10104"/>
            <a:chExt cx="16231235" cy="101257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500" y="1571625"/>
              <a:ext cx="15649575" cy="854392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0049" y="-10104"/>
              <a:ext cx="3038903" cy="3000988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351631" y="8956040"/>
            <a:ext cx="1936369" cy="105822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6513175" y="9813632"/>
            <a:ext cx="1720850" cy="292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700" spc="80">
                <a:solidFill>
                  <a:srgbClr val="276088"/>
                </a:solidFill>
                <a:latin typeface="Century Gothic"/>
                <a:cs typeface="Century Gothic"/>
              </a:rPr>
              <a:t>Fall</a:t>
            </a:r>
            <a:r>
              <a:rPr dirty="0" sz="1700" spc="-2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700" spc="-10">
                <a:solidFill>
                  <a:srgbClr val="276088"/>
                </a:solidFill>
                <a:latin typeface="Century Gothic"/>
                <a:cs typeface="Century Gothic"/>
              </a:rPr>
              <a:t>Conference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553699" cy="10286998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123837"/>
            <a:ext cx="18288000" cy="9947910"/>
            <a:chOff x="0" y="123837"/>
            <a:chExt cx="18288000" cy="994791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3837"/>
              <a:ext cx="17002125" cy="94488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25" y="333375"/>
              <a:ext cx="16449675" cy="884872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69310" y="8927147"/>
              <a:ext cx="2218690" cy="114427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>
                <a:solidFill>
                  <a:srgbClr val="276088"/>
                </a:solidFill>
              </a:rPr>
              <a:t>Fall</a:t>
            </a:r>
            <a:r>
              <a:rPr dirty="0" spc="-25">
                <a:solidFill>
                  <a:srgbClr val="276088"/>
                </a:solidFill>
              </a:rPr>
              <a:t> </a:t>
            </a:r>
            <a:r>
              <a:rPr dirty="0" spc="-10">
                <a:solidFill>
                  <a:srgbClr val="276088"/>
                </a:solidFill>
              </a:rPr>
              <a:t>Conference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00025"/>
            <a:ext cx="18288000" cy="10086975"/>
            <a:chOff x="0" y="200025"/>
            <a:chExt cx="18288000" cy="1008697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760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153525"/>
              <a:ext cx="1876425" cy="762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825" y="200025"/>
              <a:ext cx="17278350" cy="87630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>
                <a:solidFill>
                  <a:srgbClr val="276088"/>
                </a:solidFill>
              </a:rPr>
              <a:t>Fall</a:t>
            </a:r>
            <a:r>
              <a:rPr dirty="0" spc="-25">
                <a:solidFill>
                  <a:srgbClr val="276088"/>
                </a:solidFill>
              </a:rPr>
              <a:t> </a:t>
            </a:r>
            <a:r>
              <a:rPr dirty="0" spc="-10">
                <a:solidFill>
                  <a:srgbClr val="276088"/>
                </a:solidFill>
              </a:rPr>
              <a:t>Conference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23850"/>
            <a:ext cx="18288000" cy="9963150"/>
            <a:chOff x="0" y="323850"/>
            <a:chExt cx="18288000" cy="9963150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78CFE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267825"/>
              <a:ext cx="1876425" cy="77152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6350" y="323850"/>
              <a:ext cx="15735300" cy="8639175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>
                <a:solidFill>
                  <a:srgbClr val="276088"/>
                </a:solidFill>
              </a:rPr>
              <a:t>Fall</a:t>
            </a:r>
            <a:r>
              <a:rPr dirty="0" spc="-25">
                <a:solidFill>
                  <a:srgbClr val="276088"/>
                </a:solidFill>
              </a:rPr>
              <a:t> </a:t>
            </a:r>
            <a:r>
              <a:rPr dirty="0" spc="-10">
                <a:solidFill>
                  <a:srgbClr val="276088"/>
                </a:solidFill>
              </a:rPr>
              <a:t>Conference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8158" y="-8197"/>
            <a:ext cx="18296255" cy="10022840"/>
            <a:chOff x="-8158" y="-8197"/>
            <a:chExt cx="18296255" cy="10022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781050"/>
              <a:ext cx="16544925" cy="916305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351630" y="8956039"/>
              <a:ext cx="1936369" cy="105822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158" y="-8197"/>
              <a:ext cx="2506346" cy="239343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6513175" y="9813632"/>
            <a:ext cx="1720850" cy="29273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700" spc="80">
                <a:solidFill>
                  <a:srgbClr val="276088"/>
                </a:solidFill>
                <a:latin typeface="Century Gothic"/>
                <a:cs typeface="Century Gothic"/>
              </a:rPr>
              <a:t>Fall</a:t>
            </a:r>
            <a:r>
              <a:rPr dirty="0" sz="1700" spc="-20">
                <a:solidFill>
                  <a:srgbClr val="276088"/>
                </a:solidFill>
                <a:latin typeface="Century Gothic"/>
                <a:cs typeface="Century Gothic"/>
              </a:rPr>
              <a:t> </a:t>
            </a:r>
            <a:r>
              <a:rPr dirty="0" sz="1700" spc="-10">
                <a:solidFill>
                  <a:srgbClr val="276088"/>
                </a:solidFill>
                <a:latin typeface="Century Gothic"/>
                <a:cs typeface="Century Gothic"/>
              </a:rPr>
              <a:t>Conference</a:t>
            </a:r>
            <a:endParaRPr sz="1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66675"/>
            <a:ext cx="18288000" cy="10220325"/>
            <a:chOff x="0" y="66675"/>
            <a:chExt cx="18288000" cy="10220325"/>
          </a:xfrm>
        </p:grpSpPr>
        <p:sp>
          <p:nvSpPr>
            <p:cNvPr id="3" name="object 3" descr=""/>
            <p:cNvSpPr/>
            <p:nvPr/>
          </p:nvSpPr>
          <p:spPr>
            <a:xfrm>
              <a:off x="0" y="9020175"/>
              <a:ext cx="18288000" cy="1266825"/>
            </a:xfrm>
            <a:custGeom>
              <a:avLst/>
              <a:gdLst/>
              <a:ahLst/>
              <a:cxnLst/>
              <a:rect l="l" t="t" r="r" b="b"/>
              <a:pathLst>
                <a:path w="18288000" h="1266825">
                  <a:moveTo>
                    <a:pt x="18288000" y="0"/>
                  </a:moveTo>
                  <a:lnTo>
                    <a:pt x="0" y="0"/>
                  </a:lnTo>
                  <a:lnTo>
                    <a:pt x="0" y="1266825"/>
                  </a:lnTo>
                  <a:lnTo>
                    <a:pt x="18288000" y="12668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2760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9153525"/>
              <a:ext cx="1876425" cy="762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98570" y="8980805"/>
              <a:ext cx="2289429" cy="11439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950" y="66675"/>
              <a:ext cx="15849600" cy="89154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88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pc="80"/>
              <a:t>Fall</a:t>
            </a:r>
            <a:r>
              <a:rPr dirty="0" spc="-25"/>
              <a:t> </a:t>
            </a:r>
            <a:r>
              <a:rPr dirty="0" spc="-10"/>
              <a:t>Conference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2025-08-29T14:15:04Z</dcterms:created>
  <dcterms:modified xsi:type="dcterms:W3CDTF">2025-08-29T14:15:04Z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2025-08-29T00:00:00Z</vt:filetime>
  </property>
  <property fmtid="{D5CDD505-2E9C-101B-9397-08002B2CF9AE}" pid="3" name="LastSaved">
    <vt:filetime>2025-08-29T00:00:00Z</vt:filetime>
  </property>
</Properties>
</file>