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199" r:id="rId5"/>
    <p:sldId id="745" r:id="rId6"/>
    <p:sldId id="2170" r:id="rId7"/>
    <p:sldId id="2165" r:id="rId8"/>
    <p:sldId id="2176" r:id="rId9"/>
    <p:sldId id="276" r:id="rId10"/>
    <p:sldId id="2195" r:id="rId11"/>
    <p:sldId id="2197" r:id="rId12"/>
    <p:sldId id="2200" r:id="rId13"/>
    <p:sldId id="2201" r:id="rId14"/>
    <p:sldId id="21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C87509-0D72-CA88-F7D9-265C9AE235F4}" name="Labus, Stephanie" initials="LS" userId="S::AD68962@ad.wellpoint.com::4d97f4e7-d814-4e96-b78e-79ef76bcaf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461DE-5B6A-417D-9602-53A22201D139}" v="2" dt="2024-04-09T20:34:25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949" autoAdjust="0"/>
  </p:normalViewPr>
  <p:slideViewPr>
    <p:cSldViewPr snapToGrid="0" showGuides="1">
      <p:cViewPr varScale="1">
        <p:scale>
          <a:sx n="106" d="100"/>
          <a:sy n="106" d="100"/>
        </p:scale>
        <p:origin x="73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196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son, Amanda D" userId="c4c1ffb7-598e-4ea0-ab73-1d0034e198b6" providerId="ADAL" clId="{816461DE-5B6A-417D-9602-53A22201D139}"/>
    <pc:docChg chg="undo custSel addSld modSld sldOrd">
      <pc:chgData name="Wilson, Amanda D" userId="c4c1ffb7-598e-4ea0-ab73-1d0034e198b6" providerId="ADAL" clId="{816461DE-5B6A-417D-9602-53A22201D139}" dt="2024-04-09T20:49:53.653" v="459" actId="122"/>
      <pc:docMkLst>
        <pc:docMk/>
      </pc:docMkLst>
      <pc:sldChg chg="modSp mod">
        <pc:chgData name="Wilson, Amanda D" userId="c4c1ffb7-598e-4ea0-ab73-1d0034e198b6" providerId="ADAL" clId="{816461DE-5B6A-417D-9602-53A22201D139}" dt="2024-04-09T20:49:39.226" v="456" actId="122"/>
        <pc:sldMkLst>
          <pc:docMk/>
          <pc:sldMk cId="656679434" sldId="276"/>
        </pc:sldMkLst>
        <pc:spChg chg="mod">
          <ac:chgData name="Wilson, Amanda D" userId="c4c1ffb7-598e-4ea0-ab73-1d0034e198b6" providerId="ADAL" clId="{816461DE-5B6A-417D-9602-53A22201D139}" dt="2024-04-09T20:49:39.226" v="456" actId="122"/>
          <ac:spMkLst>
            <pc:docMk/>
            <pc:sldMk cId="656679434" sldId="276"/>
            <ac:spMk id="2" creationId="{0FD920B7-1F53-44EF-DCB5-81F18ADB9497}"/>
          </ac:spMkLst>
        </pc:spChg>
      </pc:sldChg>
      <pc:sldChg chg="addSp modSp mod">
        <pc:chgData name="Wilson, Amanda D" userId="c4c1ffb7-598e-4ea0-ab73-1d0034e198b6" providerId="ADAL" clId="{816461DE-5B6A-417D-9602-53A22201D139}" dt="2024-04-09T20:49:05.020" v="451" actId="122"/>
        <pc:sldMkLst>
          <pc:docMk/>
          <pc:sldMk cId="1825181521" sldId="745"/>
        </pc:sldMkLst>
        <pc:spChg chg="add mod">
          <ac:chgData name="Wilson, Amanda D" userId="c4c1ffb7-598e-4ea0-ab73-1d0034e198b6" providerId="ADAL" clId="{816461DE-5B6A-417D-9602-53A22201D139}" dt="2024-04-09T20:43:50.486" v="413" actId="255"/>
          <ac:spMkLst>
            <pc:docMk/>
            <pc:sldMk cId="1825181521" sldId="745"/>
            <ac:spMk id="17" creationId="{F625C360-B558-7FB9-8EE7-174BAA96690A}"/>
          </ac:spMkLst>
        </pc:spChg>
        <pc:spChg chg="mod">
          <ac:chgData name="Wilson, Amanda D" userId="c4c1ffb7-598e-4ea0-ab73-1d0034e198b6" providerId="ADAL" clId="{816461DE-5B6A-417D-9602-53A22201D139}" dt="2024-04-09T20:49:05.020" v="451" actId="122"/>
          <ac:spMkLst>
            <pc:docMk/>
            <pc:sldMk cId="1825181521" sldId="745"/>
            <ac:spMk id="7170" creationId="{00000000-0000-0000-0000-000000000000}"/>
          </ac:spMkLst>
        </pc:spChg>
      </pc:sldChg>
      <pc:sldChg chg="modSp mod">
        <pc:chgData name="Wilson, Amanda D" userId="c4c1ffb7-598e-4ea0-ab73-1d0034e198b6" providerId="ADAL" clId="{816461DE-5B6A-417D-9602-53A22201D139}" dt="2024-04-09T20:49:26.575" v="454" actId="122"/>
        <pc:sldMkLst>
          <pc:docMk/>
          <pc:sldMk cId="1046394740" sldId="2165"/>
        </pc:sldMkLst>
        <pc:spChg chg="mod">
          <ac:chgData name="Wilson, Amanda D" userId="c4c1ffb7-598e-4ea0-ab73-1d0034e198b6" providerId="ADAL" clId="{816461DE-5B6A-417D-9602-53A22201D139}" dt="2024-04-09T20:49:26.575" v="454" actId="122"/>
          <ac:spMkLst>
            <pc:docMk/>
            <pc:sldMk cId="1046394740" sldId="2165"/>
            <ac:spMk id="2" creationId="{01A5F072-8683-EDD7-EF6B-C120332AF08B}"/>
          </ac:spMkLst>
        </pc:spChg>
        <pc:spChg chg="mod">
          <ac:chgData name="Wilson, Amanda D" userId="c4c1ffb7-598e-4ea0-ab73-1d0034e198b6" providerId="ADAL" clId="{816461DE-5B6A-417D-9602-53A22201D139}" dt="2024-04-09T20:23:05.723" v="15" actId="1076"/>
          <ac:spMkLst>
            <pc:docMk/>
            <pc:sldMk cId="1046394740" sldId="2165"/>
            <ac:spMk id="3" creationId="{15C3199E-F6E2-FBD9-9583-67518FF63BC9}"/>
          </ac:spMkLst>
        </pc:spChg>
      </pc:sldChg>
      <pc:sldChg chg="modSp mod">
        <pc:chgData name="Wilson, Amanda D" userId="c4c1ffb7-598e-4ea0-ab73-1d0034e198b6" providerId="ADAL" clId="{816461DE-5B6A-417D-9602-53A22201D139}" dt="2024-04-09T20:49:17.714" v="453" actId="122"/>
        <pc:sldMkLst>
          <pc:docMk/>
          <pc:sldMk cId="2768739307" sldId="2170"/>
        </pc:sldMkLst>
        <pc:spChg chg="mod">
          <ac:chgData name="Wilson, Amanda D" userId="c4c1ffb7-598e-4ea0-ab73-1d0034e198b6" providerId="ADAL" clId="{816461DE-5B6A-417D-9602-53A22201D139}" dt="2024-04-09T20:49:17.714" v="453" actId="122"/>
          <ac:spMkLst>
            <pc:docMk/>
            <pc:sldMk cId="2768739307" sldId="2170"/>
            <ac:spMk id="2" creationId="{01A5F072-8683-EDD7-EF6B-C120332AF08B}"/>
          </ac:spMkLst>
        </pc:spChg>
      </pc:sldChg>
      <pc:sldChg chg="modSp mod ord">
        <pc:chgData name="Wilson, Amanda D" userId="c4c1ffb7-598e-4ea0-ab73-1d0034e198b6" providerId="ADAL" clId="{816461DE-5B6A-417D-9602-53A22201D139}" dt="2024-04-09T20:40:19.147" v="395" actId="27636"/>
        <pc:sldMkLst>
          <pc:docMk/>
          <pc:sldMk cId="1206357810" sldId="2174"/>
        </pc:sldMkLst>
        <pc:spChg chg="mod">
          <ac:chgData name="Wilson, Amanda D" userId="c4c1ffb7-598e-4ea0-ab73-1d0034e198b6" providerId="ADAL" clId="{816461DE-5B6A-417D-9602-53A22201D139}" dt="2024-04-09T20:40:19.147" v="395" actId="27636"/>
          <ac:spMkLst>
            <pc:docMk/>
            <pc:sldMk cId="1206357810" sldId="2174"/>
            <ac:spMk id="6" creationId="{78E56788-66C8-D1E7-971A-312DB6B478B9}"/>
          </ac:spMkLst>
        </pc:spChg>
      </pc:sldChg>
      <pc:sldChg chg="modSp mod">
        <pc:chgData name="Wilson, Amanda D" userId="c4c1ffb7-598e-4ea0-ab73-1d0034e198b6" providerId="ADAL" clId="{816461DE-5B6A-417D-9602-53A22201D139}" dt="2024-04-09T20:49:32.484" v="455" actId="122"/>
        <pc:sldMkLst>
          <pc:docMk/>
          <pc:sldMk cId="1895538644" sldId="2176"/>
        </pc:sldMkLst>
        <pc:spChg chg="mod">
          <ac:chgData name="Wilson, Amanda D" userId="c4c1ffb7-598e-4ea0-ab73-1d0034e198b6" providerId="ADAL" clId="{816461DE-5B6A-417D-9602-53A22201D139}" dt="2024-04-09T20:49:32.484" v="455" actId="122"/>
          <ac:spMkLst>
            <pc:docMk/>
            <pc:sldMk cId="1895538644" sldId="2176"/>
            <ac:spMk id="2" creationId="{2673FCE3-BB2D-5D90-F2DC-AF0D3BD339BA}"/>
          </ac:spMkLst>
        </pc:spChg>
      </pc:sldChg>
      <pc:sldChg chg="modSp mod">
        <pc:chgData name="Wilson, Amanda D" userId="c4c1ffb7-598e-4ea0-ab73-1d0034e198b6" providerId="ADAL" clId="{816461DE-5B6A-417D-9602-53A22201D139}" dt="2024-04-09T20:49:43.478" v="457" actId="122"/>
        <pc:sldMkLst>
          <pc:docMk/>
          <pc:sldMk cId="3145518521" sldId="2195"/>
        </pc:sldMkLst>
        <pc:spChg chg="mod">
          <ac:chgData name="Wilson, Amanda D" userId="c4c1ffb7-598e-4ea0-ab73-1d0034e198b6" providerId="ADAL" clId="{816461DE-5B6A-417D-9602-53A22201D139}" dt="2024-04-09T20:49:43.478" v="457" actId="122"/>
          <ac:spMkLst>
            <pc:docMk/>
            <pc:sldMk cId="3145518521" sldId="2195"/>
            <ac:spMk id="2" creationId="{9257BB5A-0826-525B-F0A1-575117EAC694}"/>
          </ac:spMkLst>
        </pc:spChg>
      </pc:sldChg>
      <pc:sldChg chg="modSp mod">
        <pc:chgData name="Wilson, Amanda D" userId="c4c1ffb7-598e-4ea0-ab73-1d0034e198b6" providerId="ADAL" clId="{816461DE-5B6A-417D-9602-53A22201D139}" dt="2024-04-09T20:49:48.332" v="458" actId="122"/>
        <pc:sldMkLst>
          <pc:docMk/>
          <pc:sldMk cId="2432099087" sldId="2197"/>
        </pc:sldMkLst>
        <pc:spChg chg="mod">
          <ac:chgData name="Wilson, Amanda D" userId="c4c1ffb7-598e-4ea0-ab73-1d0034e198b6" providerId="ADAL" clId="{816461DE-5B6A-417D-9602-53A22201D139}" dt="2024-04-09T20:49:48.332" v="458" actId="122"/>
          <ac:spMkLst>
            <pc:docMk/>
            <pc:sldMk cId="2432099087" sldId="2197"/>
            <ac:spMk id="2" creationId="{9257BB5A-0826-525B-F0A1-575117EAC694}"/>
          </ac:spMkLst>
        </pc:spChg>
      </pc:sldChg>
      <pc:sldChg chg="modSp mod">
        <pc:chgData name="Wilson, Amanda D" userId="c4c1ffb7-598e-4ea0-ab73-1d0034e198b6" providerId="ADAL" clId="{816461DE-5B6A-417D-9602-53A22201D139}" dt="2024-04-09T20:47:14.717" v="436" actId="313"/>
        <pc:sldMkLst>
          <pc:docMk/>
          <pc:sldMk cId="1173400044" sldId="2199"/>
        </pc:sldMkLst>
        <pc:spChg chg="mod">
          <ac:chgData name="Wilson, Amanda D" userId="c4c1ffb7-598e-4ea0-ab73-1d0034e198b6" providerId="ADAL" clId="{816461DE-5B6A-417D-9602-53A22201D139}" dt="2024-04-09T20:47:14.717" v="436" actId="313"/>
          <ac:spMkLst>
            <pc:docMk/>
            <pc:sldMk cId="1173400044" sldId="2199"/>
            <ac:spMk id="2" creationId="{D3287FD0-9E73-40C5-A0D6-A39C459D0C64}"/>
          </ac:spMkLst>
        </pc:spChg>
      </pc:sldChg>
      <pc:sldChg chg="modSp new mod">
        <pc:chgData name="Wilson, Amanda D" userId="c4c1ffb7-598e-4ea0-ab73-1d0034e198b6" providerId="ADAL" clId="{816461DE-5B6A-417D-9602-53A22201D139}" dt="2024-04-09T20:49:53.653" v="459" actId="122"/>
        <pc:sldMkLst>
          <pc:docMk/>
          <pc:sldMk cId="4113563811" sldId="2200"/>
        </pc:sldMkLst>
        <pc:spChg chg="mod">
          <ac:chgData name="Wilson, Amanda D" userId="c4c1ffb7-598e-4ea0-ab73-1d0034e198b6" providerId="ADAL" clId="{816461DE-5B6A-417D-9602-53A22201D139}" dt="2024-04-09T20:49:53.653" v="459" actId="122"/>
          <ac:spMkLst>
            <pc:docMk/>
            <pc:sldMk cId="4113563811" sldId="2200"/>
            <ac:spMk id="2" creationId="{12E38CD0-0C08-C69A-D5AB-A8F8A5BC7E94}"/>
          </ac:spMkLst>
        </pc:spChg>
        <pc:spChg chg="mod">
          <ac:chgData name="Wilson, Amanda D" userId="c4c1ffb7-598e-4ea0-ab73-1d0034e198b6" providerId="ADAL" clId="{816461DE-5B6A-417D-9602-53A22201D139}" dt="2024-04-09T20:40:44.556" v="397" actId="27636"/>
          <ac:spMkLst>
            <pc:docMk/>
            <pc:sldMk cId="4113563811" sldId="2200"/>
            <ac:spMk id="3" creationId="{5CA7845C-76E1-4901-500A-1B8A0BF40D83}"/>
          </ac:spMkLst>
        </pc:spChg>
      </pc:sldChg>
      <pc:sldChg chg="modSp new mod">
        <pc:chgData name="Wilson, Amanda D" userId="c4c1ffb7-598e-4ea0-ab73-1d0034e198b6" providerId="ADAL" clId="{816461DE-5B6A-417D-9602-53A22201D139}" dt="2024-04-09T20:41:25.887" v="412" actId="14100"/>
        <pc:sldMkLst>
          <pc:docMk/>
          <pc:sldMk cId="2456123965" sldId="2201"/>
        </pc:sldMkLst>
        <pc:spChg chg="mod">
          <ac:chgData name="Wilson, Amanda D" userId="c4c1ffb7-598e-4ea0-ab73-1d0034e198b6" providerId="ADAL" clId="{816461DE-5B6A-417D-9602-53A22201D139}" dt="2024-04-09T20:41:25.887" v="412" actId="14100"/>
          <ac:spMkLst>
            <pc:docMk/>
            <pc:sldMk cId="2456123965" sldId="2201"/>
            <ac:spMk id="2" creationId="{EAEE7500-FB2B-5BC1-3DBB-7FDEAE214EA1}"/>
          </ac:spMkLst>
        </pc:spChg>
        <pc:spChg chg="mod">
          <ac:chgData name="Wilson, Amanda D" userId="c4c1ffb7-598e-4ea0-ab73-1d0034e198b6" providerId="ADAL" clId="{816461DE-5B6A-417D-9602-53A22201D139}" dt="2024-04-09T20:41:10.729" v="408" actId="27636"/>
          <ac:spMkLst>
            <pc:docMk/>
            <pc:sldMk cId="2456123965" sldId="2201"/>
            <ac:spMk id="3" creationId="{FD606F6D-299B-AA14-2DD6-DC8FA87E6F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02EDA-65A1-40AC-A4F2-9FBC55093AF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A56BC-117E-4433-AA3C-AC95A1B5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be making the slide deck and recording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A0E82-B373-4A4C-AF89-944DF260C0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D5E5-DC69-88F1-4C31-387C3F5DB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C0227-0E16-4BCF-4D2D-8EC1E7012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51607-AD70-41AE-C1A5-5FC038A2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399F0-C96E-BC5C-45D8-04C24C26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5D8C-1720-4E47-0E94-EC39FF264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5B8B9-3C8F-4C21-A755-191528032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DF754-4E20-E77E-F7E5-7AAEE65B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D681B-B36F-BCAA-BA01-E042BCE7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4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thWays for Aging logotype">
            <a:extLst>
              <a:ext uri="{FF2B5EF4-FFF2-40B4-BE49-F238E27FC236}">
                <a16:creationId xmlns:a16="http://schemas.microsoft.com/office/drawing/2014/main" id="{D5287BFC-BE07-E384-AA14-B0613B50B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94" y="582178"/>
            <a:ext cx="4709812" cy="3870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8EFD2A-35BB-D631-DE87-3BCAE116D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754"/>
            <a:ext cx="12192000" cy="4668246"/>
          </a:xfrm>
          <a:prstGeom prst="rect">
            <a:avLst/>
          </a:prstGeom>
        </p:spPr>
      </p:pic>
      <p:pic>
        <p:nvPicPr>
          <p:cNvPr id="3" name="Picture 2" descr="Indiana Family and Social Services Administration Logo">
            <a:extLst>
              <a:ext uri="{FF2B5EF4-FFF2-40B4-BE49-F238E27FC236}">
                <a16:creationId xmlns:a16="http://schemas.microsoft.com/office/drawing/2014/main" id="{8E5EE9C0-80D4-B4BE-8171-262D6C7D36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02" y="4865802"/>
            <a:ext cx="1992198" cy="19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13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thWays for Aging logotype">
            <a:extLst>
              <a:ext uri="{FF2B5EF4-FFF2-40B4-BE49-F238E27FC236}">
                <a16:creationId xmlns:a16="http://schemas.microsoft.com/office/drawing/2014/main" id="{D5287BFC-BE07-E384-AA14-B0613B50B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7751" y="613156"/>
            <a:ext cx="5608296" cy="1489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8EFD2A-35BB-D631-DE87-3BCAE116D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754"/>
            <a:ext cx="12192000" cy="4668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9122F5-13DA-67B8-D54F-ADBEC732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2527069"/>
            <a:ext cx="9105901" cy="1816332"/>
          </a:xfrm>
        </p:spPr>
        <p:txBody>
          <a:bodyPr lIns="0" tIns="0" rIns="0" bIns="0"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Indiana Family and Social Services Administration Logo">
            <a:extLst>
              <a:ext uri="{FF2B5EF4-FFF2-40B4-BE49-F238E27FC236}">
                <a16:creationId xmlns:a16="http://schemas.microsoft.com/office/drawing/2014/main" id="{C30E910A-8D22-25F5-EA0C-060832BE8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72" y="371061"/>
            <a:ext cx="2158370" cy="21583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42195E-D043-0A94-7BCD-D37F75BF2422}"/>
              </a:ext>
            </a:extLst>
          </p:cNvPr>
          <p:cNvCxnSpPr/>
          <p:nvPr userDrawn="1"/>
        </p:nvCxnSpPr>
        <p:spPr>
          <a:xfrm>
            <a:off x="3918142" y="688157"/>
            <a:ext cx="0" cy="1414963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438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kBlu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821BDCD-19C3-A349-B820-201233262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5461"/>
          <a:stretch/>
        </p:blipFill>
        <p:spPr>
          <a:xfrm>
            <a:off x="-30476" y="-14307"/>
            <a:ext cx="11887200" cy="571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9" y="567597"/>
            <a:ext cx="11521437" cy="9144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Header – Arial, Bold – 28-32 </a:t>
            </a:r>
            <a:r>
              <a:rPr lang="en-US" err="1"/>
              <a:t>pt</a:t>
            </a:r>
            <a:r>
              <a:rPr lang="en-US"/>
              <a:t> – R0/G121/B194 – Left-aligned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1B9BB50-1CF7-D048-8262-B3B03613F8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FFB2961-3DEE-9B4A-9A7B-D69D8F7AC1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614488"/>
            <a:ext cx="11521437" cy="4603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53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80DC-AC08-1DA3-BB1F-64EB8E04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50C1-63C3-E2E5-3362-CFE182E19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B7767-D079-B787-7EF6-C339D7E6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FE327-464A-49A6-3CB4-02611107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E0A6D1-B047-8166-4A08-F2771BFF3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2" r="32408" b="37971"/>
          <a:stretch/>
        </p:blipFill>
        <p:spPr>
          <a:xfrm>
            <a:off x="11150416" y="383453"/>
            <a:ext cx="767756" cy="11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6FB3-5C53-C0E1-497B-6AB68836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4" y="1709738"/>
            <a:ext cx="981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6AFFA-D556-6EFD-4F02-2C35EADE1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524" y="4589463"/>
            <a:ext cx="98139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41053-2441-FAB3-AF54-1A6F2F9FC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51B33-0661-BB00-3F75-C92F982A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0BC4-8D8A-74FD-5994-8CCDFB1A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FDA61-1957-27BC-B45B-43ADEFAFD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98" y="1825625"/>
            <a:ext cx="4495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49196-3106-35B8-3EF3-7F51C6D6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C59F4-D860-B7EE-A150-90AEF1B7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0A1FA-A15E-474F-77EE-0553B0BF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4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4159-893B-8E1A-1837-D2216973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4" y="365125"/>
            <a:ext cx="982186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82228-635C-02B8-38D9-4597BA24D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523" y="1681163"/>
            <a:ext cx="44640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C0E4E-8C4A-3E89-1CE9-8B0155810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3523" y="2505075"/>
            <a:ext cx="44640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957E5-516F-272F-EF72-9832007AA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231F9-8CF2-2ED2-545B-7638C85DC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006A45-3A8B-1B66-DB41-3590665E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7A7AD-E3E3-1C27-865E-CAF15FA4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6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BBEC-E240-FFE5-807C-6C85A5D0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F341C-1FE6-07B3-D8AF-D7BC757A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97A3B-2DA1-51EF-6B2F-530C4900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2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40093-9A2A-E2D0-7BF4-C06B2162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B0C0D-D379-17AE-5E8E-0E48BA57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6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780C-655F-1ADC-0F7B-7C3BB936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32480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D6FFD-FE19-8AE8-69C0-5641D967D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DC379-FD05-958D-F027-2BB7C43B8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2057400"/>
            <a:ext cx="32480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9C577-971E-152A-3A09-BA8D758D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C71B4-76A1-0607-8690-AB7B1D1F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3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8CC5-8FF3-7258-83B6-560DA7C1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32480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DC040C-767B-5D55-5ED5-194410899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258D6-1725-A53B-8FDF-1943D7D12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2057400"/>
            <a:ext cx="32480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82734-7D17-DE7D-9030-1CE22365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868A-A2A8-7A01-E849-BFB20254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A8177-23B7-F00E-6101-A574E477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681037"/>
            <a:ext cx="10067925" cy="1009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96A42-4C23-4E29-E033-58B2EE8BC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825625"/>
            <a:ext cx="10067924" cy="43513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456AD-B582-647D-74B3-B26F19573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Indiana Family and Social Services Administration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D34B2-839E-10B5-0CAF-E8276D44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305048" y="2305052"/>
            <a:ext cx="6858000" cy="22478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581A-78DE-20D5-937D-8D73F5717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225" y="6356350"/>
            <a:ext cx="2600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DCBD9CDE-66AC-4AC4-879B-D3FD922BE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3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TSSContracting@humana.com" TargetMode="External"/><Relationship Id="rId2" Type="http://schemas.openxmlformats.org/officeDocument/2006/relationships/hyperlink" Target="mailto:INmltssproviderrelations@anthem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_providerservices@uhc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cprovider.com/" TargetMode="External"/><Relationship Id="rId2" Type="http://schemas.openxmlformats.org/officeDocument/2006/relationships/hyperlink" Target="http://www.availit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yan.Fennessy@anthem.com" TargetMode="External"/><Relationship Id="rId7" Type="http://schemas.openxmlformats.org/officeDocument/2006/relationships/hyperlink" Target="https://providers.anthem.com/docs/gpp/IN_CAID_PathWaysForAgingNetworkRelationsMapAndSupports.pdf?v=202312071927" TargetMode="External"/><Relationship Id="rId2" Type="http://schemas.openxmlformats.org/officeDocument/2006/relationships/hyperlink" Target="mailto:April.Walton@Anthem.co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roviders.anthem.com/indiana-provider/patient-care/pathways-aging" TargetMode="External"/><Relationship Id="rId5" Type="http://schemas.openxmlformats.org/officeDocument/2006/relationships/hyperlink" Target="mailto:INMLTSS@ProviderRelations@anthem.com" TargetMode="External"/><Relationship Id="rId4" Type="http://schemas.openxmlformats.org/officeDocument/2006/relationships/hyperlink" Target="mailto:Amanda.Wills@anthem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_Wilson@uhc.com" TargetMode="External"/><Relationship Id="rId2" Type="http://schemas.openxmlformats.org/officeDocument/2006/relationships/hyperlink" Target="mailto:IN_providerservices@uhc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oanna_peak@uhc.com" TargetMode="External"/><Relationship Id="rId4" Type="http://schemas.openxmlformats.org/officeDocument/2006/relationships/hyperlink" Target="mailto:David_hoover@uhc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7FD0-9E73-40C5-A0D6-A39C459D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LAI and HOPE Association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17C37-98E7-7BE3-DE3B-581A6BD8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3F4B-FB97-29A5-1F48-97904346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361649-9AFB-7717-6133-E2B1A0691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67" y="2562496"/>
            <a:ext cx="6196318" cy="17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0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7500-FB2B-5BC1-3DBB-7FDEAE21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221456"/>
            <a:ext cx="10067925" cy="4213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6F6D-299B-AA14-2DD6-DC8FA87E6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742384"/>
            <a:ext cx="10067924" cy="5613966"/>
          </a:xfrm>
        </p:spPr>
        <p:txBody>
          <a:bodyPr>
            <a:normAutofit fontScale="92500" lnSpcReduction="10000"/>
          </a:bodyPr>
          <a:lstStyle/>
          <a:p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a comprehensive care facility and have already contracted with MCE’s, but the contract was signed by the hospital IGT/UPL partner on our behalf. We ALSO have Medicaid waiver assisted living on our campus and are trying to understand if we need to sign a SEPARATE contract with the MCEs, since the hospital partner doesn't oversee the Medicaid Waiver licensure.</a:t>
            </a:r>
          </a:p>
          <a:p>
            <a:endParaRPr lang="en-US" sz="1800" kern="1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there be training on the billing software prior to going live and if so, when will the training take place?</a:t>
            </a:r>
          </a:p>
          <a:p>
            <a:endParaRPr lang="en-US" sz="1800" kern="1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the software look like for each MCE? (Hospice and Assisted Living)?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If a claim is denied will the software for Assisted Living and Hospice allow for immediate correction of the claim?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there be retroactive payments for providers if/when resident’s MCD lapses?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 a facility keep a copy of the MCE’s contract on their premises?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Pathways be taking the place of FSSA?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D35D6-7FDE-26AD-66DF-BD052DB2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A2215-23B2-6CA0-065C-4999827C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2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79E23-4155-F275-59C5-CE8444C9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CF288-F900-2999-DFB5-F3C7E094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78E56788-66C8-D1E7-971A-312DB6B478B9}"/>
              </a:ext>
            </a:extLst>
          </p:cNvPr>
          <p:cNvSpPr txBox="1">
            <a:spLocks/>
          </p:cNvSpPr>
          <p:nvPr/>
        </p:nvSpPr>
        <p:spPr>
          <a:xfrm>
            <a:off x="408214" y="226337"/>
            <a:ext cx="11316381" cy="577611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100" dirty="0"/>
              <a:t>Thank you for attending today. </a:t>
            </a:r>
          </a:p>
          <a:p>
            <a:pPr algn="ctr"/>
            <a:endParaRPr lang="en-US" sz="6600" dirty="0"/>
          </a:p>
          <a:p>
            <a:pPr algn="ctr"/>
            <a:endParaRPr lang="en-US" sz="6600" dirty="0"/>
          </a:p>
          <a:p>
            <a:pPr algn="ctr"/>
            <a:endParaRPr lang="en-US" sz="6600" dirty="0"/>
          </a:p>
          <a:p>
            <a:pPr algn="ctr"/>
            <a:r>
              <a:rPr lang="en-US" sz="9400" dirty="0"/>
              <a:t>Indiana PathWays for Aging MCEs</a:t>
            </a:r>
          </a:p>
          <a:p>
            <a:pPr algn="ctr"/>
            <a:endParaRPr lang="en-US" sz="9400" dirty="0"/>
          </a:p>
          <a:p>
            <a:pPr algn="ctr"/>
            <a:r>
              <a:rPr lang="en-US" sz="9400" dirty="0"/>
              <a:t>Anthem</a:t>
            </a:r>
          </a:p>
          <a:p>
            <a:pPr algn="ctr"/>
            <a:r>
              <a:rPr lang="en-US" sz="9400" dirty="0"/>
              <a:t>Humana </a:t>
            </a:r>
          </a:p>
          <a:p>
            <a:pPr algn="ctr"/>
            <a:r>
              <a:rPr lang="en-US" sz="9400" dirty="0"/>
              <a:t>UHC</a:t>
            </a:r>
          </a:p>
          <a:p>
            <a:pPr algn="ctr"/>
            <a:endParaRPr lang="en-US" sz="9400" dirty="0"/>
          </a:p>
          <a:p>
            <a:pPr algn="ctr"/>
            <a:endParaRPr lang="en-US" sz="8000" dirty="0"/>
          </a:p>
          <a:p>
            <a:pPr algn="ctr"/>
            <a:br>
              <a:rPr lang="en-US" sz="8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5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1342114" y="136525"/>
            <a:ext cx="9556056" cy="1143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4800" dirty="0"/>
              <a:t>Meeting 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lnSpcReduction="10000"/>
          </a:bodyPr>
          <a:lstStyle/>
          <a:p>
            <a:pPr defTabSz="609570">
              <a:spcAft>
                <a:spcPts val="800"/>
              </a:spcAft>
            </a:pPr>
            <a:fld id="{8F6F74D5-4818-4641-99AB-3A51BBD52A31}" type="slidenum">
              <a:rPr lang="en-US">
                <a:solidFill>
                  <a:prstClr val="white"/>
                </a:solidFill>
              </a:rPr>
              <a:pPr defTabSz="609570">
                <a:spcAft>
                  <a:spcPts val="800"/>
                </a:spcAft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25C360-B558-7FB9-8EE7-174BAA96690A}"/>
              </a:ext>
            </a:extLst>
          </p:cNvPr>
          <p:cNvSpPr txBox="1"/>
          <p:nvPr/>
        </p:nvSpPr>
        <p:spPr>
          <a:xfrm>
            <a:off x="2154725" y="2009869"/>
            <a:ext cx="793083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Contracting Contacts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Required Documents for Assisted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MCE Portals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Provider Relation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8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F072-8683-EDD7-EF6B-C120332A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19088"/>
            <a:ext cx="10067925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MCE HCBS Provider Outreach and Contracting Contacts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D9A30-00D9-6170-606E-46D18220B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387" y="1894792"/>
            <a:ext cx="9213396" cy="43613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Anthem</a:t>
            </a:r>
          </a:p>
          <a:p>
            <a:pPr lvl="1"/>
            <a:r>
              <a:rPr lang="en-US" sz="2000" dirty="0">
                <a:latin typeface="+mj-lt"/>
              </a:rPr>
              <a:t>April Walton</a:t>
            </a:r>
          </a:p>
          <a:p>
            <a:pPr lvl="1"/>
            <a:r>
              <a:rPr lang="en-US" sz="2000" dirty="0">
                <a:latin typeface="+mj-lt"/>
                <a:hlinkClick r:id="rId2"/>
              </a:rPr>
              <a:t>INmltssproviderrelations@anthem.com</a:t>
            </a:r>
            <a:r>
              <a:rPr lang="en-US" sz="2000" dirty="0">
                <a:latin typeface="+mj-lt"/>
              </a:rPr>
              <a:t> </a:t>
            </a:r>
          </a:p>
          <a:p>
            <a:pPr lvl="1"/>
            <a:r>
              <a:rPr lang="en-US" sz="2000" dirty="0">
                <a:latin typeface="+mj-lt"/>
              </a:rPr>
              <a:t>219-742-5323</a:t>
            </a:r>
          </a:p>
          <a:p>
            <a:r>
              <a:rPr lang="en-US" sz="2400" dirty="0">
                <a:latin typeface="+mj-lt"/>
              </a:rPr>
              <a:t>Humana</a:t>
            </a:r>
          </a:p>
          <a:p>
            <a:pPr lvl="1"/>
            <a:r>
              <a:rPr lang="en-US" sz="2000" dirty="0">
                <a:latin typeface="+mj-lt"/>
              </a:rPr>
              <a:t>Terry King</a:t>
            </a:r>
          </a:p>
          <a:p>
            <a:pPr lvl="1"/>
            <a:r>
              <a:rPr lang="en-US" sz="2000" dirty="0">
                <a:latin typeface="+mj-lt"/>
                <a:hlinkClick r:id="rId3"/>
              </a:rPr>
              <a:t>LTSSContracting@humana.com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866-274-5888</a:t>
            </a:r>
          </a:p>
          <a:p>
            <a:r>
              <a:rPr lang="en-US" sz="2400" dirty="0">
                <a:latin typeface="+mj-lt"/>
              </a:rPr>
              <a:t>UnitedHealthcare</a:t>
            </a:r>
          </a:p>
          <a:p>
            <a:pPr lvl="1"/>
            <a:r>
              <a:rPr lang="en-US" sz="2000" dirty="0">
                <a:latin typeface="+mj-lt"/>
              </a:rPr>
              <a:t>Dorian Trice</a:t>
            </a:r>
          </a:p>
          <a:p>
            <a:pPr lvl="1"/>
            <a:r>
              <a:rPr lang="en-US" sz="2000" dirty="0">
                <a:latin typeface="+mj-lt"/>
                <a:hlinkClick r:id="rId4"/>
              </a:rPr>
              <a:t>IN_providerservices@uhc.com</a:t>
            </a:r>
            <a:r>
              <a:rPr lang="en-US" sz="2000" dirty="0">
                <a:latin typeface="+mj-lt"/>
              </a:rPr>
              <a:t> </a:t>
            </a:r>
          </a:p>
          <a:p>
            <a:pPr lvl="1"/>
            <a:r>
              <a:rPr lang="en-US" sz="2000" dirty="0">
                <a:latin typeface="+mj-lt"/>
              </a:rPr>
              <a:t>763-361-1650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32EAF-5CA7-4E04-27B2-21F5896C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Indiana Family and Social Services Administration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6DCA3-7574-48C1-FD5F-E90EDC3C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3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F072-8683-EDD7-EF6B-C120332A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636587"/>
            <a:ext cx="10067925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Overview of Key Documents for Assisted Living Contracting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32EAF-5CA7-4E04-27B2-21F5896C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6DCA3-7574-48C1-FD5F-E90EDC3C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D8D91B-1634-C113-56F9-4694B7EE9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5418"/>
              </p:ext>
            </p:extLst>
          </p:nvPr>
        </p:nvGraphicFramePr>
        <p:xfrm>
          <a:off x="2032000" y="2408006"/>
          <a:ext cx="8127999" cy="260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4635322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675732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24276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UHC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33566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MCEs required a completed digital application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37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Required documents</a:t>
                      </a:r>
                    </a:p>
                    <a:p>
                      <a:pPr marL="574675" lvl="1" indent="-2921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W-9</a:t>
                      </a:r>
                    </a:p>
                    <a:p>
                      <a:pPr marL="574675" lvl="1" indent="-2921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Copy of Division of Aging certification</a:t>
                      </a:r>
                    </a:p>
                    <a:p>
                      <a:pPr marL="574675" marR="0" lvl="1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License if applicable</a:t>
                      </a:r>
                    </a:p>
                    <a:p>
                      <a:pPr marL="574675" lvl="1" indent="-292100" algn="l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Required documents</a:t>
                      </a:r>
                    </a:p>
                    <a:p>
                      <a:pPr marL="574675" lvl="1" indent="-2921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W-9</a:t>
                      </a:r>
                    </a:p>
                    <a:p>
                      <a:pPr marL="574675" lvl="1" indent="-2921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Copy of Division of Aging certification </a:t>
                      </a:r>
                    </a:p>
                    <a:p>
                      <a:pPr marL="574675" lvl="1" indent="-2921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License if applicable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Required documents</a:t>
                      </a:r>
                    </a:p>
                    <a:p>
                      <a:pPr marL="574675" lvl="1" indent="-2921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W-9</a:t>
                      </a:r>
                    </a:p>
                    <a:p>
                      <a:pPr marL="574675" lvl="1" indent="-2921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Copy of Division of Aging certification </a:t>
                      </a:r>
                    </a:p>
                    <a:p>
                      <a:pPr marL="574675" marR="0" lvl="1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License if applicable</a:t>
                      </a:r>
                    </a:p>
                    <a:p>
                      <a:pPr marL="574675" lvl="1" indent="-292100" algn="l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535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C3199E-F6E2-FBD9-9583-67518FF63BC9}"/>
              </a:ext>
            </a:extLst>
          </p:cNvPr>
          <p:cNvSpPr txBox="1"/>
          <p:nvPr/>
        </p:nvSpPr>
        <p:spPr>
          <a:xfrm>
            <a:off x="2158780" y="5662437"/>
            <a:ext cx="504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 Overview: </a:t>
            </a:r>
          </a:p>
        </p:txBody>
      </p:sp>
    </p:spTree>
    <p:extLst>
      <p:ext uri="{BB962C8B-B14F-4D97-AF65-F5344CB8AC3E}">
        <p14:creationId xmlns:p14="http://schemas.microsoft.com/office/powerpoint/2010/main" val="104639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FCE3-BB2D-5D90-F2DC-AF0D3BD3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MCE Provider Portals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F381-F002-5664-ECAC-F8A14A4D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428" y="2128611"/>
            <a:ext cx="10067924" cy="36793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Both Anthem and Humana use Availity (</a:t>
            </a:r>
            <a:r>
              <a:rPr lang="en-US" dirty="0">
                <a:hlinkClick r:id="rId2"/>
              </a:rPr>
              <a:t>www.availity.com</a:t>
            </a:r>
            <a:r>
              <a:rPr lang="en-US" dirty="0"/>
              <a:t>)</a:t>
            </a:r>
          </a:p>
          <a:p>
            <a:r>
              <a:rPr lang="en-US" dirty="0"/>
              <a:t>UnitedHealthcare uses a proprietary system, UnitedHealthcare Provider Portal </a:t>
            </a:r>
            <a:r>
              <a:rPr lang="en-US" dirty="0">
                <a:hlinkClick r:id="rId3"/>
              </a:rPr>
              <a:t>www.uhcprovider.com</a:t>
            </a:r>
            <a:r>
              <a:rPr lang="en-US" dirty="0"/>
              <a:t>.</a:t>
            </a:r>
          </a:p>
          <a:p>
            <a:r>
              <a:rPr lang="en-US" dirty="0"/>
              <a:t>All have the following capabilities: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Contract with the MCE </a:t>
            </a:r>
          </a:p>
          <a:p>
            <a:pPr lvl="1"/>
            <a:r>
              <a:rPr lang="en-US" dirty="0"/>
              <a:t>View Service authorizations</a:t>
            </a:r>
          </a:p>
          <a:p>
            <a:pPr lvl="1"/>
            <a:r>
              <a:rPr lang="en-US" dirty="0"/>
              <a:t>Claims submission</a:t>
            </a:r>
          </a:p>
          <a:p>
            <a:pPr lvl="1"/>
            <a:r>
              <a:rPr lang="en-US" dirty="0"/>
              <a:t>Remittance advice download</a:t>
            </a:r>
          </a:p>
          <a:p>
            <a:pPr lvl="1"/>
            <a:r>
              <a:rPr lang="en-US" dirty="0"/>
              <a:t>Provider profile management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79E23-4155-F275-59C5-CE8444C9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CF288-F900-2999-DFB5-F3C7E094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20B7-1F53-44EF-DCB5-81F18ADB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635" y="615810"/>
            <a:ext cx="8321965" cy="6394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</a:rPr>
              <a:t>Your Anthem LTSS Provider Relations Team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AE0184-D4E2-5675-369D-D9DF83AF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BB50-1CF7-D048-8262-B3B03613F80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32860-3C50-99A7-B51A-8A9BBC20E4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4619" y="1620292"/>
            <a:ext cx="10071662" cy="261961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Provider Relationship representatives</a:t>
            </a:r>
          </a:p>
          <a:p>
            <a:endParaRPr lang="en-US" sz="1200" b="1" dirty="0">
              <a:solidFill>
                <a:schemeClr val="tx2"/>
              </a:solidFill>
              <a:latin typeface="+mj-lt"/>
            </a:endParaRPr>
          </a:p>
          <a:p>
            <a:pPr marL="0" indent="0" algn="ctr" defTabSz="874713">
              <a:lnSpc>
                <a:spcPct val="100000"/>
              </a:lnSpc>
              <a:spcBef>
                <a:spcPts val="0"/>
              </a:spcBef>
              <a:buNone/>
              <a:tabLst>
                <a:tab pos="2743200" algn="l"/>
                <a:tab pos="5948363" algn="l"/>
                <a:tab pos="6115050" algn="l"/>
              </a:tabLst>
            </a:pPr>
            <a:r>
              <a:rPr lang="en-US" sz="1600" dirty="0">
                <a:latin typeface="+mj-lt"/>
              </a:rPr>
              <a:t>				</a:t>
            </a:r>
            <a:r>
              <a:rPr lang="en-US" sz="1600" b="1" dirty="0">
                <a:latin typeface="+mj-lt"/>
              </a:rPr>
              <a:t>		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43200" algn="l"/>
                <a:tab pos="5948363" algn="l"/>
              </a:tabLst>
            </a:pPr>
            <a:r>
              <a:rPr lang="en-US" sz="1400" dirty="0">
                <a:latin typeface="+mj-lt"/>
              </a:rPr>
              <a:t>	</a:t>
            </a:r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473FB-5D28-2351-4525-D00AB224FE14}"/>
              </a:ext>
            </a:extLst>
          </p:cNvPr>
          <p:cNvSpPr txBox="1"/>
          <p:nvPr/>
        </p:nvSpPr>
        <p:spPr>
          <a:xfrm>
            <a:off x="1274619" y="4748852"/>
            <a:ext cx="10649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+mj-lt"/>
              </a:rPr>
              <a:t>Additional resources and contacts:</a:t>
            </a:r>
          </a:p>
          <a:p>
            <a:endParaRPr lang="en-US" sz="1600" b="1" dirty="0">
              <a:solidFill>
                <a:schemeClr val="tx2"/>
              </a:solidFill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5BE73-B559-EB8A-2B0C-F3A9BF94BB52}"/>
              </a:ext>
            </a:extLst>
          </p:cNvPr>
          <p:cNvSpPr txBox="1"/>
          <p:nvPr/>
        </p:nvSpPr>
        <p:spPr>
          <a:xfrm>
            <a:off x="866289" y="1987049"/>
            <a:ext cx="2955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Northern Indiana</a:t>
            </a:r>
          </a:p>
          <a:p>
            <a:pPr algn="ctr"/>
            <a:r>
              <a:rPr lang="en-US" sz="1600" dirty="0">
                <a:latin typeface="+mj-lt"/>
              </a:rPr>
              <a:t>Latasha Cobb</a:t>
            </a:r>
          </a:p>
          <a:p>
            <a:pPr algn="ctr"/>
            <a:r>
              <a:rPr lang="en-US" sz="1600" b="1" dirty="0">
                <a:latin typeface="+mj-lt"/>
              </a:rPr>
              <a:t>317-503-0843</a:t>
            </a:r>
          </a:p>
          <a:p>
            <a:pPr algn="ctr"/>
            <a:r>
              <a:rPr lang="en-US" sz="1600" dirty="0">
                <a:latin typeface="+mj-lt"/>
              </a:rPr>
              <a:t>LaTasha.Cobb@anthem.com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EDEF1D-9AD9-1243-A0AE-451B050426D3}"/>
              </a:ext>
            </a:extLst>
          </p:cNvPr>
          <p:cNvSpPr txBox="1"/>
          <p:nvPr/>
        </p:nvSpPr>
        <p:spPr>
          <a:xfrm>
            <a:off x="4067273" y="2020922"/>
            <a:ext cx="3214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Central Indiana</a:t>
            </a:r>
          </a:p>
          <a:p>
            <a:pPr algn="ctr"/>
            <a:r>
              <a:rPr lang="en-US" sz="1600" dirty="0">
                <a:latin typeface="+mj-lt"/>
              </a:rPr>
              <a:t>David Castaneda</a:t>
            </a:r>
          </a:p>
          <a:p>
            <a:pPr algn="ctr"/>
            <a:r>
              <a:rPr lang="en-US" sz="1600" b="1" dirty="0">
                <a:latin typeface="+mj-lt"/>
              </a:rPr>
              <a:t>317-503-0843</a:t>
            </a:r>
          </a:p>
          <a:p>
            <a:pPr algn="ctr"/>
            <a:r>
              <a:rPr lang="en-US" sz="1600" dirty="0">
                <a:latin typeface="+mj-lt"/>
              </a:rPr>
              <a:t>David.Castaneda@anthem.com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08794-868A-0E52-CFDE-D6194F2FDB65}"/>
              </a:ext>
            </a:extLst>
          </p:cNvPr>
          <p:cNvSpPr txBox="1"/>
          <p:nvPr/>
        </p:nvSpPr>
        <p:spPr>
          <a:xfrm>
            <a:off x="7526875" y="2011030"/>
            <a:ext cx="3214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Southern Indiana</a:t>
            </a:r>
          </a:p>
          <a:p>
            <a:pPr algn="ctr"/>
            <a:r>
              <a:rPr lang="en-US" sz="1600" dirty="0">
                <a:latin typeface="+mj-lt"/>
              </a:rPr>
              <a:t>Haley Osborne</a:t>
            </a:r>
          </a:p>
          <a:p>
            <a:pPr algn="ctr"/>
            <a:r>
              <a:rPr lang="en-US" sz="1600" b="1" dirty="0">
                <a:latin typeface="+mj-lt"/>
              </a:rPr>
              <a:t>317-671-2141</a:t>
            </a:r>
            <a:endParaRPr lang="en-US" sz="1600" dirty="0">
              <a:latin typeface="+mj-lt"/>
            </a:endParaRPr>
          </a:p>
          <a:p>
            <a:pPr algn="ctr"/>
            <a:r>
              <a:rPr lang="en-US" sz="1600" dirty="0">
                <a:latin typeface="+mj-lt"/>
              </a:rPr>
              <a:t>Haley.Osborne@Anthem.com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6101BD-A51E-4175-52B4-532724200F56}"/>
              </a:ext>
            </a:extLst>
          </p:cNvPr>
          <p:cNvSpPr txBox="1"/>
          <p:nvPr/>
        </p:nvSpPr>
        <p:spPr>
          <a:xfrm>
            <a:off x="8312727" y="5024931"/>
            <a:ext cx="3583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HCBS Contracting Network Specialist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tx2"/>
                </a:solidFill>
                <a:latin typeface="+mj-lt"/>
              </a:rPr>
              <a:t>   </a:t>
            </a:r>
            <a:r>
              <a:rPr lang="en-US" sz="1400" dirty="0">
                <a:latin typeface="+mj-lt"/>
              </a:rPr>
              <a:t>April Walton</a:t>
            </a:r>
          </a:p>
          <a:p>
            <a:pPr marL="0" indent="0" algn="ctr">
              <a:buNone/>
            </a:pPr>
            <a:r>
              <a:rPr lang="en-US" sz="1400" dirty="0">
                <a:latin typeface="+mj-lt"/>
              </a:rPr>
              <a:t>   </a:t>
            </a:r>
            <a:r>
              <a:rPr lang="en-US" sz="1400" dirty="0">
                <a:latin typeface="+mj-lt"/>
                <a:hlinkClick r:id="rId2"/>
              </a:rPr>
              <a:t>April.Walton@Anthem.com</a:t>
            </a:r>
            <a:endParaRPr lang="en-US" sz="1400" dirty="0">
              <a:latin typeface="+mj-lt"/>
            </a:endParaRPr>
          </a:p>
          <a:p>
            <a:pPr marL="0" indent="0" algn="ctr">
              <a:buNone/>
            </a:pPr>
            <a:r>
              <a:rPr lang="en-US" sz="1400" dirty="0">
                <a:latin typeface="+mj-lt"/>
              </a:rPr>
              <a:t>   </a:t>
            </a:r>
            <a:r>
              <a:rPr lang="en-US" sz="1400" b="1" dirty="0">
                <a:latin typeface="+mj-lt"/>
              </a:rPr>
              <a:t>219-742-5323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D141A3-B3BA-B216-6235-E4D4772B4F4F}"/>
              </a:ext>
            </a:extLst>
          </p:cNvPr>
          <p:cNvSpPr txBox="1"/>
          <p:nvPr/>
        </p:nvSpPr>
        <p:spPr>
          <a:xfrm>
            <a:off x="4853567" y="5021162"/>
            <a:ext cx="3592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LTSS Provider Training Specialist</a:t>
            </a:r>
          </a:p>
          <a:p>
            <a:pPr algn="ctr"/>
            <a:r>
              <a:rPr lang="en-US" sz="1400" dirty="0">
                <a:latin typeface="+mj-lt"/>
              </a:rPr>
              <a:t>Ryan </a:t>
            </a:r>
            <a:r>
              <a:rPr lang="en-US" sz="1400" dirty="0" err="1">
                <a:latin typeface="+mj-lt"/>
              </a:rPr>
              <a:t>Fennessy</a:t>
            </a:r>
            <a:endParaRPr lang="en-US" sz="1400" dirty="0">
              <a:latin typeface="+mj-lt"/>
            </a:endParaRPr>
          </a:p>
          <a:p>
            <a:pPr algn="ctr"/>
            <a:r>
              <a:rPr lang="en-US" sz="1400" dirty="0">
                <a:latin typeface="+mj-lt"/>
                <a:hlinkClick r:id="rId3"/>
              </a:rPr>
              <a:t>Ryan.Fennessy@anthem.com</a:t>
            </a:r>
            <a:endParaRPr lang="en-US" sz="1400" dirty="0">
              <a:latin typeface="+mj-lt"/>
            </a:endParaRPr>
          </a:p>
          <a:p>
            <a:pPr algn="ctr"/>
            <a:r>
              <a:rPr lang="en-US" sz="1400" b="1" dirty="0">
                <a:latin typeface="+mj-lt"/>
              </a:rPr>
              <a:t>317-671-3220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5C0CBE-2744-41D9-51C0-DCFED95CF009}"/>
              </a:ext>
            </a:extLst>
          </p:cNvPr>
          <p:cNvSpPr txBox="1"/>
          <p:nvPr/>
        </p:nvSpPr>
        <p:spPr>
          <a:xfrm>
            <a:off x="1274619" y="5051829"/>
            <a:ext cx="3725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Workforce Development Administrator   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Amanda Wills </a:t>
            </a:r>
            <a:r>
              <a:rPr lang="en-US" sz="1400" dirty="0">
                <a:solidFill>
                  <a:schemeClr val="tx2"/>
                </a:solidFill>
                <a:latin typeface="+mj-lt"/>
                <a:hlinkClick r:id="rId4"/>
              </a:rPr>
              <a:t>Amanda.Wills@anthem.com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tx2"/>
                </a:solidFill>
                <a:latin typeface="+mj-lt"/>
              </a:rPr>
              <a:t>317-671-3220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BCB60F-1ADC-D589-DC37-29A756F7D8E6}"/>
              </a:ext>
            </a:extLst>
          </p:cNvPr>
          <p:cNvSpPr txBox="1"/>
          <p:nvPr/>
        </p:nvSpPr>
        <p:spPr>
          <a:xfrm>
            <a:off x="1274619" y="3542749"/>
            <a:ext cx="100716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+mj-lt"/>
              </a:rPr>
              <a:t>LTSS Provider Relations email: 	</a:t>
            </a:r>
            <a:r>
              <a:rPr lang="en-US" sz="1800" dirty="0" err="1">
                <a:latin typeface="+mj-lt"/>
                <a:hlinkClick r:id="rId5"/>
              </a:rPr>
              <a:t>INMLTSS@ProviderRelations@anthem.com</a:t>
            </a:r>
            <a:endParaRPr lang="en-US" sz="1800" dirty="0">
              <a:latin typeface="+mj-lt"/>
            </a:endParaRPr>
          </a:p>
          <a:p>
            <a:pPr defTabSz="655638"/>
            <a:r>
              <a:rPr lang="en-US" b="1" dirty="0">
                <a:solidFill>
                  <a:schemeClr val="tx2"/>
                </a:solidFill>
                <a:latin typeface="+mj-lt"/>
              </a:rPr>
              <a:t>Website:  </a:t>
            </a:r>
            <a:r>
              <a:rPr lang="en-US" dirty="0">
                <a:latin typeface="+mj-lt"/>
              </a:rPr>
              <a:t>	</a:t>
            </a:r>
            <a:r>
              <a:rPr lang="en-US" dirty="0">
                <a:latin typeface="+mj-lt"/>
                <a:hlinkClick r:id="rId6"/>
              </a:rPr>
              <a:t>Indiana Pathways for Aging | Anthem</a:t>
            </a:r>
            <a:endParaRPr lang="en-US" dirty="0">
              <a:latin typeface="+mj-lt"/>
            </a:endParaRPr>
          </a:p>
          <a:p>
            <a:pPr defTabSz="655638"/>
            <a:r>
              <a:rPr lang="en-US" sz="1800" b="1" dirty="0">
                <a:solidFill>
                  <a:schemeClr val="tx2"/>
                </a:solidFill>
                <a:latin typeface="+mj-lt"/>
              </a:rPr>
              <a:t>Map:</a:t>
            </a:r>
            <a:r>
              <a:rPr lang="en-US" sz="1800" dirty="0">
                <a:latin typeface="+mj-lt"/>
              </a:rPr>
              <a:t>		</a:t>
            </a:r>
            <a:r>
              <a:rPr lang="en-US" sz="1800" dirty="0">
                <a:latin typeface="+mj-lt"/>
                <a:hlinkClick r:id="rId7"/>
              </a:rPr>
              <a:t>Indiana PathWays for Aging Network Relations Map and Supports</a:t>
            </a: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667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BB5A-0826-525B-F0A1-575117EA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625" y="681037"/>
            <a:ext cx="10369299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Humana Provider Education Team Contact Information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54CAE-2AE0-567F-0434-DCEACCD8E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25" y="1800529"/>
            <a:ext cx="10482315" cy="26892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8000" dirty="0">
                <a:solidFill>
                  <a:schemeClr val="tx2"/>
                </a:solidFill>
              </a:rPr>
              <a:t>Denise Watson</a:t>
            </a:r>
            <a:r>
              <a:rPr lang="en-US" sz="8000" dirty="0"/>
              <a:t>, Director of Provider Engagement</a:t>
            </a:r>
          </a:p>
          <a:p>
            <a:pPr marL="0" indent="0">
              <a:buNone/>
            </a:pPr>
            <a:r>
              <a:rPr lang="en-US" sz="8000" dirty="0">
                <a:solidFill>
                  <a:srgbClr val="000080"/>
                </a:solidFill>
                <a:ea typeface="Calibri" panose="020F0502020204030204" pitchFamily="34" charset="0"/>
              </a:rPr>
              <a:t>   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: Phone 463-280-5327 | *: dwatson31@humana.com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>
                <a:solidFill>
                  <a:schemeClr val="tx2"/>
                </a:solidFill>
              </a:rPr>
              <a:t>Kevin Cox</a:t>
            </a:r>
            <a:r>
              <a:rPr lang="en-US" sz="8000" dirty="0"/>
              <a:t>, Provider Engagement</a:t>
            </a:r>
          </a:p>
          <a:p>
            <a:pPr marL="0" indent="0">
              <a:buNone/>
            </a:pPr>
            <a:r>
              <a:rPr lang="en-US" sz="8000" dirty="0">
                <a:solidFill>
                  <a:srgbClr val="000080"/>
                </a:solidFill>
                <a:ea typeface="Calibri" panose="020F0502020204030204" pitchFamily="34" charset="0"/>
              </a:rPr>
              <a:t>   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: Phone 812-572-0110 | *: kcox23@humana.com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>
                <a:solidFill>
                  <a:schemeClr val="tx2"/>
                </a:solidFill>
              </a:rPr>
              <a:t>Bria Steele</a:t>
            </a:r>
            <a:r>
              <a:rPr lang="en-US" sz="8000" dirty="0"/>
              <a:t>, Provider Engagement</a:t>
            </a:r>
          </a:p>
          <a:p>
            <a:pPr marL="0" indent="0">
              <a:buNone/>
            </a:pPr>
            <a:r>
              <a:rPr lang="en-US" sz="8000" dirty="0">
                <a:solidFill>
                  <a:srgbClr val="000080"/>
                </a:solidFill>
                <a:ea typeface="Calibri" panose="020F0502020204030204" pitchFamily="34" charset="0"/>
              </a:rPr>
              <a:t>   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: Phone 317-677-2693 | *: bsteele13@humana.com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tx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Cindy Cobb</a:t>
            </a:r>
            <a:r>
              <a:rPr lang="en-US" sz="8000" dirty="0">
                <a:ea typeface="Times New Roman" panose="02020603050405020304" pitchFamily="18" charset="0"/>
                <a:cs typeface="Calibri" panose="020F0502020204030204" pitchFamily="34" charset="0"/>
              </a:rPr>
              <a:t>, Provider Engagement</a:t>
            </a:r>
            <a:endParaRPr lang="en-US" sz="8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06910" algn="l"/>
              </a:tabLst>
            </a:pPr>
            <a:r>
              <a:rPr lang="en-US" sz="8000" dirty="0">
                <a:solidFill>
                  <a:schemeClr val="accent2">
                    <a:lumMod val="50000"/>
                  </a:schemeClr>
                </a:solidFill>
              </a:rPr>
              <a:t>   : 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Phone 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</a:rPr>
              <a:t>317-991-2896| 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*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</a:rPr>
              <a:t>: ccob7@humana.com</a:t>
            </a:r>
          </a:p>
          <a:p>
            <a:pPr marL="0" indent="0">
              <a:buNone/>
              <a:tabLst>
                <a:tab pos="306910" algn="l"/>
              </a:tabLs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FS Humana" panose="02000506040000020004" pitchFamily="50" charset="0"/>
            </a:endParaRPr>
          </a:p>
          <a:p>
            <a:pPr marL="0" indent="0">
              <a:buNone/>
              <a:tabLst>
                <a:tab pos="306910" algn="l"/>
              </a:tabLst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DC624-F034-EFC3-11B0-FD69146E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C9C80-C44E-4956-FE09-9B8326A2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779F2-80B8-0E39-5524-EA463304E8D7}"/>
              </a:ext>
            </a:extLst>
          </p:cNvPr>
          <p:cNvSpPr txBox="1"/>
          <p:nvPr/>
        </p:nvSpPr>
        <p:spPr>
          <a:xfrm>
            <a:off x="1734188" y="5566698"/>
            <a:ext cx="8075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General Questions or Concerns</a:t>
            </a:r>
          </a:p>
          <a:p>
            <a:r>
              <a:rPr lang="en-US" sz="2000" dirty="0"/>
              <a:t>: </a:t>
            </a:r>
            <a:r>
              <a:rPr 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Phone 866-274-5888</a:t>
            </a:r>
            <a:r>
              <a:rPr lang="en-US" sz="2000" dirty="0"/>
              <a:t>|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*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: INMedicaidProviderRelations@humana.com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551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BB5A-0826-525B-F0A1-575117EA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625" y="681037"/>
            <a:ext cx="10369299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UnitedHealthcare Provider Contact Information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54CAE-2AE0-567F-0434-DCEACCD8E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25" y="3855497"/>
            <a:ext cx="10482315" cy="811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9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900" dirty="0">
                <a:solidFill>
                  <a:schemeClr val="tx2"/>
                </a:solidFill>
              </a:rPr>
              <a:t>Additional Resources and Contacts</a:t>
            </a:r>
            <a:endParaRPr lang="en-US" sz="3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  <a:tabLst>
                <a:tab pos="306910" algn="l"/>
              </a:tabLs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FS Humana" panose="02000506040000020004" pitchFamily="50" charset="0"/>
            </a:endParaRPr>
          </a:p>
          <a:p>
            <a:pPr marL="0" indent="0">
              <a:buNone/>
              <a:tabLst>
                <a:tab pos="306910" algn="l"/>
              </a:tabLst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DC624-F034-EFC3-11B0-FD69146E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C9C80-C44E-4956-FE09-9B8326A2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2A80520-2AC5-AEB3-5FD8-E29BEC24D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98037"/>
              </p:ext>
            </p:extLst>
          </p:nvPr>
        </p:nvGraphicFramePr>
        <p:xfrm>
          <a:off x="1222625" y="1958889"/>
          <a:ext cx="10482315" cy="208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105">
                  <a:extLst>
                    <a:ext uri="{9D8B030D-6E8A-4147-A177-3AD203B41FA5}">
                      <a16:colId xmlns:a16="http://schemas.microsoft.com/office/drawing/2014/main" val="2916805669"/>
                    </a:ext>
                  </a:extLst>
                </a:gridCol>
                <a:gridCol w="3494105">
                  <a:extLst>
                    <a:ext uri="{9D8B030D-6E8A-4147-A177-3AD203B41FA5}">
                      <a16:colId xmlns:a16="http://schemas.microsoft.com/office/drawing/2014/main" val="593841820"/>
                    </a:ext>
                  </a:extLst>
                </a:gridCol>
                <a:gridCol w="3494105">
                  <a:extLst>
                    <a:ext uri="{9D8B030D-6E8A-4147-A177-3AD203B41FA5}">
                      <a16:colId xmlns:a16="http://schemas.microsoft.com/office/drawing/2014/main" val="3161459310"/>
                    </a:ext>
                  </a:extLst>
                </a:gridCol>
              </a:tblGrid>
              <a:tr h="5201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HCBS Provider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Provider Services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Provider Services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332187"/>
                  </a:ext>
                </a:extLst>
              </a:tr>
              <a:tr h="520167">
                <a:tc>
                  <a:txBody>
                    <a:bodyPr/>
                    <a:lstStyle/>
                    <a:p>
                      <a:pPr lvl="0"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Dorian Trice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Amanda 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David Hoover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188834"/>
                  </a:ext>
                </a:extLst>
              </a:tr>
              <a:tr h="520167">
                <a:tc>
                  <a:txBody>
                    <a:bodyPr/>
                    <a:lstStyle/>
                    <a:p>
                      <a:pPr lvl="0" algn="ctr"/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IN_providerservices@uhc.com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hlinkClick r:id="rId3"/>
                        </a:rPr>
                        <a:t>Amanda_Wilson@uhc.com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hlinkClick r:id="rId4"/>
                        </a:rPr>
                        <a:t>David_Hoover@uhc.com</a:t>
                      </a:r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678333"/>
                  </a:ext>
                </a:extLst>
              </a:tr>
              <a:tr h="5201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763-361-1650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317-352-6600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317-275-8269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15335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578928C-2FA5-368B-BFA2-0E524A229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07267"/>
              </p:ext>
            </p:extLst>
          </p:nvPr>
        </p:nvGraphicFramePr>
        <p:xfrm>
          <a:off x="2348122" y="4705350"/>
          <a:ext cx="823132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655">
                  <a:extLst>
                    <a:ext uri="{9D8B030D-6E8A-4147-A177-3AD203B41FA5}">
                      <a16:colId xmlns:a16="http://schemas.microsoft.com/office/drawing/2014/main" val="1050979703"/>
                    </a:ext>
                  </a:extLst>
                </a:gridCol>
                <a:gridCol w="5353665">
                  <a:extLst>
                    <a:ext uri="{9D8B030D-6E8A-4147-A177-3AD203B41FA5}">
                      <a16:colId xmlns:a16="http://schemas.microsoft.com/office/drawing/2014/main" val="1725209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www.uhcprovider.com/INcommunityplan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29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Workforce Development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Joanna Peak</a:t>
                      </a:r>
                    </a:p>
                    <a:p>
                      <a:pPr algn="ctr"/>
                      <a:r>
                        <a:rPr lang="en-US" dirty="0">
                          <a:hlinkClick r:id="rId5"/>
                        </a:rPr>
                        <a:t>Joanna_peak@uhc.com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48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Service Coordination General Mailbox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in_service_coordination@uhc.com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774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09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8CD0-0C08-C69A-D5AB-A8F8A5BC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910" y="136525"/>
            <a:ext cx="10067925" cy="1009651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845C-76E1-4901-500A-1B8A0BF40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805758"/>
            <a:ext cx="10067924" cy="5371205"/>
          </a:xfrm>
        </p:spPr>
        <p:txBody>
          <a:bodyPr>
            <a:normAutofit/>
          </a:bodyPr>
          <a:lstStyle/>
          <a:p>
            <a:r>
              <a:rPr lang="en-US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will the contracting process work for new providers entering the AL and Hospice waiver space after the rollout?</a:t>
            </a: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long will it take to become a new provider after the rollout?</a:t>
            </a: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payments be retroactive for providers back to the date of their application?</a:t>
            </a: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a resident chooses to change to a different MCE, what will be the process for notifying the provider?  If there is a process, how long will that process of notification take?</a:t>
            </a: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a resident/patient changes plans, will this cause a delay in payment to the provider?</a:t>
            </a: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has been determined on how residents and hospice patients 60 and younger will continue to receive services and what does that provider payment process look like?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F4F15-E13D-B9C8-67E9-EC0B8095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Indiana Family and Social Services Administration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8EDD0-3EF9-0602-CEC6-2ED90A38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9CDE-66AC-4AC4-879B-D3FD922BEE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6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thWays">
      <a:dk1>
        <a:sysClr val="windowText" lastClr="000000"/>
      </a:dk1>
      <a:lt1>
        <a:sysClr val="window" lastClr="FFFFFF"/>
      </a:lt1>
      <a:dk2>
        <a:srgbClr val="294221"/>
      </a:dk2>
      <a:lt2>
        <a:srgbClr val="E7E6E6"/>
      </a:lt2>
      <a:accent1>
        <a:srgbClr val="294221"/>
      </a:accent1>
      <a:accent2>
        <a:srgbClr val="70C7AD"/>
      </a:accent2>
      <a:accent3>
        <a:srgbClr val="DBA126"/>
      </a:accent3>
      <a:accent4>
        <a:srgbClr val="E0735C"/>
      </a:accent4>
      <a:accent5>
        <a:srgbClr val="943F2D"/>
      </a:accent5>
      <a:accent6>
        <a:srgbClr val="397B6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SA PathWays for Aging presentation" id="{604E8517-D78A-4B6A-AEDD-00454F24DB62}" vid="{1D170E48-EC4E-43CC-8D5F-57717D4AD3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4D9654BF6D8F4AAA50E67A4BD6E9DB" ma:contentTypeVersion="5" ma:contentTypeDescription="Create a new document." ma:contentTypeScope="" ma:versionID="2073be8f0b66c66204711a9dd506e646">
  <xsd:schema xmlns:xsd="http://www.w3.org/2001/XMLSchema" xmlns:xs="http://www.w3.org/2001/XMLSchema" xmlns:p="http://schemas.microsoft.com/office/2006/metadata/properties" xmlns:ns2="2afbd0e1-49a6-4b2b-ac3d-1e5a24db9a3f" xmlns:ns3="fc89ccaa-1b23-456c-900c-abe6a1fd087d" targetNamespace="http://schemas.microsoft.com/office/2006/metadata/properties" ma:root="true" ma:fieldsID="e01fe9d61d67299fa6db0f9208c2ec52" ns2:_="" ns3:_="">
    <xsd:import namespace="2afbd0e1-49a6-4b2b-ac3d-1e5a24db9a3f"/>
    <xsd:import namespace="fc89ccaa-1b23-456c-900c-abe6a1fd08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bd0e1-49a6-4b2b-ac3d-1e5a24db9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9ccaa-1b23-456c-900c-abe6a1fd08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DB0390-E0B1-4FD4-B4AB-08E50EA08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fbd0e1-49a6-4b2b-ac3d-1e5a24db9a3f"/>
    <ds:schemaRef ds:uri="fc89ccaa-1b23-456c-900c-abe6a1fd0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F26406-B7A4-4C27-9C1F-788E1E3F025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8909A3B-2B6F-4C50-93AF-4A7D10BB42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FSSA PathWays for Aging presentation</Template>
  <TotalTime>12727</TotalTime>
  <Words>856</Words>
  <Application>Microsoft Office PowerPoint</Application>
  <PresentationFormat>Widescreen</PresentationFormat>
  <Paragraphs>178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Constantia</vt:lpstr>
      <vt:lpstr>Franklin Gothic Book</vt:lpstr>
      <vt:lpstr>FS Humana</vt:lpstr>
      <vt:lpstr>Office Theme</vt:lpstr>
      <vt:lpstr>LAI and HOPE Association</vt:lpstr>
      <vt:lpstr>Meeting Agenda</vt:lpstr>
      <vt:lpstr>MCE HCBS Provider Outreach and Contracting Contacts </vt:lpstr>
      <vt:lpstr>Overview of Key Documents for Assisted Living Contracting</vt:lpstr>
      <vt:lpstr>MCE Provider Portals</vt:lpstr>
      <vt:lpstr>Your Anthem LTSS Provider Relations Team </vt:lpstr>
      <vt:lpstr>Humana Provider Education Team Contact Information  </vt:lpstr>
      <vt:lpstr>UnitedHealthcare Provider Contact Information  </vt:lpstr>
      <vt:lpstr>Questions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[Provider Webinar]</dc:title>
  <dc:subject>Aging</dc:subject>
  <dc:creator>Conor Callahan</dc:creator>
  <cp:keywords>FSSA</cp:keywords>
  <dc:description>PathWays for Aging PowerPoint slide presentation</dc:description>
  <cp:lastModifiedBy>Wilson, Amanda D</cp:lastModifiedBy>
  <cp:revision>43</cp:revision>
  <dcterms:created xsi:type="dcterms:W3CDTF">2023-10-10T16:38:15Z</dcterms:created>
  <dcterms:modified xsi:type="dcterms:W3CDTF">2024-04-09T20:49:56Z</dcterms:modified>
  <cp:category>Aging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0x0101000D4D9654BF6D8F4AAA50E67A4BD6E9DB</vt:lpwstr>
  </property>
</Properties>
</file>