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45"/>
  </p:notesMasterIdLst>
  <p:handoutMasterIdLst>
    <p:handoutMasterId r:id="rId46"/>
  </p:handoutMasterIdLst>
  <p:sldIdLst>
    <p:sldId id="257" r:id="rId2"/>
    <p:sldId id="345" r:id="rId3"/>
    <p:sldId id="346" r:id="rId4"/>
    <p:sldId id="351" r:id="rId5"/>
    <p:sldId id="389" r:id="rId6"/>
    <p:sldId id="325" r:id="rId7"/>
    <p:sldId id="326" r:id="rId8"/>
    <p:sldId id="352" r:id="rId9"/>
    <p:sldId id="353" r:id="rId10"/>
    <p:sldId id="354" r:id="rId11"/>
    <p:sldId id="355" r:id="rId12"/>
    <p:sldId id="357" r:id="rId13"/>
    <p:sldId id="385" r:id="rId14"/>
    <p:sldId id="377" r:id="rId15"/>
    <p:sldId id="379" r:id="rId16"/>
    <p:sldId id="378" r:id="rId17"/>
    <p:sldId id="380" r:id="rId18"/>
    <p:sldId id="381" r:id="rId19"/>
    <p:sldId id="382" r:id="rId20"/>
    <p:sldId id="383" r:id="rId21"/>
    <p:sldId id="384" r:id="rId22"/>
    <p:sldId id="327" r:id="rId23"/>
    <p:sldId id="318" r:id="rId24"/>
    <p:sldId id="390" r:id="rId25"/>
    <p:sldId id="391" r:id="rId26"/>
    <p:sldId id="392" r:id="rId27"/>
    <p:sldId id="397" r:id="rId28"/>
    <p:sldId id="398" r:id="rId29"/>
    <p:sldId id="399" r:id="rId30"/>
    <p:sldId id="401" r:id="rId31"/>
    <p:sldId id="402" r:id="rId32"/>
    <p:sldId id="403" r:id="rId33"/>
    <p:sldId id="367" r:id="rId34"/>
    <p:sldId id="368" r:id="rId35"/>
    <p:sldId id="369" r:id="rId36"/>
    <p:sldId id="370" r:id="rId37"/>
    <p:sldId id="371" r:id="rId38"/>
    <p:sldId id="373" r:id="rId39"/>
    <p:sldId id="374" r:id="rId40"/>
    <p:sldId id="375" r:id="rId41"/>
    <p:sldId id="376" r:id="rId42"/>
    <p:sldId id="268" r:id="rId43"/>
    <p:sldId id="269"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C3A72E3-6E4F-44A1-999E-E50FE669B6CE}" type="datetimeFigureOut">
              <a:rPr lang="en-US" smtClean="0"/>
              <a:t>4/9/2024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805C303-15F2-4CA4-B4A7-45142C4DB1B7}" type="slidenum">
              <a:rPr lang="en-US" smtClean="0"/>
              <a:t>‹#›</a:t>
            </a:fld>
            <a:endParaRPr lang="en-US" dirty="0"/>
          </a:p>
        </p:txBody>
      </p:sp>
    </p:spTree>
    <p:extLst>
      <p:ext uri="{BB962C8B-B14F-4D97-AF65-F5344CB8AC3E}">
        <p14:creationId xmlns:p14="http://schemas.microsoft.com/office/powerpoint/2010/main" val="4274132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2"/>
            <a:ext cx="3038475" cy="466725"/>
          </a:xfrm>
          <a:prstGeom prst="rect">
            <a:avLst/>
          </a:prstGeom>
        </p:spPr>
        <p:txBody>
          <a:bodyPr vert="horz" lIns="91440" tIns="45720" rIns="91440" bIns="45720" rtlCol="0"/>
          <a:lstStyle>
            <a:lvl1pPr algn="r">
              <a:defRPr sz="1200"/>
            </a:lvl1pPr>
          </a:lstStyle>
          <a:p>
            <a:fld id="{2EB1648F-5068-45DA-AE83-CCE97C0C6874}" type="datetimeFigureOut">
              <a:rPr lang="en-US" smtClean="0"/>
              <a:t>4/9/2024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sp>
      <p:sp>
        <p:nvSpPr>
          <p:cNvPr id="5" name="Notes Placeholder 4"/>
          <p:cNvSpPr>
            <a:spLocks noGrp="1"/>
          </p:cNvSpPr>
          <p:nvPr>
            <p:ph type="body" sz="quarter" idx="3"/>
          </p:nvPr>
        </p:nvSpPr>
        <p:spPr>
          <a:xfrm>
            <a:off x="701676" y="4473577"/>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7"/>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7"/>
            <a:ext cx="3038475" cy="466725"/>
          </a:xfrm>
          <a:prstGeom prst="rect">
            <a:avLst/>
          </a:prstGeom>
        </p:spPr>
        <p:txBody>
          <a:bodyPr vert="horz" lIns="91440" tIns="45720" rIns="91440" bIns="45720" rtlCol="0" anchor="b"/>
          <a:lstStyle>
            <a:lvl1pPr algn="r">
              <a:defRPr sz="1200"/>
            </a:lvl1pPr>
          </a:lstStyle>
          <a:p>
            <a:fld id="{A641F02E-B6DB-4B7B-9485-3203D05B3340}" type="slidenum">
              <a:rPr lang="en-US" smtClean="0"/>
              <a:t>‹#›</a:t>
            </a:fld>
            <a:endParaRPr lang="en-US" dirty="0"/>
          </a:p>
        </p:txBody>
      </p:sp>
    </p:spTree>
    <p:extLst>
      <p:ext uri="{BB962C8B-B14F-4D97-AF65-F5344CB8AC3E}">
        <p14:creationId xmlns:p14="http://schemas.microsoft.com/office/powerpoint/2010/main" val="3907346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641F02E-B6DB-4B7B-9485-3203D05B3340}" type="slidenum">
              <a:rPr lang="en-US" smtClean="0"/>
              <a:t>21</a:t>
            </a:fld>
            <a:endParaRPr lang="en-US" dirty="0"/>
          </a:p>
        </p:txBody>
      </p:sp>
    </p:spTree>
    <p:extLst>
      <p:ext uri="{BB962C8B-B14F-4D97-AF65-F5344CB8AC3E}">
        <p14:creationId xmlns:p14="http://schemas.microsoft.com/office/powerpoint/2010/main" val="1191575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twitter.com/BTLawNews"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descr="TitleBackground2.png"/>
          <p:cNvPicPr/>
          <p:nvPr/>
        </p:nvPicPr>
        <p:blipFill>
          <a:blip r:embed="rId2">
            <a:extLst>
              <a:ext uri="{28A0092B-C50C-407E-A947-70E740481C1C}">
                <a14:useLocalDpi xmlns:a14="http://schemas.microsoft.com/office/drawing/2010/main" val="0"/>
              </a:ext>
            </a:extLst>
          </a:blip>
          <a:stretch>
            <a:fillRect/>
          </a:stretch>
        </p:blipFill>
        <p:spPr bwMode="invGray">
          <a:xfrm>
            <a:off x="-76200" y="-76200"/>
            <a:ext cx="9280344" cy="7022592"/>
          </a:xfrm>
          <a:prstGeom prst="rect">
            <a:avLst/>
          </a:prstGeom>
        </p:spPr>
      </p:pic>
      <p:sp>
        <p:nvSpPr>
          <p:cNvPr id="2" name="Title 1"/>
          <p:cNvSpPr>
            <a:spLocks noGrp="1"/>
          </p:cNvSpPr>
          <p:nvPr>
            <p:ph type="ctrTitle"/>
          </p:nvPr>
        </p:nvSpPr>
        <p:spPr>
          <a:xfrm>
            <a:off x="990600" y="2720977"/>
            <a:ext cx="7772400" cy="1470025"/>
          </a:xfrm>
        </p:spPr>
        <p:txBody>
          <a:bodyPr/>
          <a:lstStyle>
            <a:lvl1pPr>
              <a:defRPr>
                <a:solidFill>
                  <a:srgbClr val="FEFEFE"/>
                </a:solidFill>
              </a:defRPr>
            </a:lvl1pPr>
          </a:lstStyle>
          <a:p>
            <a:r>
              <a:rPr lang="en-US"/>
              <a:t>Click to edit Master title style</a:t>
            </a:r>
          </a:p>
        </p:txBody>
      </p:sp>
      <p:sp>
        <p:nvSpPr>
          <p:cNvPr id="3" name="Subtitle 2"/>
          <p:cNvSpPr>
            <a:spLocks noGrp="1"/>
          </p:cNvSpPr>
          <p:nvPr>
            <p:ph type="subTitle" idx="1"/>
          </p:nvPr>
        </p:nvSpPr>
        <p:spPr>
          <a:xfrm>
            <a:off x="990600" y="4191000"/>
            <a:ext cx="6400800" cy="1752600"/>
          </a:xfrm>
        </p:spPr>
        <p:txBody>
          <a:bodyPr/>
          <a:lstStyle>
            <a:lvl1pPr marL="0" indent="0" algn="l">
              <a:buNone/>
              <a:defRPr>
                <a:solidFill>
                  <a:srgbClr val="FEFEF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descr="B&amp;T Logo 4C_on black.png"/>
          <p:cNvPicPr>
            <a:picLocks noChangeAspect="1"/>
          </p:cNvPicPr>
          <p:nvPr/>
        </p:nvPicPr>
        <p:blipFill>
          <a:blip r:embed="rId3"/>
          <a:stretch>
            <a:fillRect/>
          </a:stretch>
        </p:blipFill>
        <p:spPr bwMode="invGray">
          <a:xfrm>
            <a:off x="1066800" y="1295400"/>
            <a:ext cx="2667000" cy="419100"/>
          </a:xfrm>
          <a:prstGeom prst="rect">
            <a:avLst/>
          </a:prstGeom>
        </p:spPr>
      </p:pic>
      <p:sp>
        <p:nvSpPr>
          <p:cNvPr id="8" name="Rectangle 7"/>
          <p:cNvSpPr/>
          <p:nvPr/>
        </p:nvSpPr>
        <p:spPr bwMode="invGray">
          <a:xfrm>
            <a:off x="457200" y="6400801"/>
            <a:ext cx="6931152" cy="369332"/>
          </a:xfrm>
          <a:prstGeom prst="rect">
            <a:avLst/>
          </a:prstGeom>
        </p:spPr>
        <p:txBody>
          <a:bodyPr wrap="square">
            <a:spAutoFit/>
          </a:bodyPr>
          <a:lstStyle/>
          <a:p>
            <a:r>
              <a:rPr lang="en-US" sz="600" dirty="0">
                <a:solidFill>
                  <a:srgbClr val="BFBFBF"/>
                </a:solidFill>
                <a:latin typeface="R Frutiger Roman"/>
                <a:cs typeface="R Frutiger Roman"/>
              </a:rPr>
              <a:t>CONFIDENTIAL © 2017 Barnes &amp; Thornburg LLP. All Rights Reserved. This page, and all information on it, is confidential, proprietary and the property of Barnes &amp; Thornburg LLP, which may not be disseminated or disclosed to any person or entity other than the intended recipient(s), and may not be reproduced, in any form, without the express written consent of the author or presenter. The information on this page is intended for informational purposes only and shall not be construed as legal advice or a legal opinion of Barnes &amp; Thornburg LLP.</a:t>
            </a:r>
          </a:p>
        </p:txBody>
      </p:sp>
      <p:grpSp>
        <p:nvGrpSpPr>
          <p:cNvPr id="9" name="Group 8"/>
          <p:cNvGrpSpPr/>
          <p:nvPr/>
        </p:nvGrpSpPr>
        <p:grpSpPr>
          <a:xfrm>
            <a:off x="7589519" y="6483096"/>
            <a:ext cx="990600" cy="210312"/>
            <a:chOff x="7391400" y="6462730"/>
            <a:chExt cx="990600" cy="210312"/>
          </a:xfrm>
        </p:grpSpPr>
        <p:pic>
          <p:nvPicPr>
            <p:cNvPr id="10" name="Picture 9" descr="Twitter_Blue.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1400" y="6462730"/>
              <a:ext cx="258774" cy="210312"/>
            </a:xfrm>
            <a:prstGeom prst="rect">
              <a:avLst/>
            </a:prstGeom>
          </p:spPr>
        </p:pic>
        <p:sp>
          <p:nvSpPr>
            <p:cNvPr id="11" name="TextBox 10">
              <a:hlinkClick r:id="rId4"/>
            </p:cNvPr>
            <p:cNvSpPr txBox="1"/>
            <p:nvPr/>
          </p:nvSpPr>
          <p:spPr>
            <a:xfrm>
              <a:off x="7620000" y="6477000"/>
              <a:ext cx="762000" cy="184666"/>
            </a:xfrm>
            <a:prstGeom prst="rect">
              <a:avLst/>
            </a:prstGeom>
            <a:noFill/>
          </p:spPr>
          <p:txBody>
            <a:bodyPr wrap="square" rtlCol="0">
              <a:spAutoFit/>
            </a:bodyPr>
            <a:lstStyle/>
            <a:p>
              <a:pPr algn="l"/>
              <a:r>
                <a:rPr lang="en-US" sz="600" dirty="0">
                  <a:solidFill>
                    <a:srgbClr val="BFBFBF"/>
                  </a:solidFill>
                  <a:latin typeface="R Frutiger Roman"/>
                  <a:cs typeface="R Frutiger Roman"/>
                </a:rPr>
                <a:t>@BTLawNews</a:t>
              </a:r>
              <a:endParaRPr lang="en-US" sz="600" dirty="0">
                <a:solidFill>
                  <a:srgbClr val="BFBFBF"/>
                </a:solidFill>
              </a:endParaRPr>
            </a:p>
          </p:txBody>
        </p:sp>
      </p:grpSp>
    </p:spTree>
    <p:extLst>
      <p:ext uri="{BB962C8B-B14F-4D97-AF65-F5344CB8AC3E}">
        <p14:creationId xmlns:p14="http://schemas.microsoft.com/office/powerpoint/2010/main" val="1307342166"/>
      </p:ext>
    </p:extLst>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6934200" y="6356352"/>
            <a:ext cx="2133600" cy="365125"/>
          </a:xfrm>
          <a:prstGeom prst="rect">
            <a:avLst/>
          </a:prstGeom>
        </p:spPr>
        <p:txBody>
          <a:bodyPr anchor="b"/>
          <a:lstStyle>
            <a:lvl1pPr algn="r">
              <a:defRPr sz="1200">
                <a:solidFill>
                  <a:schemeClr val="bg1"/>
                </a:solidFill>
              </a:defRPr>
            </a:lvl1pPr>
          </a:lstStyle>
          <a:p>
            <a:fld id="{867012ED-7681-4093-8781-29BD4C02BE27}" type="slidenum">
              <a:rPr lang="en-US" smtClean="0">
                <a:solidFill>
                  <a:prstClr val="black"/>
                </a:solidFill>
              </a:rPr>
              <a:t>‹#›</a:t>
            </a:fld>
            <a:endParaRPr lang="en-US" dirty="0">
              <a:solidFill>
                <a:prstClr val="black"/>
              </a:solidFill>
            </a:endParaRPr>
          </a:p>
        </p:txBody>
      </p:sp>
    </p:spTree>
    <p:extLst>
      <p:ext uri="{BB962C8B-B14F-4D97-AF65-F5344CB8AC3E}">
        <p14:creationId xmlns:p14="http://schemas.microsoft.com/office/powerpoint/2010/main" val="135808089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2"/>
            <a:ext cx="20574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2"/>
            <a:ext cx="60198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6934200" y="6356352"/>
            <a:ext cx="2133600" cy="365125"/>
          </a:xfrm>
          <a:prstGeom prst="rect">
            <a:avLst/>
          </a:prstGeom>
        </p:spPr>
        <p:txBody>
          <a:bodyPr anchor="b"/>
          <a:lstStyle>
            <a:lvl1pPr algn="r">
              <a:defRPr sz="1200">
                <a:solidFill>
                  <a:schemeClr val="bg1"/>
                </a:solidFill>
              </a:defRPr>
            </a:lvl1pPr>
          </a:lstStyle>
          <a:p>
            <a:fld id="{867012ED-7681-4093-8781-29BD4C02BE27}" type="slidenum">
              <a:rPr lang="en-US" smtClean="0">
                <a:solidFill>
                  <a:prstClr val="black"/>
                </a:solidFill>
              </a:rPr>
              <a:t>‹#›</a:t>
            </a:fld>
            <a:endParaRPr lang="en-US" dirty="0">
              <a:solidFill>
                <a:prstClr val="black"/>
              </a:solidFill>
            </a:endParaRPr>
          </a:p>
        </p:txBody>
      </p:sp>
    </p:spTree>
    <p:extLst>
      <p:ext uri="{BB962C8B-B14F-4D97-AF65-F5344CB8AC3E}">
        <p14:creationId xmlns:p14="http://schemas.microsoft.com/office/powerpoint/2010/main" val="15923454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6934200" y="6356352"/>
            <a:ext cx="2133600" cy="365125"/>
          </a:xfrm>
          <a:prstGeom prst="rect">
            <a:avLst/>
          </a:prstGeom>
        </p:spPr>
        <p:txBody>
          <a:bodyPr anchor="b"/>
          <a:lstStyle>
            <a:lvl1pPr algn="r">
              <a:defRPr sz="1200">
                <a:solidFill>
                  <a:schemeClr val="bg1"/>
                </a:solidFill>
              </a:defRPr>
            </a:lvl1pPr>
          </a:lstStyle>
          <a:p>
            <a:fld id="{867012ED-7681-4093-8781-29BD4C02BE27}" type="slidenum">
              <a:rPr lang="en-US" smtClean="0">
                <a:solidFill>
                  <a:prstClr val="black"/>
                </a:solidFill>
              </a:rPr>
              <a:t>‹#›</a:t>
            </a:fld>
            <a:endParaRPr lang="en-US" dirty="0">
              <a:solidFill>
                <a:prstClr val="black"/>
              </a:solidFill>
            </a:endParaRPr>
          </a:p>
        </p:txBody>
      </p:sp>
    </p:spTree>
    <p:extLst>
      <p:ext uri="{BB962C8B-B14F-4D97-AF65-F5344CB8AC3E}">
        <p14:creationId xmlns:p14="http://schemas.microsoft.com/office/powerpoint/2010/main" val="32144680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a:spLocks noGrp="1"/>
          </p:cNvSpPr>
          <p:nvPr>
            <p:ph type="sldNum" sz="quarter" idx="10"/>
          </p:nvPr>
        </p:nvSpPr>
        <p:spPr>
          <a:xfrm>
            <a:off x="6934200" y="6356352"/>
            <a:ext cx="2133600" cy="365125"/>
          </a:xfrm>
          <a:prstGeom prst="rect">
            <a:avLst/>
          </a:prstGeom>
        </p:spPr>
        <p:txBody>
          <a:bodyPr anchor="b"/>
          <a:lstStyle>
            <a:lvl1pPr algn="r">
              <a:defRPr sz="1200">
                <a:solidFill>
                  <a:schemeClr val="bg1"/>
                </a:solidFill>
              </a:defRPr>
            </a:lvl1pPr>
          </a:lstStyle>
          <a:p>
            <a:fld id="{867012ED-7681-4093-8781-29BD4C02BE27}" type="slidenum">
              <a:rPr lang="en-US" smtClean="0">
                <a:solidFill>
                  <a:prstClr val="black"/>
                </a:solidFill>
              </a:rPr>
              <a:t>‹#›</a:t>
            </a:fld>
            <a:endParaRPr lang="en-US" dirty="0">
              <a:solidFill>
                <a:prstClr val="black"/>
              </a:solidFill>
            </a:endParaRPr>
          </a:p>
        </p:txBody>
      </p:sp>
    </p:spTree>
    <p:extLst>
      <p:ext uri="{BB962C8B-B14F-4D97-AF65-F5344CB8AC3E}">
        <p14:creationId xmlns:p14="http://schemas.microsoft.com/office/powerpoint/2010/main" val="24094501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a:xfrm>
            <a:off x="6934200" y="6356352"/>
            <a:ext cx="2133600" cy="365125"/>
          </a:xfrm>
          <a:prstGeom prst="rect">
            <a:avLst/>
          </a:prstGeom>
        </p:spPr>
        <p:txBody>
          <a:bodyPr anchor="b"/>
          <a:lstStyle>
            <a:lvl1pPr algn="r">
              <a:defRPr sz="1200">
                <a:solidFill>
                  <a:schemeClr val="bg1"/>
                </a:solidFill>
              </a:defRPr>
            </a:lvl1pPr>
          </a:lstStyle>
          <a:p>
            <a:fld id="{867012ED-7681-4093-8781-29BD4C02BE27}" type="slidenum">
              <a:rPr lang="en-US" smtClean="0">
                <a:solidFill>
                  <a:prstClr val="black"/>
                </a:solidFill>
              </a:rPr>
              <a:t>‹#›</a:t>
            </a:fld>
            <a:endParaRPr lang="en-US" dirty="0">
              <a:solidFill>
                <a:prstClr val="black"/>
              </a:solidFill>
            </a:endParaRPr>
          </a:p>
        </p:txBody>
      </p:sp>
    </p:spTree>
    <p:extLst>
      <p:ext uri="{BB962C8B-B14F-4D97-AF65-F5344CB8AC3E}">
        <p14:creationId xmlns:p14="http://schemas.microsoft.com/office/powerpoint/2010/main" val="264292060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10"/>
          </p:nvPr>
        </p:nvSpPr>
        <p:spPr>
          <a:xfrm>
            <a:off x="6934200" y="6356352"/>
            <a:ext cx="2133600" cy="365125"/>
          </a:xfrm>
          <a:prstGeom prst="rect">
            <a:avLst/>
          </a:prstGeom>
        </p:spPr>
        <p:txBody>
          <a:bodyPr anchor="b"/>
          <a:lstStyle>
            <a:lvl1pPr algn="r">
              <a:defRPr sz="1200">
                <a:solidFill>
                  <a:schemeClr val="bg1"/>
                </a:solidFill>
              </a:defRPr>
            </a:lvl1pPr>
          </a:lstStyle>
          <a:p>
            <a:fld id="{867012ED-7681-4093-8781-29BD4C02BE27}" type="slidenum">
              <a:rPr lang="en-US" smtClean="0">
                <a:solidFill>
                  <a:prstClr val="black"/>
                </a:solidFill>
              </a:rPr>
              <a:t>‹#›</a:t>
            </a:fld>
            <a:endParaRPr lang="en-US" dirty="0">
              <a:solidFill>
                <a:prstClr val="black"/>
              </a:solidFill>
            </a:endParaRPr>
          </a:p>
        </p:txBody>
      </p:sp>
    </p:spTree>
    <p:extLst>
      <p:ext uri="{BB962C8B-B14F-4D97-AF65-F5344CB8AC3E}">
        <p14:creationId xmlns:p14="http://schemas.microsoft.com/office/powerpoint/2010/main" val="18659544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a:xfrm>
            <a:off x="6934200" y="6356352"/>
            <a:ext cx="2133600" cy="365125"/>
          </a:xfrm>
          <a:prstGeom prst="rect">
            <a:avLst/>
          </a:prstGeom>
        </p:spPr>
        <p:txBody>
          <a:bodyPr anchor="b"/>
          <a:lstStyle>
            <a:lvl1pPr algn="r">
              <a:defRPr sz="1200">
                <a:solidFill>
                  <a:schemeClr val="bg1"/>
                </a:solidFill>
              </a:defRPr>
            </a:lvl1pPr>
          </a:lstStyle>
          <a:p>
            <a:fld id="{867012ED-7681-4093-8781-29BD4C02BE27}" type="slidenum">
              <a:rPr lang="en-US" smtClean="0">
                <a:solidFill>
                  <a:prstClr val="black"/>
                </a:solidFill>
              </a:rPr>
              <a:t>‹#›</a:t>
            </a:fld>
            <a:endParaRPr lang="en-US" dirty="0">
              <a:solidFill>
                <a:prstClr val="black"/>
              </a:solidFill>
            </a:endParaRPr>
          </a:p>
        </p:txBody>
      </p:sp>
    </p:spTree>
    <p:extLst>
      <p:ext uri="{BB962C8B-B14F-4D97-AF65-F5344CB8AC3E}">
        <p14:creationId xmlns:p14="http://schemas.microsoft.com/office/powerpoint/2010/main" val="13225689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6934200" y="6356352"/>
            <a:ext cx="2133600" cy="365125"/>
          </a:xfrm>
          <a:prstGeom prst="rect">
            <a:avLst/>
          </a:prstGeom>
        </p:spPr>
        <p:txBody>
          <a:bodyPr anchor="b"/>
          <a:lstStyle>
            <a:lvl1pPr algn="r">
              <a:defRPr sz="1200">
                <a:solidFill>
                  <a:schemeClr val="bg1"/>
                </a:solidFill>
              </a:defRPr>
            </a:lvl1pPr>
          </a:lstStyle>
          <a:p>
            <a:fld id="{867012ED-7681-4093-8781-29BD4C02BE27}" type="slidenum">
              <a:rPr lang="en-US" smtClean="0">
                <a:solidFill>
                  <a:prstClr val="black"/>
                </a:solidFill>
              </a:rPr>
              <a:t>‹#›</a:t>
            </a:fld>
            <a:endParaRPr lang="en-US" dirty="0">
              <a:solidFill>
                <a:prstClr val="black"/>
              </a:solidFill>
            </a:endParaRPr>
          </a:p>
        </p:txBody>
      </p:sp>
    </p:spTree>
    <p:extLst>
      <p:ext uri="{BB962C8B-B14F-4D97-AF65-F5344CB8AC3E}">
        <p14:creationId xmlns:p14="http://schemas.microsoft.com/office/powerpoint/2010/main" val="1456242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81000"/>
            <a:ext cx="3008313" cy="1143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381002"/>
            <a:ext cx="5111750" cy="5745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524002"/>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7"/>
          <p:cNvSpPr>
            <a:spLocks noGrp="1"/>
          </p:cNvSpPr>
          <p:nvPr>
            <p:ph type="sldNum" sz="quarter" idx="10"/>
          </p:nvPr>
        </p:nvSpPr>
        <p:spPr>
          <a:xfrm>
            <a:off x="6934200" y="6356352"/>
            <a:ext cx="2133600" cy="365125"/>
          </a:xfrm>
          <a:prstGeom prst="rect">
            <a:avLst/>
          </a:prstGeom>
        </p:spPr>
        <p:txBody>
          <a:bodyPr anchor="b"/>
          <a:lstStyle>
            <a:lvl1pPr algn="r">
              <a:defRPr sz="1200">
                <a:solidFill>
                  <a:schemeClr val="bg1"/>
                </a:solidFill>
              </a:defRPr>
            </a:lvl1pPr>
          </a:lstStyle>
          <a:p>
            <a:fld id="{867012ED-7681-4093-8781-29BD4C02BE27}" type="slidenum">
              <a:rPr lang="en-US" smtClean="0">
                <a:solidFill>
                  <a:prstClr val="black"/>
                </a:solidFill>
              </a:rPr>
              <a:t>‹#›</a:t>
            </a:fld>
            <a:endParaRPr lang="en-US" dirty="0">
              <a:solidFill>
                <a:prstClr val="black"/>
              </a:solidFill>
            </a:endParaRPr>
          </a:p>
        </p:txBody>
      </p:sp>
    </p:spTree>
    <p:extLst>
      <p:ext uri="{BB962C8B-B14F-4D97-AF65-F5344CB8AC3E}">
        <p14:creationId xmlns:p14="http://schemas.microsoft.com/office/powerpoint/2010/main" val="22945935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7"/>
          <p:cNvSpPr>
            <a:spLocks noGrp="1"/>
          </p:cNvSpPr>
          <p:nvPr>
            <p:ph type="sldNum" sz="quarter" idx="10"/>
          </p:nvPr>
        </p:nvSpPr>
        <p:spPr>
          <a:xfrm>
            <a:off x="6934200" y="6356352"/>
            <a:ext cx="2133600" cy="365125"/>
          </a:xfrm>
          <a:prstGeom prst="rect">
            <a:avLst/>
          </a:prstGeom>
        </p:spPr>
        <p:txBody>
          <a:bodyPr anchor="b"/>
          <a:lstStyle>
            <a:lvl1pPr algn="r">
              <a:defRPr sz="1200">
                <a:solidFill>
                  <a:schemeClr val="bg1"/>
                </a:solidFill>
              </a:defRPr>
            </a:lvl1pPr>
          </a:lstStyle>
          <a:p>
            <a:fld id="{867012ED-7681-4093-8781-29BD4C02BE27}" type="slidenum">
              <a:rPr lang="en-US" smtClean="0">
                <a:solidFill>
                  <a:prstClr val="black"/>
                </a:solidFill>
              </a:rPr>
              <a:t>‹#›</a:t>
            </a:fld>
            <a:endParaRPr lang="en-US" dirty="0">
              <a:solidFill>
                <a:prstClr val="black"/>
              </a:solidFill>
            </a:endParaRPr>
          </a:p>
        </p:txBody>
      </p:sp>
    </p:spTree>
    <p:extLst>
      <p:ext uri="{BB962C8B-B14F-4D97-AF65-F5344CB8AC3E}">
        <p14:creationId xmlns:p14="http://schemas.microsoft.com/office/powerpoint/2010/main" val="230677601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twitter.com/BTLawNew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bwMode="ltGray">
          <a:xfrm>
            <a:off x="0" y="0"/>
            <a:ext cx="9144000" cy="304800"/>
          </a:xfrm>
          <a:prstGeom prst="rect">
            <a:avLst/>
          </a:prstGeom>
          <a:solidFill>
            <a:srgbClr val="983222"/>
          </a:solidFill>
          <a:ln w="0" cap="flat" cmpd="sng" algn="ctr">
            <a:solidFill>
              <a:srgbClr val="98322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457200" y="381000"/>
            <a:ext cx="8229600" cy="1143000"/>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BlackFooter.png"/>
          <p:cNvPicPr/>
          <p:nvPr/>
        </p:nvPicPr>
        <p:blipFill>
          <a:blip r:embed="rId13">
            <a:extLst>
              <a:ext uri="{28A0092B-C50C-407E-A947-70E740481C1C}">
                <a14:useLocalDpi xmlns:a14="http://schemas.microsoft.com/office/drawing/2010/main" val="0"/>
              </a:ext>
            </a:extLst>
          </a:blip>
          <a:stretch>
            <a:fillRect/>
          </a:stretch>
        </p:blipFill>
        <p:spPr bwMode="ltGray">
          <a:xfrm>
            <a:off x="-9144" y="6248400"/>
            <a:ext cx="9171432" cy="630936"/>
          </a:xfrm>
          <a:prstGeom prst="rect">
            <a:avLst/>
          </a:prstGeom>
        </p:spPr>
      </p:pic>
      <p:sp>
        <p:nvSpPr>
          <p:cNvPr id="8" name="TextBox 7"/>
          <p:cNvSpPr txBox="1"/>
          <p:nvPr/>
        </p:nvSpPr>
        <p:spPr bwMode="invGray">
          <a:xfrm>
            <a:off x="2209800" y="6324166"/>
            <a:ext cx="5029200" cy="457200"/>
          </a:xfrm>
          <a:prstGeom prst="rect">
            <a:avLst/>
          </a:prstGeom>
          <a:noFill/>
        </p:spPr>
        <p:txBody>
          <a:bodyPr wrap="square" rtlCol="0">
            <a:noAutofit/>
          </a:bodyPr>
          <a:lstStyle/>
          <a:p>
            <a:pPr>
              <a:spcAft>
                <a:spcPts val="600"/>
              </a:spcAft>
            </a:pPr>
            <a:r>
              <a:rPr lang="en-US" sz="600" dirty="0">
                <a:solidFill>
                  <a:schemeClr val="bg1">
                    <a:lumMod val="75000"/>
                  </a:schemeClr>
                </a:solidFill>
                <a:latin typeface="R Frutiger Roman"/>
                <a:cs typeface="R Frutiger Roman"/>
              </a:rPr>
              <a:t>CONFIDENTIAL © 2017 Barnes &amp; Thornburg LLP. All Rights Reserved. This page, and all information on it, is confidential, proprietary and the property of Barnes &amp; Thornburg LLP, which may not be disseminated or disclosed to any person or entity other than the intended recipient(s), and may not be reproduced, in any form, without the express written consent of the author or presenter. The information on this page is intended for informational purposes only and shall not be construed as legal advice or a legal opinion of Barnes &amp; Thornburg LLP.</a:t>
            </a:r>
          </a:p>
        </p:txBody>
      </p:sp>
      <p:grpSp>
        <p:nvGrpSpPr>
          <p:cNvPr id="9" name="Group 8"/>
          <p:cNvGrpSpPr/>
          <p:nvPr/>
        </p:nvGrpSpPr>
        <p:grpSpPr>
          <a:xfrm>
            <a:off x="7589519" y="6483096"/>
            <a:ext cx="990600" cy="210312"/>
            <a:chOff x="7391400" y="6462730"/>
            <a:chExt cx="990600" cy="210312"/>
          </a:xfrm>
        </p:grpSpPr>
        <p:pic>
          <p:nvPicPr>
            <p:cNvPr id="11" name="Picture 10" descr="Twitter_Blue.png">
              <a:hlinkClick r:id="rId14"/>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91400" y="6462730"/>
              <a:ext cx="258774" cy="210312"/>
            </a:xfrm>
            <a:prstGeom prst="rect">
              <a:avLst/>
            </a:prstGeom>
          </p:spPr>
        </p:pic>
        <p:sp>
          <p:nvSpPr>
            <p:cNvPr id="12" name="TextBox 11">
              <a:hlinkClick r:id="rId14"/>
            </p:cNvPr>
            <p:cNvSpPr txBox="1"/>
            <p:nvPr/>
          </p:nvSpPr>
          <p:spPr>
            <a:xfrm>
              <a:off x="7620000" y="6477000"/>
              <a:ext cx="762000" cy="184666"/>
            </a:xfrm>
            <a:prstGeom prst="rect">
              <a:avLst/>
            </a:prstGeom>
            <a:noFill/>
          </p:spPr>
          <p:txBody>
            <a:bodyPr wrap="square" rtlCol="0">
              <a:spAutoFit/>
            </a:bodyPr>
            <a:lstStyle/>
            <a:p>
              <a:pPr algn="l"/>
              <a:r>
                <a:rPr lang="en-US" sz="600" dirty="0">
                  <a:solidFill>
                    <a:srgbClr val="BFBFBF"/>
                  </a:solidFill>
                  <a:latin typeface="R Frutiger Roman"/>
                  <a:cs typeface="R Frutiger Roman"/>
                </a:rPr>
                <a:t>@BTLawNews</a:t>
              </a:r>
              <a:endParaRPr lang="en-US" sz="600" dirty="0">
                <a:solidFill>
                  <a:srgbClr val="BFBFBF"/>
                </a:solidFill>
              </a:endParaRPr>
            </a:p>
          </p:txBody>
        </p:sp>
      </p:grpSp>
    </p:spTree>
    <p:extLst>
      <p:ext uri="{BB962C8B-B14F-4D97-AF65-F5344CB8AC3E}">
        <p14:creationId xmlns:p14="http://schemas.microsoft.com/office/powerpoint/2010/main" val="2380753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defTabSz="914400" rtl="0" eaLnBrk="1" latinLnBrk="0" hangingPunct="1">
        <a:spcBef>
          <a:spcPct val="0"/>
        </a:spcBef>
        <a:buNone/>
        <a:defRPr sz="4400" kern="1200">
          <a:solidFill>
            <a:srgbClr val="98322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in.gov/gov/newsroom/2024-state-of-the-state-addres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indianahousedemocrats.org/members" TargetMode="External"/><Relationship Id="rId2" Type="http://schemas.openxmlformats.org/officeDocument/2006/relationships/hyperlink" Target="https://www.indianahouserepublicans.com/members/"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indianasenatedemocrats.org/senators/" TargetMode="External"/><Relationship Id="rId4" Type="http://schemas.openxmlformats.org/officeDocument/2006/relationships/hyperlink" Target="https://www.indianasenaterepublicans.com/senators"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iga.in.gov/legislative/2024/bill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iga.in.gov/2024/committees/senate/health-and-provider-services" TargetMode="External"/><Relationship Id="rId2" Type="http://schemas.openxmlformats.org/officeDocument/2006/relationships/hyperlink" Target="https://iga.in.gov/2024/committees/house/public-health"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iga.in.gov/2024/committees/house/public-health"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ga.in.gov/2024/committees/house/public-health"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Heather.Harris@btlaw.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819400"/>
            <a:ext cx="7772400" cy="1470025"/>
          </a:xfrm>
        </p:spPr>
        <p:txBody>
          <a:bodyPr>
            <a:normAutofit fontScale="90000"/>
          </a:bodyPr>
          <a:lstStyle/>
          <a:p>
            <a:r>
              <a:rPr lang="en-US" dirty="0">
                <a:latin typeface="Times New Roman" panose="02020603050405020304" pitchFamily="18" charset="0"/>
                <a:cs typeface="Times New Roman" panose="02020603050405020304" pitchFamily="18" charset="0"/>
              </a:rPr>
              <a:t>LeadingAge Indiana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Advocacy Training  &amp;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2024 Session Wrap Up</a:t>
            </a:r>
            <a:br>
              <a:rPr lang="en-US" dirty="0"/>
            </a:br>
            <a:endParaRPr lang="en-US" dirty="0"/>
          </a:p>
        </p:txBody>
      </p:sp>
      <p:sp>
        <p:nvSpPr>
          <p:cNvPr id="3" name="Subtitle 2"/>
          <p:cNvSpPr>
            <a:spLocks noGrp="1"/>
          </p:cNvSpPr>
          <p:nvPr>
            <p:ph type="subTitle" idx="1"/>
          </p:nvPr>
        </p:nvSpPr>
        <p:spPr>
          <a:xfrm>
            <a:off x="533400" y="4191000"/>
            <a:ext cx="6400800" cy="1752600"/>
          </a:xfrm>
        </p:spPr>
        <p:txBody>
          <a:bodyPr>
            <a:normAutofit/>
          </a:bodyPr>
          <a:lstStyle/>
          <a:p>
            <a:r>
              <a:rPr lang="en-US" sz="2400" dirty="0">
                <a:latin typeface="Times New Roman" panose="02020603050405020304" pitchFamily="18" charset="0"/>
                <a:cs typeface="Times New Roman" panose="02020603050405020304" pitchFamily="18" charset="0"/>
              </a:rPr>
              <a:t>Wednesday, April 9, 2024</a:t>
            </a:r>
          </a:p>
          <a:p>
            <a:r>
              <a:rPr lang="en-US" sz="2400" dirty="0">
                <a:latin typeface="Times New Roman" panose="02020603050405020304" pitchFamily="18" charset="0"/>
                <a:cs typeface="Times New Roman" panose="02020603050405020304" pitchFamily="18" charset="0"/>
              </a:rPr>
              <a:t>Heather  D. Harris, Partner</a:t>
            </a:r>
          </a:p>
          <a:p>
            <a:r>
              <a:rPr lang="en-US" sz="2400" dirty="0">
                <a:latin typeface="Times New Roman" panose="02020603050405020304" pitchFamily="18" charset="0"/>
                <a:cs typeface="Times New Roman" panose="02020603050405020304" pitchFamily="18" charset="0"/>
              </a:rPr>
              <a:t>Barnes &amp; Thornburg LLP</a:t>
            </a:r>
          </a:p>
          <a:p>
            <a:endParaRPr lang="en-US" dirty="0"/>
          </a:p>
        </p:txBody>
      </p:sp>
    </p:spTree>
    <p:extLst>
      <p:ext uri="{BB962C8B-B14F-4D97-AF65-F5344CB8AC3E}">
        <p14:creationId xmlns:p14="http://schemas.microsoft.com/office/powerpoint/2010/main" val="236045187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a Bill Becomes a Law – Step 4</a:t>
            </a:r>
          </a:p>
        </p:txBody>
      </p:sp>
      <p:sp>
        <p:nvSpPr>
          <p:cNvPr id="3" name="Content Placeholder 2"/>
          <p:cNvSpPr>
            <a:spLocks noGrp="1"/>
          </p:cNvSpPr>
          <p:nvPr>
            <p:ph idx="1"/>
          </p:nvPr>
        </p:nvSpPr>
        <p:spPr>
          <a:xfrm>
            <a:off x="457200" y="1371600"/>
            <a:ext cx="8229600" cy="4525963"/>
          </a:xfrm>
        </p:spPr>
        <p:txBody>
          <a:bodyPr>
            <a:normAutofit/>
          </a:bodyPr>
          <a:lstStyle/>
          <a:p>
            <a:pPr lvl="1"/>
            <a:endParaRPr lang="en-US" dirty="0"/>
          </a:p>
          <a:p>
            <a:pPr marL="457200" lvl="1" indent="0">
              <a:buNone/>
            </a:pPr>
            <a:r>
              <a:rPr lang="en-US" b="1" u="sng" dirty="0"/>
              <a:t>Presentment of a Bill: </a:t>
            </a:r>
          </a:p>
          <a:p>
            <a:pPr marL="457200" lvl="1" indent="0">
              <a:buNone/>
            </a:pPr>
            <a:r>
              <a:rPr lang="en-US" dirty="0"/>
              <a:t>"Every bill which shall have passed the General Assembly shall be presented to the Governor." Article 5, Section 14</a:t>
            </a:r>
          </a:p>
          <a:p>
            <a:pPr marL="457200" lvl="1" indent="0">
              <a:buNone/>
            </a:pPr>
            <a:endParaRPr lang="en-US" b="1" u="sng" dirty="0"/>
          </a:p>
          <a:p>
            <a:pPr marL="457200" lvl="1" indent="0">
              <a:buNone/>
            </a:pPr>
            <a:endParaRPr lang="en-US" b="1" u="sng" dirty="0"/>
          </a:p>
        </p:txBody>
      </p:sp>
      <p:pic>
        <p:nvPicPr>
          <p:cNvPr id="4" name="Picture 3"/>
          <p:cNvPicPr>
            <a:picLocks noChangeAspect="1"/>
          </p:cNvPicPr>
          <p:nvPr/>
        </p:nvPicPr>
        <p:blipFill>
          <a:blip r:embed="rId2"/>
          <a:stretch>
            <a:fillRect/>
          </a:stretch>
        </p:blipFill>
        <p:spPr>
          <a:xfrm>
            <a:off x="4114800" y="3513992"/>
            <a:ext cx="4315533" cy="2392363"/>
          </a:xfrm>
          <a:prstGeom prst="rect">
            <a:avLst/>
          </a:prstGeom>
        </p:spPr>
      </p:pic>
    </p:spTree>
    <p:extLst>
      <p:ext uri="{BB962C8B-B14F-4D97-AF65-F5344CB8AC3E}">
        <p14:creationId xmlns:p14="http://schemas.microsoft.com/office/powerpoint/2010/main" val="13133437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a Bill Becomes a Law – Step 5</a:t>
            </a:r>
          </a:p>
        </p:txBody>
      </p:sp>
      <p:sp>
        <p:nvSpPr>
          <p:cNvPr id="3" name="Content Placeholder 2"/>
          <p:cNvSpPr>
            <a:spLocks noGrp="1"/>
          </p:cNvSpPr>
          <p:nvPr>
            <p:ph idx="1"/>
          </p:nvPr>
        </p:nvSpPr>
        <p:spPr>
          <a:xfrm>
            <a:off x="457200" y="1371600"/>
            <a:ext cx="8229600" cy="4525963"/>
          </a:xfrm>
        </p:spPr>
        <p:txBody>
          <a:bodyPr>
            <a:normAutofit lnSpcReduction="10000"/>
          </a:bodyPr>
          <a:lstStyle/>
          <a:p>
            <a:pPr lvl="1"/>
            <a:endParaRPr lang="en-US" dirty="0"/>
          </a:p>
          <a:p>
            <a:pPr marL="457200" lvl="1" indent="0">
              <a:buNone/>
            </a:pPr>
            <a:r>
              <a:rPr lang="en-US" b="1" u="sng" dirty="0"/>
              <a:t>Filing of the Bill: </a:t>
            </a:r>
          </a:p>
          <a:p>
            <a:pPr marL="457200" lvl="1" indent="0">
              <a:buNone/>
            </a:pPr>
            <a:r>
              <a:rPr lang="en-US" dirty="0"/>
              <a:t>"Every bill presented to the Governor which is signed by him or her on which he/she fails to act within said seven days after presentment shall be filed with the Secretary of State within ten days of presentment. In the event a bill is passed over the Governor's veto, such bill shall be filed with the Secretary of State without further presentment to the Governor." Article 5, Section 14</a:t>
            </a:r>
            <a:endParaRPr lang="en-US" b="1" u="sng" dirty="0"/>
          </a:p>
        </p:txBody>
      </p:sp>
    </p:spTree>
    <p:extLst>
      <p:ext uri="{BB962C8B-B14F-4D97-AF65-F5344CB8AC3E}">
        <p14:creationId xmlns:p14="http://schemas.microsoft.com/office/powerpoint/2010/main" val="127005435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a Bill Becomes a Law – Step 6</a:t>
            </a:r>
          </a:p>
        </p:txBody>
      </p:sp>
      <p:sp>
        <p:nvSpPr>
          <p:cNvPr id="3" name="Content Placeholder 2"/>
          <p:cNvSpPr>
            <a:spLocks noGrp="1"/>
          </p:cNvSpPr>
          <p:nvPr>
            <p:ph idx="1"/>
          </p:nvPr>
        </p:nvSpPr>
        <p:spPr>
          <a:xfrm>
            <a:off x="457200" y="1371600"/>
            <a:ext cx="8229600" cy="4525963"/>
          </a:xfrm>
        </p:spPr>
        <p:txBody>
          <a:bodyPr>
            <a:normAutofit fontScale="92500" lnSpcReduction="20000"/>
          </a:bodyPr>
          <a:lstStyle/>
          <a:p>
            <a:pPr lvl="1"/>
            <a:endParaRPr lang="en-US" dirty="0"/>
          </a:p>
          <a:p>
            <a:pPr marL="0" indent="0">
              <a:buNone/>
            </a:pPr>
            <a:r>
              <a:rPr lang="en-US" dirty="0"/>
              <a:t>	</a:t>
            </a:r>
            <a:r>
              <a:rPr lang="en-US" b="1" u="sng" dirty="0"/>
              <a:t>Circulation of the Bill to the State at Large: </a:t>
            </a:r>
          </a:p>
          <a:p>
            <a:pPr marL="0" indent="0">
              <a:buNone/>
            </a:pPr>
            <a:r>
              <a:rPr lang="en-US" dirty="0"/>
              <a:t>	"No act shall take effect, until the same shall 	have been published and circulated in the 	several counties of the State, by authority, 	except in case of emergency, which 	emergency shall be declared in the preamble, 	or in the body, of the law." Article 4, Section 	28</a:t>
            </a:r>
          </a:p>
          <a:p>
            <a:pPr marL="0" indent="0">
              <a:buNone/>
            </a:pPr>
            <a:br>
              <a:rPr lang="en-US" dirty="0"/>
            </a:br>
            <a:endParaRPr lang="en-US" dirty="0"/>
          </a:p>
        </p:txBody>
      </p:sp>
    </p:spTree>
    <p:extLst>
      <p:ext uri="{BB962C8B-B14F-4D97-AF65-F5344CB8AC3E}">
        <p14:creationId xmlns:p14="http://schemas.microsoft.com/office/powerpoint/2010/main" val="24651428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WHAT DOES THAT REALLY MEAN?</a:t>
            </a:r>
          </a:p>
        </p:txBody>
      </p:sp>
      <p:sp>
        <p:nvSpPr>
          <p:cNvPr id="3" name="Content Placeholder 2"/>
          <p:cNvSpPr>
            <a:spLocks noGrp="1"/>
          </p:cNvSpPr>
          <p:nvPr>
            <p:ph idx="1"/>
          </p:nvPr>
        </p:nvSpPr>
        <p:spPr>
          <a:xfrm>
            <a:off x="2740025" y="4381502"/>
            <a:ext cx="10004612" cy="8109017"/>
          </a:xfrm>
        </p:spPr>
        <p:txBody>
          <a:bodyPr/>
          <a:lstStyle/>
          <a:p>
            <a:pPr marL="0" indent="0" algn="ctr">
              <a:buNone/>
            </a:pPr>
            <a:endParaRPr lang="en-US" dirty="0"/>
          </a:p>
          <a:p>
            <a:pPr marL="0" indent="0" algn="ctr">
              <a:buNone/>
            </a:pPr>
            <a:endParaRPr lang="en-US" dirty="0"/>
          </a:p>
          <a:p>
            <a:pPr marL="0" indent="0" algn="ctr">
              <a:buNone/>
            </a:pPr>
            <a:endParaRPr lang="en-US" dirty="0"/>
          </a:p>
        </p:txBody>
      </p:sp>
      <p:sp>
        <p:nvSpPr>
          <p:cNvPr id="4" name="AutoShape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p:cNvSpPr>
            <a:spLocks noChangeAspect="1" noChangeArrowheads="1"/>
          </p:cNvSpPr>
          <p:nvPr/>
        </p:nvSpPr>
        <p:spPr bwMode="auto">
          <a:xfrm>
            <a:off x="2590800" y="2789237"/>
            <a:ext cx="546100" cy="5461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302" y="1905000"/>
            <a:ext cx="3481388"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7001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Idea to Bill…</a:t>
            </a:r>
          </a:p>
        </p:txBody>
      </p:sp>
      <p:sp>
        <p:nvSpPr>
          <p:cNvPr id="3" name="Content Placeholder 2"/>
          <p:cNvSpPr>
            <a:spLocks noGrp="1"/>
          </p:cNvSpPr>
          <p:nvPr>
            <p:ph idx="1"/>
          </p:nvPr>
        </p:nvSpPr>
        <p:spPr/>
        <p:txBody>
          <a:bodyPr>
            <a:normAutofit fontScale="70000" lnSpcReduction="20000"/>
          </a:bodyPr>
          <a:lstStyle/>
          <a:p>
            <a:r>
              <a:rPr lang="en-US" dirty="0"/>
              <a:t>An idea is developed. A legislator – either a Representative or a Senator – decides to sponsor a bill. This could be an original idea, or it could come as a suggestion from a constituent, an interest group, a public official, or the Governor. Other lawmakers may be asked to join as co-sponsors. The co-sponsors may or may not be of the same political party as the sponsor. A bill is drafted. At the sponsoring legislator’s direction, the nonpartisan Legislative Services Agency (LSA) provides research and drafting assistance. LSA prepares the bill in proper technical form. The bill is introduced. The bill is filed by the legislator in her/his own chamber, which could be either the Senate or the House of Representatives. If the chamber leadership does not call the bill for First Reading, it “dies.” If the bill is called, it is scheduled for First Reading. The bill has its First Reading in the house of origin. The bill is read by title for the first time to the full legislative body. </a:t>
            </a:r>
          </a:p>
        </p:txBody>
      </p:sp>
    </p:spTree>
    <p:extLst>
      <p:ext uri="{BB962C8B-B14F-4D97-AF65-F5344CB8AC3E}">
        <p14:creationId xmlns:p14="http://schemas.microsoft.com/office/powerpoint/2010/main" val="2487421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a:t>
            </a:r>
          </a:p>
        </p:txBody>
      </p:sp>
      <p:sp>
        <p:nvSpPr>
          <p:cNvPr id="3" name="Content Placeholder 2"/>
          <p:cNvSpPr>
            <a:spLocks noGrp="1"/>
          </p:cNvSpPr>
          <p:nvPr>
            <p:ph idx="1"/>
          </p:nvPr>
        </p:nvSpPr>
        <p:spPr/>
        <p:txBody>
          <a:bodyPr>
            <a:normAutofit fontScale="70000" lnSpcReduction="20000"/>
          </a:bodyPr>
          <a:lstStyle/>
          <a:p>
            <a:r>
              <a:rPr lang="en-US" dirty="0"/>
              <a:t>The bill is assigned to committee. The President Pro Tempore of the Senate or the Speaker of the House of Representatives can choose not to refer the bill to a committee. In this event, the bill “dies.“ If the bill is to advance, it is referred to a committee for review. The committee takes action on the bill. The committee chairperson may choose not to schedule the bill for hearing. In this event, the bill “dies.“ If the bill is to advance, it is scheduled for a public hearing. At that hearing, the committee discusses the merits and disadvantages of the bill, and any interested party may ask to speak to the committee. Interested persons may speak in favor of or in opposition to the bill. Following this hearing, the bill can be voted upon or tabled. If the bill is tabled, it may or may not come back for a vote. If it does not come back for a vote, the bill “dies”. If the committee casts a vote on the bill, the bill can be defeated or it can advance.</a:t>
            </a:r>
          </a:p>
        </p:txBody>
      </p:sp>
    </p:spTree>
    <p:extLst>
      <p:ext uri="{BB962C8B-B14F-4D97-AF65-F5344CB8AC3E}">
        <p14:creationId xmlns:p14="http://schemas.microsoft.com/office/powerpoint/2010/main" val="23156224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Reading</a:t>
            </a:r>
          </a:p>
        </p:txBody>
      </p:sp>
      <p:sp>
        <p:nvSpPr>
          <p:cNvPr id="3" name="Content Placeholder 2"/>
          <p:cNvSpPr>
            <a:spLocks noGrp="1"/>
          </p:cNvSpPr>
          <p:nvPr>
            <p:ph idx="1"/>
          </p:nvPr>
        </p:nvSpPr>
        <p:spPr/>
        <p:txBody>
          <a:bodyPr>
            <a:normAutofit fontScale="85000" lnSpcReduction="20000"/>
          </a:bodyPr>
          <a:lstStyle/>
          <a:p>
            <a:r>
              <a:rPr lang="en-US" dirty="0"/>
              <a:t>The committee sends the bill back to the house of origin for Second Reading. If the committee advances the bill, it is printed and the full body of legislators has at least two days to review it. Chamber leadership may choose not to schedule the bill for Second Reading. In this event, the bill “dies.“ If the bill is scheduled, any legislator of the house of origin can suggest amendments to the bill. The amendments can be approved by a majority vote of the full body of legislators. Following a vote on amendments, a vote is held on the bill itself. The bill may “die” at this point, or it may advance.</a:t>
            </a:r>
          </a:p>
        </p:txBody>
      </p:sp>
    </p:spTree>
    <p:extLst>
      <p:ext uri="{BB962C8B-B14F-4D97-AF65-F5344CB8AC3E}">
        <p14:creationId xmlns:p14="http://schemas.microsoft.com/office/powerpoint/2010/main" val="244573500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Reading</a:t>
            </a:r>
          </a:p>
        </p:txBody>
      </p:sp>
      <p:sp>
        <p:nvSpPr>
          <p:cNvPr id="3" name="Content Placeholder 2"/>
          <p:cNvSpPr>
            <a:spLocks noGrp="1"/>
          </p:cNvSpPr>
          <p:nvPr>
            <p:ph idx="1"/>
          </p:nvPr>
        </p:nvSpPr>
        <p:spPr/>
        <p:txBody>
          <a:bodyPr>
            <a:normAutofit fontScale="92500" lnSpcReduction="20000"/>
          </a:bodyPr>
          <a:lstStyle/>
          <a:p>
            <a:r>
              <a:rPr lang="en-US" dirty="0"/>
              <a:t>The house of origin holds the Third Reading and the bill is voted upon by the full chamber. Again, chamber leadership may choose not to schedule the bill for Third Reading, and the bill “dies.“ If the bill is scheduled, amendments can once again be made. However, on Third Reading, the amendments cannot be approved unless two-thirds of the legislators agree to the change. Following a vote on amendments, the bill once again comes to a vote by the full body. A simple majority of the full house can advance the bill. If a majority vote is not received, the bill “dies.”</a:t>
            </a:r>
          </a:p>
        </p:txBody>
      </p:sp>
    </p:spTree>
    <p:extLst>
      <p:ext uri="{BB962C8B-B14F-4D97-AF65-F5344CB8AC3E}">
        <p14:creationId xmlns:p14="http://schemas.microsoft.com/office/powerpoint/2010/main" val="151295939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 in Second Chamber</a:t>
            </a:r>
          </a:p>
        </p:txBody>
      </p:sp>
      <p:sp>
        <p:nvSpPr>
          <p:cNvPr id="3" name="Content Placeholder 2"/>
          <p:cNvSpPr>
            <a:spLocks noGrp="1"/>
          </p:cNvSpPr>
          <p:nvPr>
            <p:ph idx="1"/>
          </p:nvPr>
        </p:nvSpPr>
        <p:spPr/>
        <p:txBody>
          <a:bodyPr>
            <a:normAutofit fontScale="92500" lnSpcReduction="20000"/>
          </a:bodyPr>
          <a:lstStyle/>
          <a:p>
            <a:r>
              <a:rPr lang="en-US" dirty="0"/>
              <a:t>The process repeats in the other chamber. Once the bill has advanced through the house of origin, it is sent to the second house, where the process repeats. The second chamber may fail to act on the bill, in which case the bill “dies.“ If action is taken, the bill must pass through First Reading, Committee, Second Reading and Third Reading. The bill can “die” at any step of the way, just as it can in the house of origin. At the same stages as in the house of origin, as long as the bill is advancing, amendments may be proposed and accepted. </a:t>
            </a:r>
          </a:p>
        </p:txBody>
      </p:sp>
    </p:spTree>
    <p:extLst>
      <p:ext uri="{BB962C8B-B14F-4D97-AF65-F5344CB8AC3E}">
        <p14:creationId xmlns:p14="http://schemas.microsoft.com/office/powerpoint/2010/main" val="403103165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 Returns to House of Origin</a:t>
            </a:r>
          </a:p>
        </p:txBody>
      </p:sp>
      <p:sp>
        <p:nvSpPr>
          <p:cNvPr id="3" name="Content Placeholder 2"/>
          <p:cNvSpPr>
            <a:spLocks noGrp="1"/>
          </p:cNvSpPr>
          <p:nvPr>
            <p:ph idx="1"/>
          </p:nvPr>
        </p:nvSpPr>
        <p:spPr/>
        <p:txBody>
          <a:bodyPr>
            <a:normAutofit fontScale="85000" lnSpcReduction="20000"/>
          </a:bodyPr>
          <a:lstStyle/>
          <a:p>
            <a:r>
              <a:rPr lang="en-US" dirty="0"/>
              <a:t>The bill returns to the house of origin. If the bill advances through the second chamber without amendments, the bill is sent to the Governor for signature. If the bill advances with amendments, it returns to the house of origin. The house of origin may fail to take action, and the bill “dies.” The legislative body may vote to approve the changes made by the second chamber. If this happens, the bill is sent to the Governor for signature. If the first chamber does not approve the changes made by the second chamber, and both houses want the bill to advance, the bill is assigned to a Conference Committee.</a:t>
            </a:r>
          </a:p>
        </p:txBody>
      </p:sp>
    </p:spTree>
    <p:extLst>
      <p:ext uri="{BB962C8B-B14F-4D97-AF65-F5344CB8AC3E}">
        <p14:creationId xmlns:p14="http://schemas.microsoft.com/office/powerpoint/2010/main" val="8762168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Leadership</a:t>
            </a:r>
          </a:p>
        </p:txBody>
      </p:sp>
      <p:sp>
        <p:nvSpPr>
          <p:cNvPr id="4" name="Slide Number Placeholder 3"/>
          <p:cNvSpPr>
            <a:spLocks noGrp="1"/>
          </p:cNvSpPr>
          <p:nvPr>
            <p:ph type="sldNum" sz="quarter" idx="10"/>
          </p:nvPr>
        </p:nvSpPr>
        <p:spPr/>
        <p:txBody>
          <a:bodyPr/>
          <a:lstStyle/>
          <a:p>
            <a:fld id="{2EAA072C-3204-4510-8F6A-FEC9B78F4AF2}" type="slidenum">
              <a:rPr lang="en-US" smtClean="0"/>
              <a:pPr/>
              <a:t>2</a:t>
            </a:fld>
            <a:endParaRPr lang="en-US" dirty="0"/>
          </a:p>
        </p:txBody>
      </p:sp>
      <p:sp>
        <p:nvSpPr>
          <p:cNvPr id="8" name="TextBox 7"/>
          <p:cNvSpPr txBox="1"/>
          <p:nvPr/>
        </p:nvSpPr>
        <p:spPr>
          <a:xfrm>
            <a:off x="457200" y="1607432"/>
            <a:ext cx="3382529" cy="369332"/>
          </a:xfrm>
          <a:prstGeom prst="rect">
            <a:avLst/>
          </a:prstGeom>
          <a:noFill/>
        </p:spPr>
        <p:txBody>
          <a:bodyPr wrap="none" rtlCol="0">
            <a:spAutoFit/>
          </a:bodyPr>
          <a:lstStyle/>
          <a:p>
            <a:r>
              <a:rPr lang="en-US" b="1" u="sng" dirty="0"/>
              <a:t>Indiana House of Representatives</a:t>
            </a:r>
          </a:p>
        </p:txBody>
      </p:sp>
      <p:sp>
        <p:nvSpPr>
          <p:cNvPr id="9" name="TextBox 8"/>
          <p:cNvSpPr txBox="1"/>
          <p:nvPr/>
        </p:nvSpPr>
        <p:spPr>
          <a:xfrm>
            <a:off x="6096000" y="1607432"/>
            <a:ext cx="2149050" cy="369332"/>
          </a:xfrm>
          <a:prstGeom prst="rect">
            <a:avLst/>
          </a:prstGeom>
          <a:noFill/>
        </p:spPr>
        <p:txBody>
          <a:bodyPr wrap="none" rtlCol="0">
            <a:spAutoFit/>
          </a:bodyPr>
          <a:lstStyle/>
          <a:p>
            <a:r>
              <a:rPr lang="en-US" b="1" u="sng" dirty="0"/>
              <a:t>Indiana State Senate</a:t>
            </a: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90800" y="3917661"/>
            <a:ext cx="1097280" cy="146304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90560" y="2246083"/>
            <a:ext cx="1847840" cy="1077218"/>
          </a:xfrm>
          <a:prstGeom prst="rect">
            <a:avLst/>
          </a:prstGeom>
          <a:noFill/>
        </p:spPr>
        <p:txBody>
          <a:bodyPr wrap="square" rtlCol="0">
            <a:spAutoFit/>
          </a:bodyPr>
          <a:lstStyle/>
          <a:p>
            <a:pPr algn="ctr"/>
            <a:r>
              <a:rPr lang="en-US" sz="1600" b="1" dirty="0"/>
              <a:t>70 Republicans</a:t>
            </a:r>
          </a:p>
          <a:p>
            <a:pPr algn="ctr"/>
            <a:r>
              <a:rPr lang="en-US" sz="1600" dirty="0"/>
              <a:t>House Speaker,</a:t>
            </a:r>
          </a:p>
          <a:p>
            <a:pPr algn="ctr"/>
            <a:r>
              <a:rPr lang="en-US" sz="1600" dirty="0"/>
              <a:t>Todd Huston (R)</a:t>
            </a:r>
          </a:p>
          <a:p>
            <a:pPr algn="ctr"/>
            <a:r>
              <a:rPr lang="en-US" sz="1600" dirty="0"/>
              <a:t>Fishers</a:t>
            </a:r>
          </a:p>
        </p:txBody>
      </p:sp>
      <p:sp>
        <p:nvSpPr>
          <p:cNvPr id="15" name="TextBox 14"/>
          <p:cNvSpPr txBox="1"/>
          <p:nvPr/>
        </p:nvSpPr>
        <p:spPr>
          <a:xfrm>
            <a:off x="597877" y="3981062"/>
            <a:ext cx="1847840" cy="1323439"/>
          </a:xfrm>
          <a:prstGeom prst="rect">
            <a:avLst/>
          </a:prstGeom>
          <a:noFill/>
        </p:spPr>
        <p:txBody>
          <a:bodyPr wrap="square" rtlCol="0">
            <a:spAutoFit/>
          </a:bodyPr>
          <a:lstStyle/>
          <a:p>
            <a:pPr algn="ctr"/>
            <a:r>
              <a:rPr lang="en-US" sz="1600" b="1" dirty="0"/>
              <a:t>30 Democrats</a:t>
            </a:r>
          </a:p>
          <a:p>
            <a:pPr algn="ctr"/>
            <a:r>
              <a:rPr lang="en-US" sz="1600" dirty="0"/>
              <a:t>House Minority Leader,</a:t>
            </a:r>
          </a:p>
          <a:p>
            <a:pPr algn="ctr"/>
            <a:r>
              <a:rPr lang="en-US" sz="1600" dirty="0"/>
              <a:t>Phil GiaQuinta (D)</a:t>
            </a:r>
          </a:p>
          <a:p>
            <a:pPr algn="ctr"/>
            <a:r>
              <a:rPr lang="en-US" sz="1600" dirty="0"/>
              <a:t>Fort Wayne</a:t>
            </a:r>
          </a:p>
        </p:txBody>
      </p:sp>
      <p:sp>
        <p:nvSpPr>
          <p:cNvPr id="16" name="TextBox 15"/>
          <p:cNvSpPr txBox="1"/>
          <p:nvPr/>
        </p:nvSpPr>
        <p:spPr>
          <a:xfrm>
            <a:off x="5334408" y="2152262"/>
            <a:ext cx="1847840" cy="1323439"/>
          </a:xfrm>
          <a:prstGeom prst="rect">
            <a:avLst/>
          </a:prstGeom>
          <a:noFill/>
        </p:spPr>
        <p:txBody>
          <a:bodyPr wrap="square" rtlCol="0">
            <a:spAutoFit/>
          </a:bodyPr>
          <a:lstStyle/>
          <a:p>
            <a:pPr algn="ctr"/>
            <a:r>
              <a:rPr lang="en-US" sz="1600" b="1" dirty="0"/>
              <a:t>40 Republicans</a:t>
            </a:r>
          </a:p>
          <a:p>
            <a:pPr algn="ctr"/>
            <a:r>
              <a:rPr lang="en-US" sz="1600" dirty="0"/>
              <a:t>President Pro Tempore,</a:t>
            </a:r>
          </a:p>
          <a:p>
            <a:pPr algn="ctr"/>
            <a:r>
              <a:rPr lang="en-US" sz="1600" dirty="0"/>
              <a:t>Rodrick Bray (R)</a:t>
            </a:r>
          </a:p>
          <a:p>
            <a:pPr algn="ctr"/>
            <a:r>
              <a:rPr lang="en-US" sz="1600" dirty="0"/>
              <a:t>Martinsville</a:t>
            </a:r>
          </a:p>
        </p:txBody>
      </p:sp>
      <p:sp>
        <p:nvSpPr>
          <p:cNvPr id="17" name="TextBox 16"/>
          <p:cNvSpPr txBox="1"/>
          <p:nvPr/>
        </p:nvSpPr>
        <p:spPr>
          <a:xfrm>
            <a:off x="5353856" y="3902691"/>
            <a:ext cx="1847840" cy="1323439"/>
          </a:xfrm>
          <a:prstGeom prst="rect">
            <a:avLst/>
          </a:prstGeom>
          <a:noFill/>
        </p:spPr>
        <p:txBody>
          <a:bodyPr wrap="square" rtlCol="0">
            <a:spAutoFit/>
          </a:bodyPr>
          <a:lstStyle/>
          <a:p>
            <a:pPr algn="ctr"/>
            <a:r>
              <a:rPr lang="en-US" sz="1600" b="1" dirty="0"/>
              <a:t>10 Democrats</a:t>
            </a:r>
          </a:p>
          <a:p>
            <a:pPr algn="ctr"/>
            <a:r>
              <a:rPr lang="en-US" sz="1600" dirty="0"/>
              <a:t>Senate Minority Leader,</a:t>
            </a:r>
          </a:p>
          <a:p>
            <a:pPr algn="ctr"/>
            <a:r>
              <a:rPr lang="en-US" sz="1600" dirty="0"/>
              <a:t>Greg Taylor (D)</a:t>
            </a:r>
          </a:p>
          <a:p>
            <a:pPr algn="ctr"/>
            <a:r>
              <a:rPr lang="en-US" sz="1600" dirty="0"/>
              <a:t>Indianapolis</a:t>
            </a:r>
          </a:p>
        </p:txBody>
      </p:sp>
      <p:pic>
        <p:nvPicPr>
          <p:cNvPr id="1032"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264"/>
          <a:stretch/>
        </p:blipFill>
        <p:spPr bwMode="auto">
          <a:xfrm>
            <a:off x="2584203" y="2162171"/>
            <a:ext cx="1098233" cy="13135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p:nvPr/>
        </p:nvPicPr>
        <p:blipFill>
          <a:blip r:embed="rId4"/>
          <a:stretch>
            <a:fillRect/>
          </a:stretch>
        </p:blipFill>
        <p:spPr>
          <a:xfrm>
            <a:off x="7182248" y="3967289"/>
            <a:ext cx="1199752" cy="1442911"/>
          </a:xfrm>
          <a:prstGeom prst="rect">
            <a:avLst/>
          </a:prstGeom>
        </p:spPr>
      </p:pic>
      <p:pic>
        <p:nvPicPr>
          <p:cNvPr id="3" name="Picture 2"/>
          <p:cNvPicPr>
            <a:picLocks noChangeAspect="1"/>
          </p:cNvPicPr>
          <p:nvPr/>
        </p:nvPicPr>
        <p:blipFill>
          <a:blip r:embed="rId5"/>
          <a:stretch>
            <a:fillRect/>
          </a:stretch>
        </p:blipFill>
        <p:spPr>
          <a:xfrm>
            <a:off x="7179747" y="2133600"/>
            <a:ext cx="1126053" cy="1444533"/>
          </a:xfrm>
          <a:prstGeom prst="rect">
            <a:avLst/>
          </a:prstGeom>
        </p:spPr>
      </p:pic>
    </p:spTree>
    <p:extLst>
      <p:ext uri="{BB962C8B-B14F-4D97-AF65-F5344CB8AC3E}">
        <p14:creationId xmlns:p14="http://schemas.microsoft.com/office/powerpoint/2010/main" val="258720775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Conference Committee</a:t>
            </a:r>
          </a:p>
        </p:txBody>
      </p:sp>
      <p:sp>
        <p:nvSpPr>
          <p:cNvPr id="3" name="Content Placeholder 2"/>
          <p:cNvSpPr>
            <a:spLocks noGrp="1"/>
          </p:cNvSpPr>
          <p:nvPr>
            <p:ph idx="1"/>
          </p:nvPr>
        </p:nvSpPr>
        <p:spPr/>
        <p:txBody>
          <a:bodyPr>
            <a:normAutofit fontScale="92500" lnSpcReduction="20000"/>
          </a:bodyPr>
          <a:lstStyle/>
          <a:p>
            <a:r>
              <a:rPr lang="en-US" dirty="0"/>
              <a:t>Conference Committee. Conference Committee is made up of two members from each of the legislative bodies. Each chamber sends one member from both major political parties. The four members attempt to reconcile differences between the chambers. If agreement cannot be reached, the bill “dies.” If agreement is reached, the bill returns to both chambers. Both the Senate and the House of Representatives must approve the bill before it can be sent to the governor for signature.</a:t>
            </a:r>
          </a:p>
        </p:txBody>
      </p:sp>
    </p:spTree>
    <p:extLst>
      <p:ext uri="{BB962C8B-B14F-4D97-AF65-F5344CB8AC3E}">
        <p14:creationId xmlns:p14="http://schemas.microsoft.com/office/powerpoint/2010/main" val="198629975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Governor’s Review</a:t>
            </a:r>
          </a:p>
        </p:txBody>
      </p:sp>
      <p:sp>
        <p:nvSpPr>
          <p:cNvPr id="3" name="Content Placeholder 2"/>
          <p:cNvSpPr>
            <a:spLocks noGrp="1"/>
          </p:cNvSpPr>
          <p:nvPr>
            <p:ph idx="1"/>
          </p:nvPr>
        </p:nvSpPr>
        <p:spPr/>
        <p:txBody>
          <a:bodyPr>
            <a:normAutofit fontScale="77500" lnSpcReduction="20000"/>
          </a:bodyPr>
          <a:lstStyle/>
          <a:p>
            <a:r>
              <a:rPr lang="en-US" dirty="0"/>
              <a:t>The bill is sent to the Governor. Once the governor receives a bill, he can sign it, veto it, or do nothing. If he signs it, the bill becomes law. If he does nothing, the bill becomes law without his signature. If he vetoes the bill, and the Senate and House of Representatives do nothing, the bill “dies.“ If he vetoes the bill and the Senate and the House of Representatives attempt to over-ride the veto, the bill may still become law. If less than 26 Senators and less than 51 House members do not vote to over-ride the veto, the bill “dies.“ If a simple majority of both chambers vote to over-ride the veto, the bill becomes law. The bill becomes law. The bill becomes law at a date specified in the body of the bill. It could be the date of the actual passing or a date at some point in the future.</a:t>
            </a:r>
          </a:p>
        </p:txBody>
      </p:sp>
    </p:spTree>
    <p:extLst>
      <p:ext uri="{BB962C8B-B14F-4D97-AF65-F5344CB8AC3E}">
        <p14:creationId xmlns:p14="http://schemas.microsoft.com/office/powerpoint/2010/main" val="139441603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Gov. Holcomb’s State of the State Address</a:t>
            </a:r>
          </a:p>
        </p:txBody>
      </p:sp>
      <p:sp>
        <p:nvSpPr>
          <p:cNvPr id="3" name="Content Placeholder 2"/>
          <p:cNvSpPr>
            <a:spLocks noGrp="1"/>
          </p:cNvSpPr>
          <p:nvPr>
            <p:ph idx="1"/>
          </p:nvPr>
        </p:nvSpPr>
        <p:spPr>
          <a:xfrm>
            <a:off x="457200" y="1295400"/>
            <a:ext cx="8229600" cy="4525963"/>
          </a:xfrm>
        </p:spPr>
        <p:txBody>
          <a:bodyPr>
            <a:normAutofit fontScale="40000" lnSpcReduction="20000"/>
          </a:bodyPr>
          <a:lstStyle/>
          <a:p>
            <a:endParaRPr lang="en-US" dirty="0"/>
          </a:p>
          <a:p>
            <a:r>
              <a:rPr lang="en-US" sz="3800" dirty="0"/>
              <a:t> </a:t>
            </a:r>
            <a:r>
              <a:rPr lang="en-US" sz="3800" b="1" dirty="0"/>
              <a:t>Indiana Leading the Way: </a:t>
            </a:r>
            <a:endParaRPr lang="en-US" sz="3800" dirty="0"/>
          </a:p>
          <a:p>
            <a:pPr lvl="1"/>
            <a:r>
              <a:rPr lang="en-US" sz="3800" dirty="0"/>
              <a:t>Forbes ranked Indiana as the number one state in America in which to start a business. </a:t>
            </a:r>
          </a:p>
          <a:p>
            <a:pPr lvl="1"/>
            <a:r>
              <a:rPr lang="en-US" sz="3800" dirty="0"/>
              <a:t>Indiana paid down $4.5 billion in debt, returned $1.5 billion to taxpayers, and maintained a AAA state credit rating. </a:t>
            </a:r>
          </a:p>
          <a:p>
            <a:pPr lvl="1"/>
            <a:r>
              <a:rPr lang="en-US" sz="3800" dirty="0"/>
              <a:t>The state’s GDP grew by $150 billion since the year 2017. </a:t>
            </a:r>
            <a:endParaRPr lang="en-US" sz="3800" b="1" dirty="0"/>
          </a:p>
          <a:p>
            <a:r>
              <a:rPr lang="en-US" sz="3800" b="1" dirty="0"/>
              <a:t>READI 2.0: </a:t>
            </a:r>
            <a:endParaRPr lang="en-US" sz="3800" dirty="0"/>
          </a:p>
          <a:p>
            <a:pPr lvl="1"/>
            <a:r>
              <a:rPr lang="en-US" sz="3800" dirty="0"/>
              <a:t>Holcomb announced a $250 million contribution from the Lilly Endowment to support projects in the program. </a:t>
            </a:r>
          </a:p>
          <a:p>
            <a:pPr lvl="1"/>
            <a:r>
              <a:rPr lang="en-US" sz="3800" dirty="0"/>
              <a:t>This money will be earmarked for projects concerning various arts and cultural initiatives as well as blight reduction and will be targeted toward rural towns and communities. </a:t>
            </a:r>
          </a:p>
          <a:p>
            <a:r>
              <a:rPr lang="en-US" sz="3800" b="1" dirty="0"/>
              <a:t>Hoosier Healthcare:</a:t>
            </a:r>
          </a:p>
          <a:p>
            <a:pPr lvl="1"/>
            <a:r>
              <a:rPr lang="en-US" sz="3800" dirty="0"/>
              <a:t>Holcomb championed new funding for local health departments through Health First Indiana (HFI), a historic investment in public health. </a:t>
            </a:r>
            <a:endParaRPr lang="en-US" sz="3800" b="1" dirty="0"/>
          </a:p>
          <a:p>
            <a:pPr lvl="1"/>
            <a:r>
              <a:rPr lang="en-US" sz="3800" dirty="0"/>
              <a:t>86 counties opted to receive a total of $75 million in HFI funding to address improving the health of all Hoosiers through guaranteed access to core public health services.</a:t>
            </a:r>
          </a:p>
          <a:p>
            <a:r>
              <a:rPr lang="en-US" sz="3800" dirty="0"/>
              <a:t> </a:t>
            </a:r>
            <a:r>
              <a:rPr lang="en-US" sz="3800" b="1" dirty="0"/>
              <a:t>Child Care: </a:t>
            </a:r>
            <a:endParaRPr lang="en-US" sz="3800" dirty="0"/>
          </a:p>
          <a:p>
            <a:pPr lvl="1"/>
            <a:r>
              <a:rPr lang="en-US" sz="3800" dirty="0"/>
              <a:t> Holcomb and lawmakers look to increase accessibility of child care in the state. </a:t>
            </a:r>
          </a:p>
          <a:p>
            <a:pPr lvl="1"/>
            <a:r>
              <a:rPr lang="en-US" sz="3800" dirty="0"/>
              <a:t>Improvement goals included: adding workforce training programs, allowing child care workers to be eligible for free or reduced child care for their own children, and reducing the age requirement for child care workers to eighteen. </a:t>
            </a:r>
          </a:p>
          <a:p>
            <a:pPr marL="457200" lvl="1" indent="0">
              <a:buNone/>
            </a:pPr>
            <a:endParaRPr lang="en-US" sz="1600" dirty="0"/>
          </a:p>
          <a:p>
            <a:pPr lvl="1"/>
            <a:endParaRPr lang="en-US" dirty="0"/>
          </a:p>
          <a:p>
            <a:pPr lvl="1"/>
            <a:endParaRPr lang="en-US" sz="1100" dirty="0"/>
          </a:p>
        </p:txBody>
      </p:sp>
    </p:spTree>
    <p:extLst>
      <p:ext uri="{BB962C8B-B14F-4D97-AF65-F5344CB8AC3E}">
        <p14:creationId xmlns:p14="http://schemas.microsoft.com/office/powerpoint/2010/main" val="25414373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State of the State Address link</a:t>
            </a:r>
          </a:p>
        </p:txBody>
      </p:sp>
      <p:sp>
        <p:nvSpPr>
          <p:cNvPr id="3" name="Content Placeholder 2"/>
          <p:cNvSpPr>
            <a:spLocks noGrp="1"/>
          </p:cNvSpPr>
          <p:nvPr>
            <p:ph idx="1"/>
          </p:nvPr>
        </p:nvSpPr>
        <p:spPr>
          <a:xfrm>
            <a:off x="457200" y="1295400"/>
            <a:ext cx="8229600" cy="4525963"/>
          </a:xfrm>
        </p:spPr>
        <p:txBody>
          <a:bodyPr>
            <a:normAutofit/>
          </a:bodyPr>
          <a:lstStyle/>
          <a:p>
            <a:endParaRPr lang="en-US" sz="2400" dirty="0">
              <a:hlinkClick r:id="rId2"/>
            </a:endParaRPr>
          </a:p>
          <a:p>
            <a:r>
              <a:rPr lang="en-US" sz="2400" dirty="0">
                <a:hlinkClick r:id="rId2"/>
              </a:rPr>
              <a:t>The following is a link to the Governor’s full State of the State Address:</a:t>
            </a:r>
          </a:p>
          <a:p>
            <a:r>
              <a:rPr lang="en-US" sz="2400" dirty="0">
                <a:hlinkClick r:id="rId2"/>
              </a:rPr>
              <a:t>https://events.in.gov/event/gov_holcomb_delivers_2024_state_of_the_state_address?utm_campaign=widget&amp;utm_medium=widget&amp;utm_source=State+of+Indiana</a:t>
            </a:r>
          </a:p>
          <a:p>
            <a:pPr marL="0" indent="0">
              <a:buNone/>
            </a:pPr>
            <a:endParaRPr lang="en-US" sz="2400" dirty="0">
              <a:hlinkClick r:id="rId2"/>
            </a:endParaRPr>
          </a:p>
        </p:txBody>
      </p:sp>
    </p:spTree>
    <p:extLst>
      <p:ext uri="{BB962C8B-B14F-4D97-AF65-F5344CB8AC3E}">
        <p14:creationId xmlns:p14="http://schemas.microsoft.com/office/powerpoint/2010/main" val="306936112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75" dirty="0"/>
              <a:t>HEA 1058, Breast Cancer Screening and Services </a:t>
            </a:r>
            <a:endParaRPr lang="en-US" dirty="0"/>
          </a:p>
        </p:txBody>
      </p:sp>
      <p:sp>
        <p:nvSpPr>
          <p:cNvPr id="3" name="Content Placeholder 2"/>
          <p:cNvSpPr>
            <a:spLocks noGrp="1"/>
          </p:cNvSpPr>
          <p:nvPr>
            <p:ph idx="1"/>
          </p:nvPr>
        </p:nvSpPr>
        <p:spPr/>
        <p:txBody>
          <a:bodyPr>
            <a:normAutofit/>
          </a:bodyPr>
          <a:lstStyle/>
          <a:p>
            <a:r>
              <a:rPr lang="en-US" sz="1800" dirty="0"/>
              <a:t>Author: Rep. Sharon Negele (R)</a:t>
            </a:r>
          </a:p>
          <a:p>
            <a:r>
              <a:rPr lang="en-US" sz="1800" dirty="0"/>
              <a:t>Requires a facility performing a mammography examination to provide:</a:t>
            </a:r>
          </a:p>
          <a:p>
            <a:pPr lvl="1"/>
            <a:r>
              <a:rPr lang="en-US" sz="1800" dirty="0"/>
              <a:t>(1) An assessment of the patient's breast tissue density using specified classifications.</a:t>
            </a:r>
          </a:p>
          <a:p>
            <a:pPr lvl="1"/>
            <a:r>
              <a:rPr lang="en-US" sz="1800" dirty="0"/>
              <a:t>(2) Written notice to the patient and the referring provider.</a:t>
            </a:r>
          </a:p>
          <a:p>
            <a:pPr lvl="1"/>
            <a:r>
              <a:rPr lang="en-US" sz="1800" dirty="0"/>
              <a:t>(3) Concerning the notice to the patient, specified notification language depending on whether the facility determined the patient to have dense breast tissue or not dense breast tissue. </a:t>
            </a:r>
          </a:p>
          <a:p>
            <a:r>
              <a:rPr lang="en-US" sz="2100" dirty="0"/>
              <a:t>Requires the medical licensing board of Indiana to amend an administrative code rule to remove references to "high breast density" and to align with the breast tissue density classifications in this act. </a:t>
            </a:r>
          </a:p>
          <a:p>
            <a:r>
              <a:rPr lang="en-US" sz="2100" b="1" dirty="0"/>
              <a:t>Bill Status: Signed by Governor Holcomb on 3/4/2024.</a:t>
            </a:r>
          </a:p>
          <a:p>
            <a:endParaRPr lang="en-US" dirty="0"/>
          </a:p>
          <a:p>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19407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 1067, Human Services Matter</a:t>
            </a:r>
          </a:p>
        </p:txBody>
      </p:sp>
      <p:sp>
        <p:nvSpPr>
          <p:cNvPr id="3" name="Content Placeholder 2"/>
          <p:cNvSpPr>
            <a:spLocks noGrp="1"/>
          </p:cNvSpPr>
          <p:nvPr>
            <p:ph idx="1"/>
          </p:nvPr>
        </p:nvSpPr>
        <p:spPr>
          <a:xfrm>
            <a:off x="191233" y="2000251"/>
            <a:ext cx="8495567" cy="3394472"/>
          </a:xfrm>
        </p:spPr>
        <p:txBody>
          <a:bodyPr>
            <a:normAutofit lnSpcReduction="10000"/>
          </a:bodyPr>
          <a:lstStyle/>
          <a:p>
            <a:r>
              <a:rPr lang="en-US" sz="1800" dirty="0"/>
              <a:t>Author: Rep. Ed Clere (R)</a:t>
            </a:r>
          </a:p>
          <a:p>
            <a:pPr lvl="1"/>
            <a:r>
              <a:rPr lang="en-US" sz="1800" dirty="0"/>
              <a:t>Original bill addressed services considered by the Individuals with Intellectual Disabilities Task Force.</a:t>
            </a:r>
          </a:p>
          <a:p>
            <a:r>
              <a:rPr lang="en-US" sz="1800" dirty="0"/>
              <a:t>Language added from the Conference Committee Report:</a:t>
            </a:r>
          </a:p>
          <a:p>
            <a:pPr lvl="1"/>
            <a:r>
              <a:rPr lang="en-US" sz="1800" dirty="0"/>
              <a:t>Inserted the special service review team and emergency placement language. </a:t>
            </a:r>
            <a:r>
              <a:rPr lang="en-US" sz="1800" b="1" dirty="0"/>
              <a:t>(HB 1187)</a:t>
            </a:r>
            <a:r>
              <a:rPr lang="en-US" sz="1800" dirty="0"/>
              <a:t> </a:t>
            </a:r>
          </a:p>
          <a:p>
            <a:pPr lvl="1"/>
            <a:r>
              <a:rPr lang="en-US" sz="1800" dirty="0"/>
              <a:t>Added various provisions concerning a risk based managed care program for certain Medicaid recipients. </a:t>
            </a:r>
            <a:r>
              <a:rPr lang="en-US" sz="1800" b="1" dirty="0"/>
              <a:t>(SB 256)</a:t>
            </a:r>
          </a:p>
          <a:p>
            <a:pPr lvl="1"/>
            <a:r>
              <a:rPr lang="en-US" sz="1800" dirty="0"/>
              <a:t>Required the office of FSSA and the division of mental health &amp; addiction to include that each community mental health center meet the requirements to provide comprehensive behavioral health care. </a:t>
            </a:r>
            <a:r>
              <a:rPr lang="en-US" sz="1800" b="1" dirty="0"/>
              <a:t>(SB 233)</a:t>
            </a:r>
          </a:p>
          <a:p>
            <a:r>
              <a:rPr lang="en-US" sz="1800" b="1" dirty="0"/>
              <a:t>Bill Status: Signed by Governor Holcomb on 3/13/24.</a:t>
            </a:r>
            <a:endParaRPr lang="en-US" sz="1800" dirty="0"/>
          </a:p>
          <a:p>
            <a:endParaRPr lang="en-US" b="1" dirty="0"/>
          </a:p>
          <a:p>
            <a:pPr marL="685783" lvl="2" indent="0">
              <a:buNone/>
            </a:pPr>
            <a:endParaRPr lang="en-US" b="1" dirty="0"/>
          </a:p>
          <a:p>
            <a:pPr marL="342891" lvl="1" indent="0">
              <a:buNone/>
            </a:pPr>
            <a:endParaRPr lang="en-US" b="1" dirty="0"/>
          </a:p>
          <a:p>
            <a:pPr lvl="1"/>
            <a:endParaRPr lang="en-US" dirty="0"/>
          </a:p>
        </p:txBody>
      </p:sp>
    </p:spTree>
    <p:extLst>
      <p:ext uri="{BB962C8B-B14F-4D97-AF65-F5344CB8AC3E}">
        <p14:creationId xmlns:p14="http://schemas.microsoft.com/office/powerpoint/2010/main" val="424607965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 1070, Mental Health Grants </a:t>
            </a:r>
          </a:p>
        </p:txBody>
      </p:sp>
      <p:sp>
        <p:nvSpPr>
          <p:cNvPr id="3" name="Content Placeholder 2"/>
          <p:cNvSpPr>
            <a:spLocks noGrp="1"/>
          </p:cNvSpPr>
          <p:nvPr>
            <p:ph idx="1"/>
          </p:nvPr>
        </p:nvSpPr>
        <p:spPr/>
        <p:txBody>
          <a:bodyPr>
            <a:normAutofit fontScale="77500" lnSpcReduction="20000"/>
          </a:bodyPr>
          <a:lstStyle/>
          <a:p>
            <a:r>
              <a:rPr lang="en-US" sz="3000" dirty="0"/>
              <a:t>Author: Rep. Becky Cash (R)</a:t>
            </a:r>
          </a:p>
          <a:p>
            <a:r>
              <a:rPr lang="en-US" sz="3000" dirty="0"/>
              <a:t>Allows the Division of Mental Health and Addiction to award mental health grants to for-profit community mental health organizations if a non-profit does not qualify for the grant. </a:t>
            </a:r>
          </a:p>
          <a:p>
            <a:r>
              <a:rPr lang="en-US" sz="3000" dirty="0"/>
              <a:t>The Division of Mental Health and Addiction currently release several grants for non-profit community mental health organizations a year.  </a:t>
            </a:r>
          </a:p>
          <a:p>
            <a:r>
              <a:rPr lang="en-US" sz="3000" dirty="0"/>
              <a:t>Bill will allow for-profit community based mental health entities to apply for and accept a grant.</a:t>
            </a:r>
          </a:p>
          <a:p>
            <a:pPr lvl="1"/>
            <a:r>
              <a:rPr lang="en-US" sz="3000" dirty="0"/>
              <a:t>Only when a non-profit does not qualify.</a:t>
            </a:r>
          </a:p>
          <a:p>
            <a:pPr lvl="1"/>
            <a:r>
              <a:rPr lang="en-US" sz="3000" dirty="0"/>
              <a:t>Criteria still must be met.</a:t>
            </a:r>
          </a:p>
          <a:p>
            <a:r>
              <a:rPr lang="en-US" sz="2625" b="1" dirty="0"/>
              <a:t>Bill Status: Signed by Governor Holcomb on 3/11/24.</a:t>
            </a:r>
            <a:endParaRPr lang="en-US" dirty="0"/>
          </a:p>
        </p:txBody>
      </p:sp>
    </p:spTree>
    <p:extLst>
      <p:ext uri="{BB962C8B-B14F-4D97-AF65-F5344CB8AC3E}">
        <p14:creationId xmlns:p14="http://schemas.microsoft.com/office/powerpoint/2010/main" val="1010423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 1259, Health Care Matters</a:t>
            </a:r>
          </a:p>
        </p:txBody>
      </p:sp>
      <p:sp>
        <p:nvSpPr>
          <p:cNvPr id="3" name="Content Placeholder 2"/>
          <p:cNvSpPr>
            <a:spLocks noGrp="1"/>
          </p:cNvSpPr>
          <p:nvPr>
            <p:ph idx="1"/>
          </p:nvPr>
        </p:nvSpPr>
        <p:spPr>
          <a:xfrm>
            <a:off x="215660" y="1755479"/>
            <a:ext cx="8229600" cy="3652205"/>
          </a:xfrm>
        </p:spPr>
        <p:txBody>
          <a:bodyPr>
            <a:noAutofit/>
          </a:bodyPr>
          <a:lstStyle/>
          <a:p>
            <a:r>
              <a:rPr lang="en-US" sz="1275" dirty="0"/>
              <a:t>Author: Rep. Brad Barrett (R)</a:t>
            </a:r>
          </a:p>
          <a:p>
            <a:r>
              <a:rPr lang="en-US" sz="1275" dirty="0"/>
              <a:t>The CCR report added language from various health care related bills that were unsuccessful in the second half of the session. </a:t>
            </a:r>
          </a:p>
          <a:p>
            <a:r>
              <a:rPr lang="en-US" sz="1275" dirty="0"/>
              <a:t>HEA 1259 mandates the following:</a:t>
            </a:r>
          </a:p>
          <a:p>
            <a:pPr lvl="1"/>
            <a:r>
              <a:rPr lang="en-US" sz="1275" dirty="0"/>
              <a:t>Establishment of the psilocybin research fund administered by the division of mental health and addiction, to provide financial assistance to research institutions in Indiana to study the use of psilocybin to treat mental health and other medical conditions. </a:t>
            </a:r>
            <a:r>
              <a:rPr lang="en-US" sz="1275" b="1" dirty="0"/>
              <a:t>(SB 139)</a:t>
            </a:r>
            <a:endParaRPr lang="en-US" sz="1275" dirty="0"/>
          </a:p>
          <a:p>
            <a:pPr lvl="2"/>
            <a:r>
              <a:rPr lang="en-US" sz="1275" dirty="0"/>
              <a:t>Sets forth clinical study requirements. </a:t>
            </a:r>
          </a:p>
          <a:p>
            <a:pPr lvl="1"/>
            <a:r>
              <a:rPr lang="en-US" sz="1275" dirty="0"/>
              <a:t>Allows the majority of nursing program faculty to be part-time employees of an approved postsecondary educational institution or a hospital that conducts the nursing program.</a:t>
            </a:r>
          </a:p>
          <a:p>
            <a:pPr lvl="2"/>
            <a:r>
              <a:rPr lang="en-US" sz="1275" dirty="0"/>
              <a:t>Removes the requirement that a clinical preceptor must have at least 18 months of experience as a licensed nurse. </a:t>
            </a:r>
          </a:p>
          <a:p>
            <a:pPr lvl="1"/>
            <a:r>
              <a:rPr lang="en-US" sz="1275" dirty="0"/>
              <a:t>Requires a contract with a third party administrator, pharmacy benefit manager, or prepaid health care delivery plan to provide that the plan sponsor has ownership of the claims data. </a:t>
            </a:r>
            <a:r>
              <a:rPr lang="en-US" sz="1275" b="1" dirty="0"/>
              <a:t>(HB 1327)</a:t>
            </a:r>
            <a:endParaRPr lang="en-US" sz="1275" dirty="0"/>
          </a:p>
          <a:p>
            <a:pPr lvl="2"/>
            <a:r>
              <a:rPr lang="en-US" sz="1275" dirty="0"/>
              <a:t>Allows a contract holder to request an audit of a pharmacy benefit manager one (1) time per calendar year and not earlier than six (6) months after a previously requested audit. </a:t>
            </a:r>
          </a:p>
          <a:p>
            <a:r>
              <a:rPr lang="en-US" sz="1275" b="1" dirty="0"/>
              <a:t>Bill Status: Signed by Governor Holcomb on 3/13/24.</a:t>
            </a:r>
            <a:endParaRPr lang="en-US" sz="1275" dirty="0"/>
          </a:p>
          <a:p>
            <a:pPr marL="0" indent="0">
              <a:buNone/>
            </a:pPr>
            <a:endParaRPr lang="en-US" sz="1350" b="1" dirty="0"/>
          </a:p>
          <a:p>
            <a:pPr lvl="2"/>
            <a:endParaRPr lang="en-US" sz="1350" dirty="0"/>
          </a:p>
        </p:txBody>
      </p:sp>
    </p:spTree>
    <p:extLst>
      <p:ext uri="{BB962C8B-B14F-4D97-AF65-F5344CB8AC3E}">
        <p14:creationId xmlns:p14="http://schemas.microsoft.com/office/powerpoint/2010/main" val="250081683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 1332 Insurance Matters</a:t>
            </a:r>
          </a:p>
        </p:txBody>
      </p:sp>
      <p:sp>
        <p:nvSpPr>
          <p:cNvPr id="3" name="Content Placeholder 2"/>
          <p:cNvSpPr>
            <a:spLocks noGrp="1"/>
          </p:cNvSpPr>
          <p:nvPr>
            <p:ph idx="1"/>
          </p:nvPr>
        </p:nvSpPr>
        <p:spPr>
          <a:xfrm>
            <a:off x="457200" y="1828803"/>
            <a:ext cx="8229600" cy="3394472"/>
          </a:xfrm>
        </p:spPr>
        <p:txBody>
          <a:bodyPr>
            <a:noAutofit/>
          </a:bodyPr>
          <a:lstStyle/>
          <a:p>
            <a:r>
              <a:rPr lang="en-US" sz="1350" dirty="0"/>
              <a:t>Author: Rep. Martin Carbaugh (R)</a:t>
            </a:r>
          </a:p>
          <a:p>
            <a:r>
              <a:rPr lang="en-US" sz="1350" dirty="0"/>
              <a:t>Addresses insurance regulations within the Indiana Department of Insurance (IDOI)</a:t>
            </a:r>
          </a:p>
          <a:p>
            <a:pPr lvl="2"/>
            <a:r>
              <a:rPr lang="en-US" sz="1350" dirty="0"/>
              <a:t>Adopts provisions of the National Association of Insurance Commissioners concerning liquidity stress testing framework.</a:t>
            </a:r>
          </a:p>
          <a:p>
            <a:pPr lvl="2"/>
            <a:r>
              <a:rPr lang="en-US" sz="1350" dirty="0"/>
              <a:t>Allows a plan sponsor to choose one (1) of the two (2) offered plans. </a:t>
            </a:r>
          </a:p>
          <a:p>
            <a:pPr lvl="3"/>
            <a:r>
              <a:rPr lang="en-US" sz="1350" dirty="0"/>
              <a:t>Plan that applies 100% of the rebates to reduced premiums for all covered individuals equally. </a:t>
            </a:r>
          </a:p>
          <a:p>
            <a:pPr lvl="3"/>
            <a:r>
              <a:rPr lang="en-US" sz="1350" dirty="0"/>
              <a:t>Or a plan that calculates defined cost sharing for covered individuals of the plan sponsor at the point of sale based on a price that is reduced by an amount equal to at least 85% of all the rebates received or expected to be received by the insurer.</a:t>
            </a:r>
          </a:p>
          <a:p>
            <a:pPr lvl="2"/>
            <a:r>
              <a:rPr lang="en-US" sz="1350" dirty="0"/>
              <a:t>Provides that if a party to a health provider contract intends to terminate the contractual relationship with another party to the health provider contract, the terminating party must provide written notice to the other party of the decision to terminate the contractual relationship not less than 90 days before the health provider contract terminates.</a:t>
            </a:r>
          </a:p>
          <a:p>
            <a:pPr lvl="2"/>
            <a:r>
              <a:rPr lang="en-US" sz="1350" dirty="0"/>
              <a:t>Amends the property and casualty insurance guaranty association law concerning the allocation, transfer, or assumption by one insurer of a policy that was issued by another insurer. </a:t>
            </a:r>
            <a:r>
              <a:rPr lang="en-US" sz="1350" b="1" dirty="0"/>
              <a:t>(HB 1359)</a:t>
            </a:r>
          </a:p>
          <a:p>
            <a:r>
              <a:rPr lang="en-US" sz="1350" b="1" dirty="0"/>
              <a:t>Bill Status: Signed by Governor Holcomb on 3/13/24.</a:t>
            </a:r>
            <a:endParaRPr lang="en-US" sz="1350" dirty="0"/>
          </a:p>
        </p:txBody>
      </p:sp>
    </p:spTree>
    <p:extLst>
      <p:ext uri="{BB962C8B-B14F-4D97-AF65-F5344CB8AC3E}">
        <p14:creationId xmlns:p14="http://schemas.microsoft.com/office/powerpoint/2010/main" val="81964496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 1385, Emergency Medical Services</a:t>
            </a:r>
          </a:p>
        </p:txBody>
      </p:sp>
      <p:sp>
        <p:nvSpPr>
          <p:cNvPr id="3" name="Content Placeholder 2"/>
          <p:cNvSpPr>
            <a:spLocks noGrp="1"/>
          </p:cNvSpPr>
          <p:nvPr>
            <p:ph idx="1"/>
          </p:nvPr>
        </p:nvSpPr>
        <p:spPr>
          <a:xfrm>
            <a:off x="457200" y="1962513"/>
            <a:ext cx="8229600" cy="3394472"/>
          </a:xfrm>
        </p:spPr>
        <p:txBody>
          <a:bodyPr>
            <a:normAutofit fontScale="85000" lnSpcReduction="10000"/>
          </a:bodyPr>
          <a:lstStyle/>
          <a:p>
            <a:r>
              <a:rPr lang="en-US" sz="1800" dirty="0"/>
              <a:t>Author: Rep. Brad Barrett (R)</a:t>
            </a:r>
          </a:p>
          <a:p>
            <a:r>
              <a:rPr lang="en-US" sz="1800" dirty="0"/>
              <a:t>Requires a health plan operator to provide payment to a nonparticipating ambulance service provider for ambulance service provided to a covered individual. </a:t>
            </a:r>
          </a:p>
          <a:p>
            <a:r>
              <a:rPr lang="en-US" sz="1800" dirty="0"/>
              <a:t>Health plans will now be required to compensate out-of-network ambulance providers for transports at rates determined by local units. </a:t>
            </a:r>
          </a:p>
          <a:p>
            <a:r>
              <a:rPr lang="en-US" sz="1800" dirty="0"/>
              <a:t>In cases where these rates haven't been established, insurers will reimburse either the cheaper option:</a:t>
            </a:r>
          </a:p>
          <a:p>
            <a:pPr lvl="1"/>
            <a:r>
              <a:rPr lang="en-US" sz="1800" dirty="0"/>
              <a:t>The provider's bill or the Medicare base rate at 400%.  </a:t>
            </a:r>
          </a:p>
          <a:p>
            <a:r>
              <a:rPr lang="en-US" sz="1800" dirty="0"/>
              <a:t>Clarifies the rate at which a health plan operator shall provide payment to a nonparticipating ambulance service provider for ambulance service provided to a covered individual.</a:t>
            </a:r>
          </a:p>
          <a:p>
            <a:r>
              <a:rPr lang="en-US" sz="1800" dirty="0"/>
              <a:t>Establishes the community cares initiative grant pilot program for the purpose of assisting in the costs of starting or expanding mobile integrated health care programs and mobile crisis teams in Indiana. </a:t>
            </a:r>
            <a:r>
              <a:rPr lang="en-US" sz="1800" b="1" dirty="0"/>
              <a:t>(SB 10)</a:t>
            </a:r>
          </a:p>
          <a:p>
            <a:r>
              <a:rPr lang="en-US" sz="1800" b="1" dirty="0"/>
              <a:t>Bill Status: Signed by Governor Holcomb on 3/13/24.</a:t>
            </a:r>
            <a:endParaRPr lang="en-US" sz="1800" dirty="0"/>
          </a:p>
          <a:p>
            <a:pPr lvl="1"/>
            <a:endParaRPr lang="en-US" dirty="0"/>
          </a:p>
          <a:p>
            <a:pPr marL="342900" lvl="1" indent="0">
              <a:buNone/>
            </a:pPr>
            <a:endParaRPr lang="en-US" dirty="0"/>
          </a:p>
        </p:txBody>
      </p:sp>
    </p:spTree>
    <p:extLst>
      <p:ext uri="{BB962C8B-B14F-4D97-AF65-F5344CB8AC3E}">
        <p14:creationId xmlns:p14="http://schemas.microsoft.com/office/powerpoint/2010/main" val="3555081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Session</a:t>
            </a:r>
          </a:p>
        </p:txBody>
      </p:sp>
      <p:sp>
        <p:nvSpPr>
          <p:cNvPr id="3" name="Content Placeholder 2"/>
          <p:cNvSpPr>
            <a:spLocks noGrp="1"/>
          </p:cNvSpPr>
          <p:nvPr>
            <p:ph idx="1"/>
          </p:nvPr>
        </p:nvSpPr>
        <p:spPr>
          <a:xfrm>
            <a:off x="457200" y="1600202"/>
            <a:ext cx="8229600" cy="4648198"/>
          </a:xfrm>
        </p:spPr>
        <p:txBody>
          <a:bodyPr>
            <a:normAutofit lnSpcReduction="10000"/>
          </a:bodyPr>
          <a:lstStyle/>
          <a:p>
            <a:r>
              <a:rPr lang="en-US" dirty="0"/>
              <a:t>The 2024 Legislative session was a short session</a:t>
            </a:r>
          </a:p>
          <a:p>
            <a:pPr lvl="1"/>
            <a:r>
              <a:rPr lang="en-US" dirty="0"/>
              <a:t>Non-budget year </a:t>
            </a:r>
          </a:p>
          <a:p>
            <a:pPr lvl="1"/>
            <a:r>
              <a:rPr lang="en-US" dirty="0"/>
              <a:t>Largely focused on policy matters</a:t>
            </a:r>
          </a:p>
          <a:p>
            <a:pPr lvl="1"/>
            <a:r>
              <a:rPr lang="en-US" dirty="0"/>
              <a:t>Largely did not entertain bills with a fiscal impact to the State.</a:t>
            </a:r>
          </a:p>
          <a:p>
            <a:r>
              <a:rPr lang="en-US" dirty="0"/>
              <a:t>Start date: Monday, January 8, 2024</a:t>
            </a:r>
          </a:p>
          <a:p>
            <a:r>
              <a:rPr lang="en-US" dirty="0"/>
              <a:t>End date:  Friday, March 8, 2024 (one week earlier than the statutory deadline)</a:t>
            </a:r>
          </a:p>
        </p:txBody>
      </p:sp>
    </p:spTree>
    <p:extLst>
      <p:ext uri="{BB962C8B-B14F-4D97-AF65-F5344CB8AC3E}">
        <p14:creationId xmlns:p14="http://schemas.microsoft.com/office/powerpoint/2010/main" val="375976853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SEA 9, Notice of Health Care Entity Mergers</a:t>
            </a:r>
          </a:p>
        </p:txBody>
      </p:sp>
      <p:sp>
        <p:nvSpPr>
          <p:cNvPr id="3" name="Content Placeholder 2"/>
          <p:cNvSpPr>
            <a:spLocks noGrp="1"/>
          </p:cNvSpPr>
          <p:nvPr>
            <p:ph idx="1"/>
          </p:nvPr>
        </p:nvSpPr>
        <p:spPr/>
        <p:txBody>
          <a:bodyPr>
            <a:normAutofit/>
          </a:bodyPr>
          <a:lstStyle/>
          <a:p>
            <a:r>
              <a:rPr lang="en-US" sz="2100" dirty="0"/>
              <a:t>Author: Sen. Chris Garten (R)</a:t>
            </a:r>
          </a:p>
          <a:p>
            <a:r>
              <a:rPr lang="en-US" sz="2100" dirty="0"/>
              <a:t>Requires health care entities to provide notice of certain mergers or acquisitions to office of the attorney general. </a:t>
            </a:r>
          </a:p>
          <a:p>
            <a:r>
              <a:rPr lang="en-US" sz="2100" dirty="0"/>
              <a:t>Allows the office of the attorney general to:</a:t>
            </a:r>
          </a:p>
          <a:p>
            <a:pPr lvl="1"/>
            <a:r>
              <a:rPr lang="en-US" dirty="0"/>
              <a:t>Analyze in writing any antitrust concerns with the merger or acquisition.</a:t>
            </a:r>
          </a:p>
          <a:p>
            <a:pPr lvl="1"/>
            <a:r>
              <a:rPr lang="en-US" dirty="0"/>
              <a:t>Issue a civil investigative demand for additional information.</a:t>
            </a:r>
          </a:p>
          <a:p>
            <a:r>
              <a:rPr lang="en-US" sz="2100" dirty="0"/>
              <a:t> Specifies that the information is confidential. </a:t>
            </a:r>
          </a:p>
          <a:p>
            <a:r>
              <a:rPr lang="en-US" sz="2100" b="1" dirty="0"/>
              <a:t>Bill Status: Signed by Governor Holcomb on 3/13/24.</a:t>
            </a:r>
            <a:endParaRPr lang="en-US" sz="2100" dirty="0"/>
          </a:p>
          <a:p>
            <a:endParaRPr lang="en-US" b="1" dirty="0"/>
          </a:p>
        </p:txBody>
      </p:sp>
    </p:spTree>
    <p:extLst>
      <p:ext uri="{BB962C8B-B14F-4D97-AF65-F5344CB8AC3E}">
        <p14:creationId xmlns:p14="http://schemas.microsoft.com/office/powerpoint/2010/main" val="115278063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SEA 132, Professions and Professional Services</a:t>
            </a:r>
          </a:p>
        </p:txBody>
      </p:sp>
      <p:sp>
        <p:nvSpPr>
          <p:cNvPr id="3" name="Content Placeholder 2"/>
          <p:cNvSpPr>
            <a:spLocks noGrp="1"/>
          </p:cNvSpPr>
          <p:nvPr>
            <p:ph idx="1"/>
          </p:nvPr>
        </p:nvSpPr>
        <p:spPr/>
        <p:txBody>
          <a:bodyPr>
            <a:normAutofit lnSpcReduction="10000"/>
          </a:bodyPr>
          <a:lstStyle/>
          <a:p>
            <a:r>
              <a:rPr lang="en-US" sz="1800" dirty="0"/>
              <a:t>Author: Sen. Liz Brown (R)</a:t>
            </a:r>
          </a:p>
          <a:p>
            <a:r>
              <a:rPr lang="en-US" sz="1800" dirty="0"/>
              <a:t>Authorizes the office of the secretary of family and social services (office) to implement a risk based managed care program for certain Medicare recipients.</a:t>
            </a:r>
          </a:p>
          <a:p>
            <a:r>
              <a:rPr lang="en-US" sz="1800" dirty="0"/>
              <a:t>Eliminates the requirement that a provider who is licensed in Indiana, physically located outside Indiana, but providing telehealth services to patients who are in Indiana, file a certification constituting a waiver of jurisdiction. </a:t>
            </a:r>
          </a:p>
          <a:p>
            <a:r>
              <a:rPr lang="en-US" sz="1800" dirty="0"/>
              <a:t>This bill will clean up telehealth, changes the requirements for a health facility or residential facility administrator license, and the processing of payments.</a:t>
            </a:r>
          </a:p>
          <a:p>
            <a:r>
              <a:rPr lang="en-US" sz="1800" dirty="0"/>
              <a:t>Specifies:</a:t>
            </a:r>
          </a:p>
          <a:p>
            <a:pPr lvl="1"/>
            <a:r>
              <a:rPr lang="en-US" sz="1800" dirty="0"/>
              <a:t>The manner in which certain nurse applicants may demonstrate English proficiency. </a:t>
            </a:r>
          </a:p>
          <a:p>
            <a:pPr lvl="1"/>
            <a:r>
              <a:rPr lang="en-US" sz="1800" dirty="0"/>
              <a:t>Requires graduates of foreign nursing schools to pass a designated examination.</a:t>
            </a:r>
          </a:p>
          <a:p>
            <a:pPr lvl="1"/>
            <a:r>
              <a:rPr lang="en-US" sz="1800" dirty="0"/>
              <a:t>Identifies additional organizations for verifying credentials of certain nurse applicants.</a:t>
            </a:r>
          </a:p>
          <a:p>
            <a:r>
              <a:rPr lang="en-US" sz="1800" b="1" dirty="0"/>
              <a:t>Bill Status: Signed by Governor Holcomb on 3/11/24.</a:t>
            </a:r>
            <a:endParaRPr lang="en-US" sz="1800" dirty="0"/>
          </a:p>
          <a:p>
            <a:endParaRPr lang="en-US" sz="1725" dirty="0"/>
          </a:p>
          <a:p>
            <a:pPr lvl="2"/>
            <a:endParaRPr lang="en-US" dirty="0"/>
          </a:p>
        </p:txBody>
      </p:sp>
    </p:spTree>
    <p:extLst>
      <p:ext uri="{BB962C8B-B14F-4D97-AF65-F5344CB8AC3E}">
        <p14:creationId xmlns:p14="http://schemas.microsoft.com/office/powerpoint/2010/main" val="1827694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SEA 215, Medicare Supplement Insurance </a:t>
            </a:r>
          </a:p>
        </p:txBody>
      </p:sp>
      <p:sp>
        <p:nvSpPr>
          <p:cNvPr id="3" name="Content Placeholder 2"/>
          <p:cNvSpPr>
            <a:spLocks noGrp="1"/>
          </p:cNvSpPr>
          <p:nvPr>
            <p:ph idx="1"/>
          </p:nvPr>
        </p:nvSpPr>
        <p:spPr/>
        <p:txBody>
          <a:bodyPr>
            <a:noAutofit/>
          </a:bodyPr>
          <a:lstStyle/>
          <a:p>
            <a:r>
              <a:rPr lang="en-US" sz="1575" dirty="0"/>
              <a:t>Author: Sen. Kyle Walker (R)</a:t>
            </a:r>
          </a:p>
          <a:p>
            <a:r>
              <a:rPr lang="en-US" sz="1575" dirty="0"/>
              <a:t>This will require that starting from December 31, 2024, any issuer providing Medicare supplement policies or certificates to people aged 65 or older must also offer the same policy or certificate to individuals under 65 who are eligible for Medicare due to a federally recognized disability or end-stage renal disease.</a:t>
            </a:r>
          </a:p>
          <a:p>
            <a:r>
              <a:rPr lang="en-US" sz="1575" dirty="0"/>
              <a:t>Additionally, that if a person under 65, eligible for Medicare due to a federally recognized disability or end-stage renal disease, and meets specific application deadlines, applies for a Medicare supplement policy or certificate, the issuer of that policy or certificate is restricted from:</a:t>
            </a:r>
          </a:p>
          <a:p>
            <a:pPr lvl="1"/>
            <a:r>
              <a:rPr lang="en-US" sz="1575" dirty="0"/>
              <a:t>Denying or conditioning the issuance or effectiveness of the individual's policy or certificate.</a:t>
            </a:r>
          </a:p>
          <a:p>
            <a:pPr lvl="1"/>
            <a:r>
              <a:rPr lang="en-US" sz="1575" dirty="0"/>
              <a:t>Charging the individual a premium rate for a policy or certificate standardized. </a:t>
            </a:r>
          </a:p>
          <a:p>
            <a:r>
              <a:rPr lang="en-US" sz="1575" b="1" dirty="0"/>
              <a:t>Bill Status: Signed by Governor Holcomb on 3/11/24.</a:t>
            </a:r>
            <a:endParaRPr lang="en-US" sz="1575" dirty="0"/>
          </a:p>
        </p:txBody>
      </p:sp>
    </p:spTree>
    <p:extLst>
      <p:ext uri="{BB962C8B-B14F-4D97-AF65-F5344CB8AC3E}">
        <p14:creationId xmlns:p14="http://schemas.microsoft.com/office/powerpoint/2010/main" val="220140785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Contact a Legislator at the State House</a:t>
            </a:r>
          </a:p>
        </p:txBody>
      </p:sp>
      <p:sp>
        <p:nvSpPr>
          <p:cNvPr id="3" name="Content Placeholder 2"/>
          <p:cNvSpPr>
            <a:spLocks noGrp="1"/>
          </p:cNvSpPr>
          <p:nvPr>
            <p:ph idx="1"/>
          </p:nvPr>
        </p:nvSpPr>
        <p:spPr/>
        <p:txBody>
          <a:bodyPr/>
          <a:lstStyle/>
          <a:p>
            <a:pPr marL="514350" indent="-514350">
              <a:buFont typeface="+mj-lt"/>
              <a:buAutoNum type="arabicPeriod"/>
            </a:pPr>
            <a:r>
              <a:rPr lang="en-US" dirty="0"/>
              <a:t>Search the member list directory to find the legislator. </a:t>
            </a:r>
          </a:p>
          <a:p>
            <a:pPr marL="400050" lvl="1" indent="0">
              <a:buNone/>
            </a:pPr>
            <a:r>
              <a:rPr lang="en-US" dirty="0"/>
              <a:t>	Caucus Directory Links</a:t>
            </a:r>
          </a:p>
          <a:p>
            <a:pPr marL="800100" lvl="2" indent="0">
              <a:buNone/>
            </a:pPr>
            <a:r>
              <a:rPr lang="en-US" dirty="0"/>
              <a:t>-</a:t>
            </a:r>
            <a:r>
              <a:rPr lang="en-US" dirty="0">
                <a:hlinkClick r:id="rId2"/>
              </a:rPr>
              <a:t>House Republican Caucus</a:t>
            </a:r>
            <a:endParaRPr lang="en-US" dirty="0"/>
          </a:p>
          <a:p>
            <a:pPr marL="800100" lvl="2" indent="0">
              <a:buNone/>
            </a:pPr>
            <a:r>
              <a:rPr lang="en-US" dirty="0"/>
              <a:t>-</a:t>
            </a:r>
            <a:r>
              <a:rPr lang="en-US" dirty="0">
                <a:hlinkClick r:id="rId3"/>
              </a:rPr>
              <a:t>House Democrat Caucus</a:t>
            </a:r>
            <a:endParaRPr lang="en-US" dirty="0"/>
          </a:p>
          <a:p>
            <a:pPr marL="800100" lvl="2" indent="0">
              <a:buNone/>
            </a:pPr>
            <a:r>
              <a:rPr lang="en-US" dirty="0"/>
              <a:t>-</a:t>
            </a:r>
            <a:r>
              <a:rPr lang="en-US" dirty="0">
                <a:hlinkClick r:id="rId4"/>
              </a:rPr>
              <a:t>Senate Republican Caucus</a:t>
            </a:r>
            <a:endParaRPr lang="en-US" dirty="0"/>
          </a:p>
          <a:p>
            <a:pPr marL="800100" lvl="2" indent="0">
              <a:buNone/>
            </a:pPr>
            <a:r>
              <a:rPr lang="en-US" dirty="0">
                <a:hlinkClick r:id="rId5"/>
              </a:rPr>
              <a:t>-	Senate Democrat Caucus </a:t>
            </a:r>
            <a:endParaRPr lang="en-US" dirty="0"/>
          </a:p>
        </p:txBody>
      </p:sp>
      <p:pic>
        <p:nvPicPr>
          <p:cNvPr id="4" name="Picture 3"/>
          <p:cNvPicPr>
            <a:picLocks noChangeAspect="1"/>
          </p:cNvPicPr>
          <p:nvPr/>
        </p:nvPicPr>
        <p:blipFill>
          <a:blip r:embed="rId6"/>
          <a:stretch>
            <a:fillRect/>
          </a:stretch>
        </p:blipFill>
        <p:spPr>
          <a:xfrm>
            <a:off x="4800600" y="2667000"/>
            <a:ext cx="4206615" cy="2068096"/>
          </a:xfrm>
          <a:prstGeom prst="rect">
            <a:avLst/>
          </a:prstGeom>
        </p:spPr>
      </p:pic>
    </p:spTree>
    <p:extLst>
      <p:ext uri="{BB962C8B-B14F-4D97-AF65-F5344CB8AC3E}">
        <p14:creationId xmlns:p14="http://schemas.microsoft.com/office/powerpoint/2010/main" val="160486914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Contact a Legislator at the State House cont.… </a:t>
            </a:r>
          </a:p>
        </p:txBody>
      </p:sp>
      <p:sp>
        <p:nvSpPr>
          <p:cNvPr id="3" name="Content Placeholder 2"/>
          <p:cNvSpPr>
            <a:spLocks noGrp="1"/>
          </p:cNvSpPr>
          <p:nvPr>
            <p:ph idx="1"/>
          </p:nvPr>
        </p:nvSpPr>
        <p:spPr/>
        <p:txBody>
          <a:bodyPr/>
          <a:lstStyle/>
          <a:p>
            <a:pPr marL="0" indent="0">
              <a:buNone/>
            </a:pPr>
            <a:r>
              <a:rPr lang="en-US" dirty="0"/>
              <a:t>2. Click on the Legislator’s profile and press “Contact your Representative”. </a:t>
            </a:r>
          </a:p>
        </p:txBody>
      </p:sp>
      <p:pic>
        <p:nvPicPr>
          <p:cNvPr id="5" name="Picture 4"/>
          <p:cNvPicPr>
            <a:picLocks noChangeAspect="1"/>
          </p:cNvPicPr>
          <p:nvPr/>
        </p:nvPicPr>
        <p:blipFill>
          <a:blip r:embed="rId2"/>
          <a:stretch>
            <a:fillRect/>
          </a:stretch>
        </p:blipFill>
        <p:spPr>
          <a:xfrm>
            <a:off x="990600" y="2743200"/>
            <a:ext cx="4531913" cy="3215146"/>
          </a:xfrm>
          <a:prstGeom prst="rect">
            <a:avLst/>
          </a:prstGeom>
        </p:spPr>
      </p:pic>
      <p:cxnSp>
        <p:nvCxnSpPr>
          <p:cNvPr id="7" name="Straight Arrow Connector 6"/>
          <p:cNvCxnSpPr/>
          <p:nvPr/>
        </p:nvCxnSpPr>
        <p:spPr>
          <a:xfrm flipH="1">
            <a:off x="4191000" y="3048000"/>
            <a:ext cx="4114800" cy="6096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203927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Contact a Legislator at the State House cont.</a:t>
            </a:r>
          </a:p>
        </p:txBody>
      </p:sp>
      <p:sp>
        <p:nvSpPr>
          <p:cNvPr id="6" name="TextBox 5"/>
          <p:cNvSpPr txBox="1"/>
          <p:nvPr/>
        </p:nvSpPr>
        <p:spPr>
          <a:xfrm>
            <a:off x="609600" y="1828800"/>
            <a:ext cx="5257800" cy="2631490"/>
          </a:xfrm>
          <a:prstGeom prst="rect">
            <a:avLst/>
          </a:prstGeom>
          <a:noFill/>
        </p:spPr>
        <p:txBody>
          <a:bodyPr wrap="square" rtlCol="0">
            <a:spAutoFit/>
          </a:bodyPr>
          <a:lstStyle/>
          <a:p>
            <a:r>
              <a:rPr lang="en-US" sz="3300" dirty="0"/>
              <a:t>3. Fill out the “Contact your Representative” form with your information and any questions and or concerns you may have.</a:t>
            </a:r>
          </a:p>
        </p:txBody>
      </p:sp>
      <p:pic>
        <p:nvPicPr>
          <p:cNvPr id="9" name="Content Placeholder 8"/>
          <p:cNvPicPr>
            <a:picLocks noGrp="1" noChangeAspect="1"/>
          </p:cNvPicPr>
          <p:nvPr>
            <p:ph idx="1"/>
          </p:nvPr>
        </p:nvPicPr>
        <p:blipFill>
          <a:blip r:embed="rId2"/>
          <a:stretch>
            <a:fillRect/>
          </a:stretch>
        </p:blipFill>
        <p:spPr>
          <a:xfrm>
            <a:off x="5896708" y="1371600"/>
            <a:ext cx="2576317" cy="4525963"/>
          </a:xfrm>
          <a:prstGeom prst="rect">
            <a:avLst/>
          </a:prstGeom>
        </p:spPr>
      </p:pic>
    </p:spTree>
    <p:extLst>
      <p:ext uri="{BB962C8B-B14F-4D97-AF65-F5344CB8AC3E}">
        <p14:creationId xmlns:p14="http://schemas.microsoft.com/office/powerpoint/2010/main" val="67402102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Find a Bill or Amendment</a:t>
            </a:r>
          </a:p>
        </p:txBody>
      </p:sp>
      <p:sp>
        <p:nvSpPr>
          <p:cNvPr id="3" name="Content Placeholder 2"/>
          <p:cNvSpPr>
            <a:spLocks noGrp="1"/>
          </p:cNvSpPr>
          <p:nvPr>
            <p:ph idx="1"/>
          </p:nvPr>
        </p:nvSpPr>
        <p:spPr/>
        <p:txBody>
          <a:bodyPr/>
          <a:lstStyle/>
          <a:p>
            <a:pPr marL="514350" indent="-514350">
              <a:buFont typeface="+mj-lt"/>
              <a:buAutoNum type="arabicPeriod"/>
            </a:pPr>
            <a:r>
              <a:rPr lang="en-US" dirty="0"/>
              <a:t>Visit this </a:t>
            </a:r>
            <a:r>
              <a:rPr lang="en-US" dirty="0">
                <a:hlinkClick r:id="rId2"/>
              </a:rPr>
              <a:t>Indiana General Assembly </a:t>
            </a:r>
            <a:r>
              <a:rPr lang="en-US" dirty="0"/>
              <a:t>website for the 2024 Legislative Session Bills. </a:t>
            </a:r>
          </a:p>
          <a:p>
            <a:pPr marL="514350" indent="-514350">
              <a:buFont typeface="+mj-lt"/>
              <a:buAutoNum type="arabicPeriod"/>
            </a:pPr>
            <a:r>
              <a:rPr lang="en-US" dirty="0"/>
              <a:t>Click on the bill you’re searching for.</a:t>
            </a:r>
          </a:p>
          <a:p>
            <a:pPr marL="0" indent="0">
              <a:buNone/>
            </a:pPr>
            <a:r>
              <a:rPr lang="en-US" dirty="0"/>
              <a:t>Example HB 1024: </a:t>
            </a:r>
          </a:p>
        </p:txBody>
      </p:sp>
      <p:pic>
        <p:nvPicPr>
          <p:cNvPr id="4" name="Picture 3"/>
          <p:cNvPicPr>
            <a:picLocks noChangeAspect="1"/>
          </p:cNvPicPr>
          <p:nvPr/>
        </p:nvPicPr>
        <p:blipFill>
          <a:blip r:embed="rId3"/>
          <a:stretch>
            <a:fillRect/>
          </a:stretch>
        </p:blipFill>
        <p:spPr>
          <a:xfrm>
            <a:off x="4343400" y="3285879"/>
            <a:ext cx="2555827" cy="2913557"/>
          </a:xfrm>
          <a:prstGeom prst="rect">
            <a:avLst/>
          </a:prstGeom>
        </p:spPr>
      </p:pic>
      <p:cxnSp>
        <p:nvCxnSpPr>
          <p:cNvPr id="6" name="Straight Arrow Connector 5"/>
          <p:cNvCxnSpPr/>
          <p:nvPr/>
        </p:nvCxnSpPr>
        <p:spPr>
          <a:xfrm flipV="1">
            <a:off x="914400" y="3429000"/>
            <a:ext cx="3429000" cy="1524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7839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Find a Bill or Amendment cont. </a:t>
            </a:r>
          </a:p>
        </p:txBody>
      </p:sp>
      <p:sp>
        <p:nvSpPr>
          <p:cNvPr id="3" name="Content Placeholder 2"/>
          <p:cNvSpPr>
            <a:spLocks noGrp="1"/>
          </p:cNvSpPr>
          <p:nvPr>
            <p:ph sz="half" idx="1"/>
          </p:nvPr>
        </p:nvSpPr>
        <p:spPr/>
        <p:txBody>
          <a:bodyPr/>
          <a:lstStyle/>
          <a:p>
            <a:pPr marL="0" indent="0">
              <a:buNone/>
            </a:pPr>
            <a:r>
              <a:rPr lang="en-US" dirty="0"/>
              <a:t>3. You will then be prompted to the </a:t>
            </a:r>
            <a:r>
              <a:rPr lang="en-US" i="1" dirty="0"/>
              <a:t>Bill Details</a:t>
            </a:r>
            <a:r>
              <a:rPr lang="en-US" dirty="0"/>
              <a:t> page. </a:t>
            </a:r>
          </a:p>
          <a:p>
            <a:pPr marL="0" indent="0">
              <a:buNone/>
            </a:pPr>
            <a:r>
              <a:rPr lang="en-US" dirty="0"/>
              <a:t>Which includes</a:t>
            </a:r>
          </a:p>
          <a:p>
            <a:pPr marL="0" indent="0">
              <a:buNone/>
            </a:pPr>
            <a:r>
              <a:rPr lang="en-US" dirty="0"/>
              <a:t>-Author / Co-Author</a:t>
            </a:r>
          </a:p>
          <a:p>
            <a:pPr marL="0" indent="0">
              <a:buNone/>
            </a:pPr>
            <a:r>
              <a:rPr lang="en-US" dirty="0"/>
              <a:t>-Digest</a:t>
            </a:r>
          </a:p>
          <a:p>
            <a:pPr marL="0" indent="0">
              <a:buNone/>
            </a:pPr>
            <a:endParaRPr lang="en-US" dirty="0"/>
          </a:p>
        </p:txBody>
      </p:sp>
      <p:sp>
        <p:nvSpPr>
          <p:cNvPr id="4" name="Content Placeholder 3"/>
          <p:cNvSpPr>
            <a:spLocks noGrp="1"/>
          </p:cNvSpPr>
          <p:nvPr>
            <p:ph sz="half" idx="2"/>
          </p:nvPr>
        </p:nvSpPr>
        <p:spPr/>
        <p:txBody>
          <a:bodyPr/>
          <a:lstStyle/>
          <a:p>
            <a:pPr marL="0" indent="0">
              <a:buNone/>
            </a:pPr>
            <a:r>
              <a:rPr lang="en-US" dirty="0"/>
              <a:t>4. The left side bar will allow you to toggle through the bill actions and any amendments to the bill. </a:t>
            </a:r>
          </a:p>
          <a:p>
            <a:pPr marL="0" indent="0">
              <a:buNone/>
            </a:pPr>
            <a:endParaRPr lang="en-US" dirty="0"/>
          </a:p>
        </p:txBody>
      </p:sp>
      <p:pic>
        <p:nvPicPr>
          <p:cNvPr id="6" name="Picture 5"/>
          <p:cNvPicPr>
            <a:picLocks noChangeAspect="1"/>
          </p:cNvPicPr>
          <p:nvPr/>
        </p:nvPicPr>
        <p:blipFill>
          <a:blip r:embed="rId2"/>
          <a:stretch>
            <a:fillRect/>
          </a:stretch>
        </p:blipFill>
        <p:spPr>
          <a:xfrm>
            <a:off x="533400" y="4484578"/>
            <a:ext cx="3653160" cy="1618141"/>
          </a:xfrm>
          <a:prstGeom prst="rect">
            <a:avLst/>
          </a:prstGeom>
        </p:spPr>
      </p:pic>
      <p:pic>
        <p:nvPicPr>
          <p:cNvPr id="7" name="Picture 6"/>
          <p:cNvPicPr>
            <a:picLocks noChangeAspect="1"/>
          </p:cNvPicPr>
          <p:nvPr/>
        </p:nvPicPr>
        <p:blipFill>
          <a:blip r:embed="rId3"/>
          <a:stretch>
            <a:fillRect/>
          </a:stretch>
        </p:blipFill>
        <p:spPr>
          <a:xfrm>
            <a:off x="4724400" y="3764914"/>
            <a:ext cx="4114800" cy="2437453"/>
          </a:xfrm>
          <a:prstGeom prst="rect">
            <a:avLst/>
          </a:prstGeom>
        </p:spPr>
      </p:pic>
      <p:cxnSp>
        <p:nvCxnSpPr>
          <p:cNvPr id="9" name="Straight Arrow Connector 8"/>
          <p:cNvCxnSpPr/>
          <p:nvPr/>
        </p:nvCxnSpPr>
        <p:spPr>
          <a:xfrm flipH="1" flipV="1">
            <a:off x="5943600" y="4484578"/>
            <a:ext cx="1524000" cy="1306622"/>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488118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Watch a Committee Online</a:t>
            </a:r>
          </a:p>
        </p:txBody>
      </p:sp>
      <p:sp>
        <p:nvSpPr>
          <p:cNvPr id="3" name="Content Placeholder 2"/>
          <p:cNvSpPr>
            <a:spLocks noGrp="1"/>
          </p:cNvSpPr>
          <p:nvPr>
            <p:ph idx="1"/>
          </p:nvPr>
        </p:nvSpPr>
        <p:spPr/>
        <p:txBody>
          <a:bodyPr/>
          <a:lstStyle/>
          <a:p>
            <a:pPr marL="514350" indent="-514350">
              <a:buAutoNum type="arabicPeriod"/>
            </a:pPr>
            <a:r>
              <a:rPr lang="en-US" dirty="0"/>
              <a:t>Visit the Indiana General Assembly Website links below:</a:t>
            </a:r>
          </a:p>
          <a:p>
            <a:pPr marL="400050" lvl="1" indent="0">
              <a:buNone/>
            </a:pPr>
            <a:r>
              <a:rPr lang="en-US" dirty="0">
                <a:hlinkClick r:id="rId2"/>
              </a:rPr>
              <a:t>-House Public Health Committee</a:t>
            </a:r>
            <a:endParaRPr lang="en-US" dirty="0"/>
          </a:p>
          <a:p>
            <a:pPr marL="400050" lvl="1" indent="0">
              <a:buNone/>
            </a:pPr>
            <a:r>
              <a:rPr lang="en-US" dirty="0">
                <a:hlinkClick r:id="rId3"/>
              </a:rPr>
              <a:t>-Senate Health &amp; Provider Services Committee </a:t>
            </a:r>
            <a:endParaRPr lang="en-US" dirty="0"/>
          </a:p>
          <a:p>
            <a:pPr marL="400050" lvl="1" indent="0">
              <a:buNone/>
            </a:pPr>
            <a:endParaRPr lang="en-US" dirty="0"/>
          </a:p>
          <a:p>
            <a:pPr marL="400050" lvl="1" indent="0">
              <a:buNone/>
            </a:pPr>
            <a:endParaRPr lang="en-US" dirty="0"/>
          </a:p>
        </p:txBody>
      </p:sp>
      <p:pic>
        <p:nvPicPr>
          <p:cNvPr id="4" name="Picture 3"/>
          <p:cNvPicPr>
            <a:picLocks noChangeAspect="1"/>
          </p:cNvPicPr>
          <p:nvPr/>
        </p:nvPicPr>
        <p:blipFill>
          <a:blip r:embed="rId4"/>
          <a:stretch>
            <a:fillRect/>
          </a:stretch>
        </p:blipFill>
        <p:spPr>
          <a:xfrm>
            <a:off x="1295400" y="3863183"/>
            <a:ext cx="6553200" cy="2136502"/>
          </a:xfrm>
          <a:prstGeom prst="rect">
            <a:avLst/>
          </a:prstGeom>
        </p:spPr>
      </p:pic>
    </p:spTree>
    <p:extLst>
      <p:ext uri="{BB962C8B-B14F-4D97-AF65-F5344CB8AC3E}">
        <p14:creationId xmlns:p14="http://schemas.microsoft.com/office/powerpoint/2010/main" val="137222755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Watch a Committee Online cont. </a:t>
            </a:r>
          </a:p>
        </p:txBody>
      </p:sp>
      <p:sp>
        <p:nvSpPr>
          <p:cNvPr id="3" name="Content Placeholder 2"/>
          <p:cNvSpPr>
            <a:spLocks noGrp="1"/>
          </p:cNvSpPr>
          <p:nvPr>
            <p:ph idx="1"/>
          </p:nvPr>
        </p:nvSpPr>
        <p:spPr/>
        <p:txBody>
          <a:bodyPr/>
          <a:lstStyle/>
          <a:p>
            <a:pPr lvl="2"/>
            <a:endParaRPr lang="en-US" dirty="0">
              <a:hlinkClick r:id="rId2"/>
            </a:endParaRPr>
          </a:p>
          <a:p>
            <a:pPr marL="457200" lvl="1" indent="0">
              <a:buNone/>
            </a:pPr>
            <a:r>
              <a:rPr lang="en-US" sz="3200" dirty="0"/>
              <a:t>2. Click on the video     icon to join the committee livestream with closed captioning.</a:t>
            </a:r>
          </a:p>
          <a:p>
            <a:pPr lvl="1">
              <a:buFont typeface="Wingdings" panose="05000000000000000000" pitchFamily="2" charset="2"/>
              <a:buChar char="§"/>
            </a:pPr>
            <a:r>
              <a:rPr lang="en-US" sz="3200" dirty="0"/>
              <a:t>	The link also provides:</a:t>
            </a:r>
          </a:p>
          <a:p>
            <a:pPr lvl="2">
              <a:buFont typeface="Wingdings" panose="05000000000000000000" pitchFamily="2" charset="2"/>
              <a:buChar char="§"/>
            </a:pPr>
            <a:r>
              <a:rPr lang="en-US" sz="2800" dirty="0"/>
              <a:t>Video recordings</a:t>
            </a:r>
          </a:p>
          <a:p>
            <a:pPr lvl="2">
              <a:buFont typeface="Wingdings" panose="05000000000000000000" pitchFamily="2" charset="2"/>
              <a:buChar char="§"/>
            </a:pPr>
            <a:r>
              <a:rPr lang="en-US" sz="2800" dirty="0"/>
              <a:t>Meeting agenda</a:t>
            </a:r>
          </a:p>
        </p:txBody>
      </p:sp>
      <p:pic>
        <p:nvPicPr>
          <p:cNvPr id="4" name="Picture 3"/>
          <p:cNvPicPr>
            <a:picLocks noChangeAspect="1"/>
          </p:cNvPicPr>
          <p:nvPr/>
        </p:nvPicPr>
        <p:blipFill>
          <a:blip r:embed="rId3"/>
          <a:stretch>
            <a:fillRect/>
          </a:stretch>
        </p:blipFill>
        <p:spPr>
          <a:xfrm>
            <a:off x="4371947" y="2133600"/>
            <a:ext cx="400106" cy="419158"/>
          </a:xfrm>
          <a:prstGeom prst="rect">
            <a:avLst/>
          </a:prstGeom>
        </p:spPr>
      </p:pic>
      <p:pic>
        <p:nvPicPr>
          <p:cNvPr id="5" name="Picture 4"/>
          <p:cNvPicPr>
            <a:picLocks noChangeAspect="1"/>
          </p:cNvPicPr>
          <p:nvPr/>
        </p:nvPicPr>
        <p:blipFill>
          <a:blip r:embed="rId4"/>
          <a:stretch>
            <a:fillRect/>
          </a:stretch>
        </p:blipFill>
        <p:spPr>
          <a:xfrm>
            <a:off x="4601308" y="3863183"/>
            <a:ext cx="4183342" cy="1981583"/>
          </a:xfrm>
          <a:prstGeom prst="rect">
            <a:avLst/>
          </a:prstGeom>
        </p:spPr>
      </p:pic>
    </p:spTree>
    <p:extLst>
      <p:ext uri="{BB962C8B-B14F-4D97-AF65-F5344CB8AC3E}">
        <p14:creationId xmlns:p14="http://schemas.microsoft.com/office/powerpoint/2010/main" val="31450386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Session</a:t>
            </a:r>
          </a:p>
        </p:txBody>
      </p:sp>
      <p:sp>
        <p:nvSpPr>
          <p:cNvPr id="3" name="Content Placeholder 2"/>
          <p:cNvSpPr>
            <a:spLocks noGrp="1"/>
          </p:cNvSpPr>
          <p:nvPr>
            <p:ph idx="1"/>
          </p:nvPr>
        </p:nvSpPr>
        <p:spPr>
          <a:xfrm>
            <a:off x="457200" y="1600202"/>
            <a:ext cx="8229600" cy="4648198"/>
          </a:xfrm>
        </p:spPr>
        <p:txBody>
          <a:bodyPr>
            <a:normAutofit/>
          </a:bodyPr>
          <a:lstStyle/>
          <a:p>
            <a:r>
              <a:rPr lang="en-US" dirty="0"/>
              <a:t>Long sessions occur in odd-number years and must adjourn by April 29</a:t>
            </a:r>
            <a:r>
              <a:rPr lang="en-US" baseline="30000" dirty="0"/>
              <a:t>th</a:t>
            </a:r>
            <a:r>
              <a:rPr lang="en-US" dirty="0"/>
              <a:t>. </a:t>
            </a:r>
          </a:p>
          <a:p>
            <a:r>
              <a:rPr lang="en-US" dirty="0"/>
              <a:t>These are known as “budget sessions” where the General Assembly creates a two-year (biennial) budget for the state. </a:t>
            </a:r>
          </a:p>
          <a:p>
            <a:r>
              <a:rPr lang="en-US" dirty="0"/>
              <a:t>The 2025 session will be critical for LeadingAge as we revisit the nonprofit status of our CCRCs/ Senior living providers.</a:t>
            </a:r>
          </a:p>
        </p:txBody>
      </p:sp>
    </p:spTree>
    <p:extLst>
      <p:ext uri="{BB962C8B-B14F-4D97-AF65-F5344CB8AC3E}">
        <p14:creationId xmlns:p14="http://schemas.microsoft.com/office/powerpoint/2010/main" val="298627371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Watch a Session Online </a:t>
            </a:r>
          </a:p>
        </p:txBody>
      </p:sp>
      <p:sp>
        <p:nvSpPr>
          <p:cNvPr id="9" name="Content Placeholder 8"/>
          <p:cNvSpPr>
            <a:spLocks noGrp="1"/>
          </p:cNvSpPr>
          <p:nvPr>
            <p:ph sz="half" idx="1"/>
          </p:nvPr>
        </p:nvSpPr>
        <p:spPr/>
        <p:txBody>
          <a:bodyPr/>
          <a:lstStyle/>
          <a:p>
            <a:pPr marL="514350" indent="-514350">
              <a:buFont typeface="+mj-lt"/>
              <a:buAutoNum type="arabicPeriod"/>
            </a:pPr>
            <a:r>
              <a:rPr lang="en-US" dirty="0"/>
              <a:t>Visit the </a:t>
            </a:r>
            <a:r>
              <a:rPr lang="en-US" dirty="0">
                <a:hlinkClick r:id="rId2"/>
              </a:rPr>
              <a:t>Indiana General Assembly </a:t>
            </a:r>
            <a:r>
              <a:rPr lang="en-US" dirty="0"/>
              <a:t>link</a:t>
            </a:r>
          </a:p>
          <a:p>
            <a:pPr marL="514350" indent="-514350">
              <a:buFont typeface="+mj-lt"/>
              <a:buAutoNum type="arabicPeriod"/>
            </a:pPr>
            <a:r>
              <a:rPr lang="en-US" dirty="0"/>
              <a:t>On the right side of the page you will see an “Upcoming Meetings” calendar. This will have all the current committee and session schedules currently available.</a:t>
            </a:r>
          </a:p>
          <a:p>
            <a:endParaRPr lang="en-US" dirty="0"/>
          </a:p>
        </p:txBody>
      </p:sp>
      <p:sp>
        <p:nvSpPr>
          <p:cNvPr id="10" name="Content Placeholder 9"/>
          <p:cNvSpPr>
            <a:spLocks noGrp="1"/>
          </p:cNvSpPr>
          <p:nvPr>
            <p:ph sz="half" idx="2"/>
          </p:nvPr>
        </p:nvSpPr>
        <p:spPr/>
        <p:txBody>
          <a:bodyPr/>
          <a:lstStyle/>
          <a:p>
            <a:endParaRPr lang="en-US" dirty="0"/>
          </a:p>
        </p:txBody>
      </p:sp>
      <p:pic>
        <p:nvPicPr>
          <p:cNvPr id="4" name="Picture 3"/>
          <p:cNvPicPr>
            <a:picLocks noChangeAspect="1"/>
          </p:cNvPicPr>
          <p:nvPr/>
        </p:nvPicPr>
        <p:blipFill>
          <a:blip r:embed="rId3"/>
          <a:stretch>
            <a:fillRect/>
          </a:stretch>
        </p:blipFill>
        <p:spPr>
          <a:xfrm>
            <a:off x="4317506" y="2286000"/>
            <a:ext cx="4699988" cy="2423747"/>
          </a:xfrm>
          <a:prstGeom prst="rect">
            <a:avLst/>
          </a:prstGeom>
        </p:spPr>
      </p:pic>
    </p:spTree>
    <p:extLst>
      <p:ext uri="{BB962C8B-B14F-4D97-AF65-F5344CB8AC3E}">
        <p14:creationId xmlns:p14="http://schemas.microsoft.com/office/powerpoint/2010/main" val="222146947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Watch a Session Online cont.  </a:t>
            </a:r>
          </a:p>
        </p:txBody>
      </p:sp>
      <p:sp>
        <p:nvSpPr>
          <p:cNvPr id="3" name="Content Placeholder 2"/>
          <p:cNvSpPr>
            <a:spLocks noGrp="1"/>
          </p:cNvSpPr>
          <p:nvPr>
            <p:ph sz="half" idx="1"/>
          </p:nvPr>
        </p:nvSpPr>
        <p:spPr/>
        <p:txBody>
          <a:bodyPr/>
          <a:lstStyle/>
          <a:p>
            <a:pPr marL="0" indent="0">
              <a:buNone/>
            </a:pPr>
            <a:r>
              <a:rPr lang="en-US" dirty="0"/>
              <a:t>  3. Scroll through the schedule until you find either </a:t>
            </a:r>
            <a:r>
              <a:rPr lang="en-US" i="1" dirty="0"/>
              <a:t>Senate Session </a:t>
            </a:r>
            <a:r>
              <a:rPr lang="en-US" dirty="0"/>
              <a:t>or </a:t>
            </a:r>
            <a:r>
              <a:rPr lang="en-US" i="1" dirty="0"/>
              <a:t>House Session </a:t>
            </a:r>
            <a:r>
              <a:rPr lang="en-US" dirty="0"/>
              <a:t>and click the        icon. </a:t>
            </a:r>
          </a:p>
        </p:txBody>
      </p:sp>
      <p:sp>
        <p:nvSpPr>
          <p:cNvPr id="4" name="Content Placeholder 3"/>
          <p:cNvSpPr>
            <a:spLocks noGrp="1"/>
          </p:cNvSpPr>
          <p:nvPr>
            <p:ph sz="half" idx="2"/>
          </p:nvPr>
        </p:nvSpPr>
        <p:spPr/>
        <p:txBody>
          <a:bodyPr/>
          <a:lstStyle/>
          <a:p>
            <a:pPr marL="0" indent="0">
              <a:buNone/>
            </a:pPr>
            <a:r>
              <a:rPr lang="en-US" dirty="0"/>
              <a:t>   4. You will then be prompted to the video livestream of the session. </a:t>
            </a:r>
          </a:p>
          <a:p>
            <a:pPr marL="0" indent="0">
              <a:buNone/>
            </a:pPr>
            <a:endParaRPr lang="en-US" dirty="0"/>
          </a:p>
        </p:txBody>
      </p:sp>
      <p:pic>
        <p:nvPicPr>
          <p:cNvPr id="5" name="Picture 4"/>
          <p:cNvPicPr>
            <a:picLocks noChangeAspect="1"/>
          </p:cNvPicPr>
          <p:nvPr/>
        </p:nvPicPr>
        <p:blipFill>
          <a:blip r:embed="rId2"/>
          <a:stretch>
            <a:fillRect/>
          </a:stretch>
        </p:blipFill>
        <p:spPr>
          <a:xfrm>
            <a:off x="2476500" y="3342243"/>
            <a:ext cx="1810396" cy="2810299"/>
          </a:xfrm>
          <a:prstGeom prst="rect">
            <a:avLst/>
          </a:prstGeom>
        </p:spPr>
      </p:pic>
      <p:pic>
        <p:nvPicPr>
          <p:cNvPr id="6" name="Picture 5"/>
          <p:cNvPicPr>
            <a:picLocks noChangeAspect="1"/>
          </p:cNvPicPr>
          <p:nvPr/>
        </p:nvPicPr>
        <p:blipFill>
          <a:blip r:embed="rId3"/>
          <a:stretch>
            <a:fillRect/>
          </a:stretch>
        </p:blipFill>
        <p:spPr>
          <a:xfrm>
            <a:off x="1143000" y="3429000"/>
            <a:ext cx="476316" cy="266737"/>
          </a:xfrm>
          <a:prstGeom prst="rect">
            <a:avLst/>
          </a:prstGeom>
        </p:spPr>
      </p:pic>
      <p:cxnSp>
        <p:nvCxnSpPr>
          <p:cNvPr id="8" name="Straight Arrow Connector 7"/>
          <p:cNvCxnSpPr/>
          <p:nvPr/>
        </p:nvCxnSpPr>
        <p:spPr>
          <a:xfrm>
            <a:off x="1295400" y="4953000"/>
            <a:ext cx="1181100" cy="762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4"/>
          <a:stretch>
            <a:fillRect/>
          </a:stretch>
        </p:blipFill>
        <p:spPr>
          <a:xfrm>
            <a:off x="4953000" y="3304143"/>
            <a:ext cx="3360701" cy="2673949"/>
          </a:xfrm>
          <a:prstGeom prst="rect">
            <a:avLst/>
          </a:prstGeom>
        </p:spPr>
      </p:pic>
    </p:spTree>
    <p:extLst>
      <p:ext uri="{BB962C8B-B14F-4D97-AF65-F5344CB8AC3E}">
        <p14:creationId xmlns:p14="http://schemas.microsoft.com/office/powerpoint/2010/main" val="378355823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62601" y="1753782"/>
            <a:ext cx="4218798" cy="4218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73527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normAutofit/>
          </a:bodyPr>
          <a:lstStyle/>
          <a:p>
            <a:pPr marL="0" indent="0">
              <a:buNone/>
            </a:pPr>
            <a:r>
              <a:rPr lang="en-US" sz="2400" b="1" dirty="0"/>
              <a:t>Heather D. Harris</a:t>
            </a:r>
          </a:p>
          <a:p>
            <a:pPr marL="0" indent="0">
              <a:buNone/>
            </a:pPr>
            <a:r>
              <a:rPr lang="en-US" sz="2400" dirty="0"/>
              <a:t>Partner</a:t>
            </a:r>
          </a:p>
          <a:p>
            <a:pPr marL="0" indent="0">
              <a:buNone/>
            </a:pPr>
            <a:r>
              <a:rPr lang="en-US" sz="2400" dirty="0"/>
              <a:t>Barnes &amp; Thornburg LLP</a:t>
            </a:r>
          </a:p>
          <a:p>
            <a:pPr marL="0" indent="0">
              <a:buNone/>
            </a:pPr>
            <a:r>
              <a:rPr lang="en-US" sz="2400" dirty="0"/>
              <a:t>11 South Meridian Street</a:t>
            </a:r>
          </a:p>
          <a:p>
            <a:pPr marL="0" indent="0">
              <a:buNone/>
            </a:pPr>
            <a:r>
              <a:rPr lang="en-US" sz="2400" dirty="0"/>
              <a:t>Indianapolis, IN 46202</a:t>
            </a:r>
          </a:p>
          <a:p>
            <a:pPr marL="0" indent="0">
              <a:buNone/>
            </a:pPr>
            <a:r>
              <a:rPr lang="en-US" sz="2400" dirty="0">
                <a:hlinkClick r:id="rId2"/>
              </a:rPr>
              <a:t>Heather.Harris@btlaw.com</a:t>
            </a:r>
            <a:r>
              <a:rPr lang="en-US" sz="2400" dirty="0"/>
              <a:t> </a:t>
            </a:r>
          </a:p>
          <a:p>
            <a:pPr marL="0" indent="0">
              <a:buNone/>
            </a:pPr>
            <a:r>
              <a:rPr lang="en-US" sz="2400" dirty="0"/>
              <a:t>(317) 231-6448 (direct) or (317) 490-3652 (cell)</a:t>
            </a:r>
          </a:p>
          <a:p>
            <a:pPr marL="0" indent="0">
              <a:buNone/>
            </a:pPr>
            <a:endParaRPr lang="en-US" dirty="0"/>
          </a:p>
          <a:p>
            <a:endParaRPr lang="en-US" dirty="0"/>
          </a:p>
        </p:txBody>
      </p:sp>
    </p:spTree>
    <p:extLst>
      <p:ext uri="{BB962C8B-B14F-4D97-AF65-F5344CB8AC3E}">
        <p14:creationId xmlns:p14="http://schemas.microsoft.com/office/powerpoint/2010/main" val="352243846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Campaign Season is Upon Us</a:t>
            </a:r>
          </a:p>
        </p:txBody>
      </p:sp>
      <p:sp>
        <p:nvSpPr>
          <p:cNvPr id="3" name="Content Placeholder 2"/>
          <p:cNvSpPr>
            <a:spLocks noGrp="1"/>
          </p:cNvSpPr>
          <p:nvPr>
            <p:ph idx="1"/>
          </p:nvPr>
        </p:nvSpPr>
        <p:spPr/>
        <p:txBody>
          <a:bodyPr>
            <a:normAutofit lnSpcReduction="10000"/>
          </a:bodyPr>
          <a:lstStyle/>
          <a:p>
            <a:r>
              <a:rPr lang="en-US" dirty="0"/>
              <a:t>The Republican primary for Governor is heating up with several candidates vying for the Republican nomination.  These include:</a:t>
            </a:r>
          </a:p>
          <a:p>
            <a:pPr lvl="1"/>
            <a:r>
              <a:rPr lang="en-US" dirty="0"/>
              <a:t>Mike Braun</a:t>
            </a:r>
          </a:p>
          <a:p>
            <a:pPr lvl="1"/>
            <a:r>
              <a:rPr lang="en-US" dirty="0"/>
              <a:t>Brad Chambers</a:t>
            </a:r>
          </a:p>
          <a:p>
            <a:pPr lvl="1"/>
            <a:r>
              <a:rPr lang="en-US" dirty="0"/>
              <a:t>Suzanne Crouch</a:t>
            </a:r>
          </a:p>
          <a:p>
            <a:pPr lvl="1"/>
            <a:r>
              <a:rPr lang="en-US" dirty="0"/>
              <a:t>Eric </a:t>
            </a:r>
            <a:r>
              <a:rPr lang="en-US" dirty="0" err="1"/>
              <a:t>Doden</a:t>
            </a:r>
            <a:endParaRPr lang="en-US" dirty="0"/>
          </a:p>
          <a:p>
            <a:pPr lvl="1"/>
            <a:r>
              <a:rPr lang="en-US" dirty="0"/>
              <a:t>Curtis Hill</a:t>
            </a:r>
          </a:p>
          <a:p>
            <a:pPr lvl="1"/>
            <a:r>
              <a:rPr lang="en-US" dirty="0"/>
              <a:t>Jamie </a:t>
            </a:r>
            <a:r>
              <a:rPr lang="en-US" dirty="0" err="1"/>
              <a:t>Reitenour</a:t>
            </a:r>
            <a:endParaRPr lang="en-US" dirty="0"/>
          </a:p>
        </p:txBody>
      </p:sp>
    </p:spTree>
    <p:extLst>
      <p:ext uri="{BB962C8B-B14F-4D97-AF65-F5344CB8AC3E}">
        <p14:creationId xmlns:p14="http://schemas.microsoft.com/office/powerpoint/2010/main" val="9542788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What Nonprofits Can / Cannot Do</a:t>
            </a:r>
          </a:p>
        </p:txBody>
      </p:sp>
      <p:sp>
        <p:nvSpPr>
          <p:cNvPr id="3" name="Content Placeholder 2"/>
          <p:cNvSpPr>
            <a:spLocks noGrp="1"/>
          </p:cNvSpPr>
          <p:nvPr>
            <p:ph sz="half" idx="1"/>
          </p:nvPr>
        </p:nvSpPr>
        <p:spPr/>
        <p:txBody>
          <a:bodyPr>
            <a:normAutofit/>
          </a:bodyPr>
          <a:lstStyle/>
          <a:p>
            <a:pPr marL="457200" lvl="1" indent="0" algn="ctr">
              <a:buNone/>
            </a:pPr>
            <a:r>
              <a:rPr lang="en-US" u="sng" dirty="0"/>
              <a:t>CAN</a:t>
            </a:r>
          </a:p>
          <a:p>
            <a:pPr lvl="1">
              <a:buFont typeface="Arial" panose="020B0604020202020204" pitchFamily="34" charset="0"/>
              <a:buChar char="•"/>
            </a:pPr>
            <a:r>
              <a:rPr lang="en-US" sz="2000" dirty="0"/>
              <a:t>Hold non-partisan voter education activities including </a:t>
            </a:r>
          </a:p>
          <a:p>
            <a:pPr marL="457200" lvl="1" indent="0">
              <a:buNone/>
            </a:pPr>
            <a:r>
              <a:rPr lang="en-US" sz="2000" dirty="0"/>
              <a:t>	- public forums and</a:t>
            </a:r>
          </a:p>
          <a:p>
            <a:pPr marL="457200" lvl="1" indent="0">
              <a:buNone/>
            </a:pPr>
            <a:r>
              <a:rPr lang="en-US" sz="2000" dirty="0"/>
              <a:t>	- publishing voter education 	  guidelines.</a:t>
            </a:r>
          </a:p>
          <a:p>
            <a:pPr lvl="1">
              <a:buFont typeface="Arial" panose="020B0604020202020204" pitchFamily="34" charset="0"/>
              <a:buChar char="•"/>
            </a:pPr>
            <a:r>
              <a:rPr lang="en-US" sz="2000" dirty="0"/>
              <a:t>Encourage participation in the electoral process</a:t>
            </a:r>
          </a:p>
          <a:p>
            <a:pPr marL="457200" lvl="1" indent="0">
              <a:buNone/>
            </a:pPr>
            <a:r>
              <a:rPr lang="en-US" sz="2000" dirty="0"/>
              <a:t>	- voter registration</a:t>
            </a:r>
          </a:p>
          <a:p>
            <a:pPr marL="457200" lvl="1" indent="0">
              <a:buNone/>
            </a:pPr>
            <a:r>
              <a:rPr lang="en-US" sz="2000" dirty="0"/>
              <a:t>	- get-out-the-vote drives</a:t>
            </a:r>
          </a:p>
          <a:p>
            <a:pPr marL="457200" lvl="1" indent="0">
              <a:buNone/>
            </a:pPr>
            <a:endParaRPr lang="en-US" sz="2000" dirty="0"/>
          </a:p>
        </p:txBody>
      </p:sp>
      <p:sp>
        <p:nvSpPr>
          <p:cNvPr id="4" name="Content Placeholder 3"/>
          <p:cNvSpPr>
            <a:spLocks noGrp="1"/>
          </p:cNvSpPr>
          <p:nvPr>
            <p:ph sz="half" idx="2"/>
          </p:nvPr>
        </p:nvSpPr>
        <p:spPr>
          <a:xfrm>
            <a:off x="3657600" y="1600202"/>
            <a:ext cx="5029200" cy="4525963"/>
          </a:xfrm>
        </p:spPr>
        <p:txBody>
          <a:bodyPr>
            <a:normAutofit/>
          </a:bodyPr>
          <a:lstStyle/>
          <a:p>
            <a:pPr marL="914400" lvl="2" indent="0">
              <a:buNone/>
            </a:pPr>
            <a:r>
              <a:rPr lang="en-US" dirty="0"/>
              <a:t>	</a:t>
            </a:r>
            <a:r>
              <a:rPr lang="en-US" sz="2400" u="sng" dirty="0"/>
              <a:t>CANNOT </a:t>
            </a:r>
          </a:p>
          <a:p>
            <a:pPr lvl="2"/>
            <a:r>
              <a:rPr lang="en-US" dirty="0"/>
              <a:t>Prohibited from directly or indirectly participating in, intervening in, any political campaign on behalf (or in opposition) of any elective public office. </a:t>
            </a:r>
          </a:p>
          <a:p>
            <a:pPr lvl="2"/>
            <a:r>
              <a:rPr lang="en-US" dirty="0"/>
              <a:t>Make contributions to a political campaign on behalf of the organization. </a:t>
            </a:r>
          </a:p>
        </p:txBody>
      </p:sp>
    </p:spTree>
    <p:extLst>
      <p:ext uri="{BB962C8B-B14F-4D97-AF65-F5344CB8AC3E}">
        <p14:creationId xmlns:p14="http://schemas.microsoft.com/office/powerpoint/2010/main" val="413320470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a Bill Becomes a Law – Step 1</a:t>
            </a:r>
          </a:p>
        </p:txBody>
      </p:sp>
      <p:sp>
        <p:nvSpPr>
          <p:cNvPr id="3" name="Content Placeholder 2"/>
          <p:cNvSpPr>
            <a:spLocks noGrp="1"/>
          </p:cNvSpPr>
          <p:nvPr>
            <p:ph idx="1"/>
          </p:nvPr>
        </p:nvSpPr>
        <p:spPr>
          <a:xfrm>
            <a:off x="457200" y="1371600"/>
            <a:ext cx="8229600" cy="4525963"/>
          </a:xfrm>
        </p:spPr>
        <p:txBody>
          <a:bodyPr>
            <a:normAutofit lnSpcReduction="10000"/>
          </a:bodyPr>
          <a:lstStyle/>
          <a:p>
            <a:pPr lvl="1"/>
            <a:endParaRPr lang="en-US" dirty="0"/>
          </a:p>
          <a:p>
            <a:pPr marL="457200" lvl="1" indent="0">
              <a:buNone/>
            </a:pPr>
            <a:r>
              <a:rPr lang="en-US" b="1" u="sng" dirty="0"/>
              <a:t>The Formal Introduction of a Bill:</a:t>
            </a:r>
          </a:p>
          <a:p>
            <a:pPr marL="457200" lvl="1" indent="0">
              <a:buNone/>
            </a:pPr>
            <a:r>
              <a:rPr lang="en-US" dirty="0"/>
              <a:t>"The style of every law shall be: "Be it enacted by the General Assembly of the State of Indiana"; and no law shall be enacted, except by bill. Bills may originate in either House, but may be amended or rejected in the other; except that bills for raising revenue shall originate in the House of Representatives" Article 4. Section 1; Article 4, Section 17</a:t>
            </a:r>
          </a:p>
        </p:txBody>
      </p:sp>
    </p:spTree>
    <p:extLst>
      <p:ext uri="{BB962C8B-B14F-4D97-AF65-F5344CB8AC3E}">
        <p14:creationId xmlns:p14="http://schemas.microsoft.com/office/powerpoint/2010/main" val="3695302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a Bill Becomes a Law – Step 2</a:t>
            </a:r>
          </a:p>
        </p:txBody>
      </p:sp>
      <p:sp>
        <p:nvSpPr>
          <p:cNvPr id="3" name="Content Placeholder 2"/>
          <p:cNvSpPr>
            <a:spLocks noGrp="1"/>
          </p:cNvSpPr>
          <p:nvPr>
            <p:ph idx="1"/>
          </p:nvPr>
        </p:nvSpPr>
        <p:spPr>
          <a:xfrm>
            <a:off x="457200" y="1371600"/>
            <a:ext cx="8229600" cy="4525963"/>
          </a:xfrm>
        </p:spPr>
        <p:txBody>
          <a:bodyPr>
            <a:normAutofit lnSpcReduction="10000"/>
          </a:bodyPr>
          <a:lstStyle/>
          <a:p>
            <a:pPr lvl="1"/>
            <a:endParaRPr lang="en-US" dirty="0"/>
          </a:p>
          <a:p>
            <a:pPr marL="457200" lvl="1" indent="0">
              <a:buNone/>
            </a:pPr>
            <a:r>
              <a:rPr lang="en-US" b="1" u="sng" dirty="0"/>
              <a:t>Formal Consideration of a Bill: </a:t>
            </a:r>
          </a:p>
          <a:p>
            <a:pPr marL="457200" lvl="1" indent="0">
              <a:buNone/>
            </a:pPr>
            <a:r>
              <a:rPr lang="en-US" dirty="0"/>
              <a:t>"Every bill shall be read, by title, on three separate days, in each House; unless, in case of emergency, two-thirds of the House where such bill may be pending shall, by a vote of yeas and nays, deem it expedient to dispense with this rule; but the reading of a bill, by title, on its final passage, shall, in no case, be dispensed with; and the vote on the passage of every bill or joint resolution shall be taken by yeas and nays." Article 4. Section 18</a:t>
            </a:r>
            <a:endParaRPr lang="en-US" b="1" u="sng" dirty="0"/>
          </a:p>
          <a:p>
            <a:pPr lvl="1"/>
            <a:endParaRPr lang="en-US" dirty="0"/>
          </a:p>
        </p:txBody>
      </p:sp>
    </p:spTree>
    <p:extLst>
      <p:ext uri="{BB962C8B-B14F-4D97-AF65-F5344CB8AC3E}">
        <p14:creationId xmlns:p14="http://schemas.microsoft.com/office/powerpoint/2010/main" val="30169850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a Bill Becomes a Law – Step 3</a:t>
            </a:r>
          </a:p>
        </p:txBody>
      </p:sp>
      <p:sp>
        <p:nvSpPr>
          <p:cNvPr id="3" name="Content Placeholder 2"/>
          <p:cNvSpPr>
            <a:spLocks noGrp="1"/>
          </p:cNvSpPr>
          <p:nvPr>
            <p:ph idx="1"/>
          </p:nvPr>
        </p:nvSpPr>
        <p:spPr>
          <a:xfrm>
            <a:off x="457200" y="1371600"/>
            <a:ext cx="8229600" cy="4525963"/>
          </a:xfrm>
        </p:spPr>
        <p:txBody>
          <a:bodyPr>
            <a:normAutofit/>
          </a:bodyPr>
          <a:lstStyle/>
          <a:p>
            <a:pPr lvl="1"/>
            <a:endParaRPr lang="en-US" dirty="0"/>
          </a:p>
          <a:p>
            <a:pPr marL="457200" lvl="1" indent="0">
              <a:buNone/>
            </a:pPr>
            <a:r>
              <a:rPr lang="en-US" b="1" u="sng" dirty="0"/>
              <a:t>Passage of a Bill: </a:t>
            </a:r>
          </a:p>
          <a:p>
            <a:pPr marL="457200" lvl="1" indent="0">
              <a:buNone/>
            </a:pPr>
            <a:r>
              <a:rPr lang="en-US" dirty="0"/>
              <a:t>"A majority of all the members elected to each House, shall be necessary to pass every bill or joint resolution; and all bills and joint resolutions so passed, shall be signed by the Presiding Officers of the respective Houses" Article 4, Section 25</a:t>
            </a:r>
            <a:endParaRPr lang="en-US" b="1" u="sng" dirty="0"/>
          </a:p>
        </p:txBody>
      </p:sp>
    </p:spTree>
    <p:extLst>
      <p:ext uri="{BB962C8B-B14F-4D97-AF65-F5344CB8AC3E}">
        <p14:creationId xmlns:p14="http://schemas.microsoft.com/office/powerpoint/2010/main" val="159025252"/>
      </p:ext>
    </p:extLst>
  </p:cSld>
  <p:clrMapOvr>
    <a:masterClrMapping/>
  </p:clrMapOvr>
  <p:transition/>
</p:sld>
</file>

<file path=ppt/theme/theme1.xml><?xml version="1.0" encoding="utf-8"?>
<a:theme xmlns:a="http://schemas.openxmlformats.org/drawingml/2006/main" name="02_BTMasterTheme">
  <a:themeElements>
    <a:clrScheme name="BTMasterColorPalette1">
      <a:dk1>
        <a:sysClr val="windowText" lastClr="000000"/>
      </a:dk1>
      <a:lt1>
        <a:sysClr val="window" lastClr="FFFFFF"/>
      </a:lt1>
      <a:dk2>
        <a:srgbClr val="1F497D"/>
      </a:dk2>
      <a:lt2>
        <a:srgbClr val="EEECE1"/>
      </a:lt2>
      <a:accent1>
        <a:srgbClr val="1E1E1E"/>
      </a:accent1>
      <a:accent2>
        <a:srgbClr val="983222"/>
      </a:accent2>
      <a:accent3>
        <a:srgbClr val="8E9300"/>
      </a:accent3>
      <a:accent4>
        <a:srgbClr val="F0AB00"/>
      </a:accent4>
      <a:accent5>
        <a:srgbClr val="009AA6"/>
      </a:accent5>
      <a:accent6>
        <a:srgbClr val="D95E00"/>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chemeClr val="accent2"/>
          </a:solidFill>
        </a:ln>
        <a:effectLst/>
      </a:spPr>
      <a:bodyPr rtlCol="0" anchor="ctr">
        <a:norm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Template3_2017" id="{D01C364F-30D2-E341-BE8D-ABC0D41E145E}" vid="{6365ED11-35D3-1D4D-87D4-7E82EA291C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4029</Words>
  <Application>Microsoft Office PowerPoint</Application>
  <PresentationFormat>On-screen Show (4:3)</PresentationFormat>
  <Paragraphs>248</Paragraphs>
  <Slides>43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R Frutiger Roman</vt:lpstr>
      <vt:lpstr>Times New Roman</vt:lpstr>
      <vt:lpstr>Wingdings</vt:lpstr>
      <vt:lpstr>02_BTMasterTheme</vt:lpstr>
      <vt:lpstr>LeadingAge Indiana  Advocacy Training  &amp;  2024 Session Wrap Up </vt:lpstr>
      <vt:lpstr>Legislative Leadership</vt:lpstr>
      <vt:lpstr>Short Session</vt:lpstr>
      <vt:lpstr>Long Session</vt:lpstr>
      <vt:lpstr>Campaign Season is Upon Us</vt:lpstr>
      <vt:lpstr>What Nonprofits Can / Cannot Do</vt:lpstr>
      <vt:lpstr>How a Bill Becomes a Law – Step 1</vt:lpstr>
      <vt:lpstr>How a Bill Becomes a Law – Step 2</vt:lpstr>
      <vt:lpstr>How a Bill Becomes a Law – Step 3</vt:lpstr>
      <vt:lpstr>How a Bill Becomes a Law – Step 4</vt:lpstr>
      <vt:lpstr>How a Bill Becomes a Law – Step 5</vt:lpstr>
      <vt:lpstr>How a Bill Becomes a Law – Step 6</vt:lpstr>
      <vt:lpstr>SO WHAT DOES THAT REALLY MEAN?</vt:lpstr>
      <vt:lpstr>From Idea to Bill…</vt:lpstr>
      <vt:lpstr>Committee</vt:lpstr>
      <vt:lpstr>Second Reading</vt:lpstr>
      <vt:lpstr>Third Reading</vt:lpstr>
      <vt:lpstr>Bill in Second Chamber</vt:lpstr>
      <vt:lpstr>Bill Returns to House of Origin</vt:lpstr>
      <vt:lpstr>Conference Committee</vt:lpstr>
      <vt:lpstr>Governor’s Review</vt:lpstr>
      <vt:lpstr>Gov. Holcomb’s State of the State Address</vt:lpstr>
      <vt:lpstr>State of the State Address link</vt:lpstr>
      <vt:lpstr>HEA 1058, Breast Cancer Screening and Services </vt:lpstr>
      <vt:lpstr>HEA 1067, Human Services Matter</vt:lpstr>
      <vt:lpstr>HEA 1070, Mental Health Grants </vt:lpstr>
      <vt:lpstr>HEA 1259, Health Care Matters</vt:lpstr>
      <vt:lpstr>HEA 1332 Insurance Matters</vt:lpstr>
      <vt:lpstr>HEA 1385, Emergency Medical Services</vt:lpstr>
      <vt:lpstr>SEA 9, Notice of Health Care Entity Mergers</vt:lpstr>
      <vt:lpstr>SEA 132, Professions and Professional Services</vt:lpstr>
      <vt:lpstr>SEA 215, Medicare Supplement Insurance </vt:lpstr>
      <vt:lpstr>How to Contact a Legislator at the State House</vt:lpstr>
      <vt:lpstr>How to Contact a Legislator at the State House cont.… </vt:lpstr>
      <vt:lpstr>How to Contact a Legislator at the State House cont.</vt:lpstr>
      <vt:lpstr>How to Find a Bill or Amendment</vt:lpstr>
      <vt:lpstr>How to Find a Bill or Amendment cont. </vt:lpstr>
      <vt:lpstr>How to Watch a Committee Online</vt:lpstr>
      <vt:lpstr>How to Watch a Committee Online cont. </vt:lpstr>
      <vt:lpstr>How to Watch a Session Online </vt:lpstr>
      <vt:lpstr>How to Watch a Session Online cont.  </vt:lpstr>
      <vt:lpstr>Questions?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1900-01-01T05:00:00Z</cp:lastPrinted>
  <dcterms:created xsi:type="dcterms:W3CDTF">1900-01-01T05:00:00Z</dcterms:created>
  <dcterms:modified xsi:type="dcterms:W3CDTF">2024-04-09T23:33:04Z</dcterms:modified>
</cp:coreProperties>
</file>