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72" r:id="rId11"/>
  </p:sldIdLst>
  <p:sldSz cx="9144000" cy="5143500" type="screen16x9"/>
  <p:notesSz cx="7010400" cy="9296400"/>
  <p:embeddedFontLst>
    <p:embeddedFont>
      <p:font typeface="Comfortaa" panose="020B0604020202020204" charset="0"/>
      <p:regular r:id="rId13"/>
      <p:bold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19EBEC9-E7BF-4AF6-AD7D-E71690791C67}">
  <a:tblStyle styleId="{819EBEC9-E7BF-4AF6-AD7D-E71690791C67}" styleName="Table_0">
    <a:wholeTbl>
      <a:tcTxStyle b="off"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7CCE802D-344B-4AA6-A885-A9C289B2B1C2}"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CB4B121-3880-4E73-8814-F389E43E4767}" styleName="Table_2">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p: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2620ef957ab_0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 name="Google Shape;297;g2620ef957ab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624dc1f507_0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2624dc1f507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2624dc1f507_0_44: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2624dc1f507_0_4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2624dc1f507_0_71: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2624dc1f507_0_7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261a041b8b7_0_76: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261a041b8b7_0_7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g261a041b8b7_0_81: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 name="Google Shape;201;g261a041b8b7_0_8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Clr>
                <a:schemeClr val="dk1"/>
              </a:buClr>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61a041b8b7_0_93: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261a041b8b7_0_93: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621813f3b8_0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2621813f3b8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261a041b8b7_0_98: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261a041b8b7_0_98: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sp>
        <p:nvSpPr>
          <p:cNvPr id="12" name="Google Shape;12;p2"/>
          <p:cNvSpPr/>
          <p:nvPr/>
        </p:nvSpPr>
        <p:spPr>
          <a:xfrm>
            <a:off x="5138224" y="1974383"/>
            <a:ext cx="4157100" cy="72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Twentieth Century"/>
              <a:ea typeface="Twentieth Century"/>
              <a:cs typeface="Twentieth Century"/>
              <a:sym typeface="Twentieth Century"/>
            </a:endParaRPr>
          </a:p>
        </p:txBody>
      </p:sp>
      <p:sp>
        <p:nvSpPr>
          <p:cNvPr id="13" name="Google Shape;13;p2"/>
          <p:cNvSpPr/>
          <p:nvPr/>
        </p:nvSpPr>
        <p:spPr>
          <a:xfrm>
            <a:off x="606055" y="454081"/>
            <a:ext cx="8689200" cy="720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Twentieth Century"/>
              <a:ea typeface="Twentieth Century"/>
              <a:cs typeface="Twentieth Century"/>
              <a:sym typeface="Twentieth Century"/>
            </a:endParaRPr>
          </a:p>
        </p:txBody>
      </p:sp>
      <p:sp>
        <p:nvSpPr>
          <p:cNvPr id="14" name="Google Shape;14;p2"/>
          <p:cNvSpPr/>
          <p:nvPr/>
        </p:nvSpPr>
        <p:spPr>
          <a:xfrm>
            <a:off x="3755951" y="1237027"/>
            <a:ext cx="5539200" cy="72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Twentieth Century"/>
              <a:ea typeface="Twentieth Century"/>
              <a:cs typeface="Twentieth Century"/>
              <a:sym typeface="Twentieth Century"/>
            </a:endParaRPr>
          </a:p>
        </p:txBody>
      </p:sp>
      <p:sp>
        <p:nvSpPr>
          <p:cNvPr id="15" name="Google Shape;15;p2"/>
          <p:cNvSpPr/>
          <p:nvPr/>
        </p:nvSpPr>
        <p:spPr>
          <a:xfrm>
            <a:off x="-587408" y="3805399"/>
            <a:ext cx="4157100" cy="72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Twentieth Century"/>
              <a:ea typeface="Twentieth Century"/>
              <a:cs typeface="Twentieth Century"/>
              <a:sym typeface="Twentieth Century"/>
            </a:endParaRPr>
          </a:p>
        </p:txBody>
      </p:sp>
      <p:sp>
        <p:nvSpPr>
          <p:cNvPr id="16" name="Google Shape;16;p2"/>
          <p:cNvSpPr/>
          <p:nvPr/>
        </p:nvSpPr>
        <p:spPr>
          <a:xfrm>
            <a:off x="-207335" y="4736292"/>
            <a:ext cx="8689200" cy="720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Twentieth Century"/>
              <a:ea typeface="Twentieth Century"/>
              <a:cs typeface="Twentieth Century"/>
              <a:sym typeface="Twentieth Century"/>
            </a:endParaRPr>
          </a:p>
        </p:txBody>
      </p:sp>
      <p:sp>
        <p:nvSpPr>
          <p:cNvPr id="17" name="Google Shape;17;p2"/>
          <p:cNvSpPr txBox="1">
            <a:spLocks noGrp="1"/>
          </p:cNvSpPr>
          <p:nvPr>
            <p:ph type="body" idx="1"/>
          </p:nvPr>
        </p:nvSpPr>
        <p:spPr>
          <a:xfrm>
            <a:off x="1877616" y="4298156"/>
            <a:ext cx="6604500" cy="375000"/>
          </a:xfrm>
          <a:prstGeom prst="rect">
            <a:avLst/>
          </a:prstGeom>
          <a:noFill/>
          <a:ln>
            <a:noFill/>
          </a:ln>
        </p:spPr>
        <p:txBody>
          <a:bodyPr spcFirstLastPara="1" wrap="square" lIns="68575" tIns="34275" rIns="68575" bIns="34275" anchor="t" anchorCtr="0">
            <a:noAutofit/>
          </a:bodyPr>
          <a:lstStyle>
            <a:lvl1pPr marL="457200" lvl="0" indent="-228600" algn="r">
              <a:lnSpc>
                <a:spcPct val="90000"/>
              </a:lnSpc>
              <a:spcBef>
                <a:spcPts val="800"/>
              </a:spcBef>
              <a:spcAft>
                <a:spcPts val="0"/>
              </a:spcAft>
              <a:buClr>
                <a:srgbClr val="0AA6BE"/>
              </a:buClr>
              <a:buSzPts val="1500"/>
              <a:buNone/>
              <a:defRPr sz="1500">
                <a:solidFill>
                  <a:srgbClr val="0AA6BE"/>
                </a:solidFill>
              </a:defRPr>
            </a:lvl1pPr>
            <a:lvl2pPr marL="914400" lvl="1" indent="-228600" algn="l">
              <a:lnSpc>
                <a:spcPct val="90000"/>
              </a:lnSpc>
              <a:spcBef>
                <a:spcPts val="400"/>
              </a:spcBef>
              <a:spcAft>
                <a:spcPts val="0"/>
              </a:spcAft>
              <a:buClr>
                <a:schemeClr val="dk1"/>
              </a:buClr>
              <a:buSzPts val="1800"/>
              <a:buNone/>
              <a:defRPr/>
            </a:lvl2pPr>
            <a:lvl3pPr marL="1371600" lvl="2" indent="-228600" algn="l">
              <a:lnSpc>
                <a:spcPct val="90000"/>
              </a:lnSpc>
              <a:spcBef>
                <a:spcPts val="400"/>
              </a:spcBef>
              <a:spcAft>
                <a:spcPts val="0"/>
              </a:spcAft>
              <a:buClr>
                <a:schemeClr val="dk1"/>
              </a:buClr>
              <a:buSzPts val="1500"/>
              <a:buNone/>
              <a:defRPr/>
            </a:lvl3pPr>
            <a:lvl4pPr marL="1828800" lvl="3" indent="-228600" algn="l">
              <a:lnSpc>
                <a:spcPct val="90000"/>
              </a:lnSpc>
              <a:spcBef>
                <a:spcPts val="400"/>
              </a:spcBef>
              <a:spcAft>
                <a:spcPts val="0"/>
              </a:spcAft>
              <a:buClr>
                <a:schemeClr val="dk1"/>
              </a:buClr>
              <a:buSzPts val="1400"/>
              <a:buNone/>
              <a:defRPr/>
            </a:lvl4pPr>
            <a:lvl5pPr marL="2286000" lvl="4" indent="-228600" algn="l">
              <a:lnSpc>
                <a:spcPct val="90000"/>
              </a:lnSpc>
              <a:spcBef>
                <a:spcPts val="400"/>
              </a:spcBef>
              <a:spcAft>
                <a:spcPts val="0"/>
              </a:spcAft>
              <a:buClr>
                <a:schemeClr val="dk1"/>
              </a:buClr>
              <a:buSzPts val="1400"/>
              <a:buNone/>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pic>
        <p:nvPicPr>
          <p:cNvPr id="18" name="Google Shape;18;p2"/>
          <p:cNvPicPr preferRelativeResize="0"/>
          <p:nvPr/>
        </p:nvPicPr>
        <p:blipFill rotWithShape="1">
          <a:blip r:embed="rId2">
            <a:alphaModFix/>
          </a:blip>
          <a:srcRect/>
          <a:stretch/>
        </p:blipFill>
        <p:spPr>
          <a:xfrm>
            <a:off x="703118" y="1673379"/>
            <a:ext cx="5550316" cy="2132019"/>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8"/>
        <p:cNvGrpSpPr/>
        <p:nvPr/>
      </p:nvGrpSpPr>
      <p:grpSpPr>
        <a:xfrm>
          <a:off x="0" y="0"/>
          <a:ext cx="0" cy="0"/>
          <a:chOff x="0" y="0"/>
          <a:chExt cx="0" cy="0"/>
        </a:xfrm>
      </p:grpSpPr>
      <p:sp>
        <p:nvSpPr>
          <p:cNvPr id="69" name="Google Shape;69;p11"/>
          <p:cNvSpPr txBox="1">
            <a:spLocks noGrp="1"/>
          </p:cNvSpPr>
          <p:nvPr>
            <p:ph type="sldNum" idx="12"/>
          </p:nvPr>
        </p:nvSpPr>
        <p:spPr>
          <a:xfrm>
            <a:off x="8472458" y="4663217"/>
            <a:ext cx="548700" cy="393600"/>
          </a:xfrm>
          <a:prstGeom prst="rect">
            <a:avLst/>
          </a:prstGeom>
        </p:spPr>
        <p:txBody>
          <a:bodyPr spcFirstLastPara="1" wrap="square" lIns="68575" tIns="34275" rIns="68575" bIns="3427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a:off x="710275" y="536650"/>
            <a:ext cx="7723500" cy="481200"/>
          </a:xfrm>
          <a:prstGeom prst="rect">
            <a:avLst/>
          </a:prstGeom>
        </p:spPr>
        <p:txBody>
          <a:bodyPr spcFirstLastPara="1" wrap="square" lIns="68575" tIns="34275" rIns="68575" bIns="34275" anchor="ctr" anchorCtr="0">
            <a:noAutofit/>
          </a:bodyPr>
          <a:lstStyle>
            <a:lvl1pPr lvl="0" rtl="0">
              <a:spcBef>
                <a:spcPts val="0"/>
              </a:spcBef>
              <a:spcAft>
                <a:spcPts val="0"/>
              </a:spcAft>
              <a:buSzPts val="3300"/>
              <a:buFont typeface="Comfortaa"/>
              <a:buNone/>
              <a:defRPr>
                <a:latin typeface="Comfortaa"/>
                <a:ea typeface="Comfortaa"/>
                <a:cs typeface="Comfortaa"/>
                <a:sym typeface="Comfortaa"/>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ic slide">
  <p:cSld name="blank pic slide">
    <p:spTree>
      <p:nvGrpSpPr>
        <p:cNvPr id="1" name="Shape 72"/>
        <p:cNvGrpSpPr/>
        <p:nvPr/>
      </p:nvGrpSpPr>
      <p:grpSpPr>
        <a:xfrm>
          <a:off x="0" y="0"/>
          <a:ext cx="0" cy="0"/>
          <a:chOff x="0" y="0"/>
          <a:chExt cx="0" cy="0"/>
        </a:xfrm>
      </p:grpSpPr>
      <p:sp>
        <p:nvSpPr>
          <p:cNvPr id="73" name="Google Shape;73;p13"/>
          <p:cNvSpPr/>
          <p:nvPr/>
        </p:nvSpPr>
        <p:spPr>
          <a:xfrm>
            <a:off x="-207335" y="4736292"/>
            <a:ext cx="7075200" cy="744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Twentieth Century"/>
              <a:ea typeface="Twentieth Century"/>
              <a:cs typeface="Twentieth Century"/>
              <a:sym typeface="Twentieth Century"/>
            </a:endParaRPr>
          </a:p>
        </p:txBody>
      </p:sp>
      <p:sp>
        <p:nvSpPr>
          <p:cNvPr id="74" name="Google Shape;74;p13"/>
          <p:cNvSpPr txBox="1"/>
          <p:nvPr/>
        </p:nvSpPr>
        <p:spPr>
          <a:xfrm>
            <a:off x="6914051" y="4632722"/>
            <a:ext cx="1876200" cy="2385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 sz="1100" b="0" i="0" u="none" strike="noStrike" cap="none">
                <a:solidFill>
                  <a:srgbClr val="0AA6BE"/>
                </a:solidFill>
                <a:latin typeface="Twentieth Century"/>
                <a:ea typeface="Twentieth Century"/>
                <a:cs typeface="Twentieth Century"/>
                <a:sym typeface="Twentieth Century"/>
              </a:rPr>
              <a:t>probarisystems.com</a:t>
            </a:r>
            <a:endParaRPr sz="1100" b="0" i="0" u="none" strike="noStrike" cap="none">
              <a:solidFill>
                <a:srgbClr val="000000"/>
              </a:solidFill>
              <a:latin typeface="Arial"/>
              <a:ea typeface="Arial"/>
              <a:cs typeface="Arial"/>
              <a:sym typeface="Arial"/>
            </a:endParaRPr>
          </a:p>
        </p:txBody>
      </p:sp>
      <p:sp>
        <p:nvSpPr>
          <p:cNvPr id="75" name="Google Shape;75;p13"/>
          <p:cNvSpPr txBox="1">
            <a:spLocks noGrp="1"/>
          </p:cNvSpPr>
          <p:nvPr>
            <p:ph type="title"/>
          </p:nvPr>
        </p:nvSpPr>
        <p:spPr>
          <a:xfrm>
            <a:off x="936901" y="715046"/>
            <a:ext cx="7073700" cy="825600"/>
          </a:xfrm>
          <a:prstGeom prst="rect">
            <a:avLst/>
          </a:prstGeom>
          <a:noFill/>
          <a:ln>
            <a:noFill/>
          </a:ln>
        </p:spPr>
        <p:txBody>
          <a:bodyPr spcFirstLastPara="1" wrap="square" lIns="68575" tIns="34275" rIns="68575" bIns="34275" anchor="ctr" anchorCtr="0">
            <a:normAutofit/>
          </a:bodyPr>
          <a:lstStyle>
            <a:lvl1pPr lvl="0" algn="ctr" rtl="0">
              <a:lnSpc>
                <a:spcPct val="90000"/>
              </a:lnSpc>
              <a:spcBef>
                <a:spcPts val="0"/>
              </a:spcBef>
              <a:spcAft>
                <a:spcPts val="0"/>
              </a:spcAft>
              <a:buClr>
                <a:schemeClr val="accent2"/>
              </a:buClr>
              <a:buSzPts val="3300"/>
              <a:buFont typeface="Twentieth Century"/>
              <a:buNone/>
              <a:defRPr b="1">
                <a:solidFill>
                  <a:schemeClr val="accent2"/>
                </a:solidFill>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pic>
        <p:nvPicPr>
          <p:cNvPr id="76" name="Google Shape;76;p13"/>
          <p:cNvPicPr preferRelativeResize="0"/>
          <p:nvPr/>
        </p:nvPicPr>
        <p:blipFill rotWithShape="1">
          <a:blip r:embed="rId2">
            <a:alphaModFix/>
          </a:blip>
          <a:srcRect/>
          <a:stretch/>
        </p:blipFill>
        <p:spPr>
          <a:xfrm>
            <a:off x="88294" y="52484"/>
            <a:ext cx="760315" cy="812042"/>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diagram 2">
  <p:cSld name="diagram 2">
    <p:spTree>
      <p:nvGrpSpPr>
        <p:cNvPr id="1" name="Shape 77"/>
        <p:cNvGrpSpPr/>
        <p:nvPr/>
      </p:nvGrpSpPr>
      <p:grpSpPr>
        <a:xfrm>
          <a:off x="0" y="0"/>
          <a:ext cx="0" cy="0"/>
          <a:chOff x="0" y="0"/>
          <a:chExt cx="0" cy="0"/>
        </a:xfrm>
      </p:grpSpPr>
      <p:sp>
        <p:nvSpPr>
          <p:cNvPr id="78" name="Google Shape;78;p14"/>
          <p:cNvSpPr txBox="1">
            <a:spLocks noGrp="1"/>
          </p:cNvSpPr>
          <p:nvPr>
            <p:ph type="title"/>
          </p:nvPr>
        </p:nvSpPr>
        <p:spPr>
          <a:xfrm>
            <a:off x="1035188" y="461731"/>
            <a:ext cx="7073700" cy="825600"/>
          </a:xfrm>
          <a:prstGeom prst="rect">
            <a:avLst/>
          </a:prstGeom>
          <a:noFill/>
          <a:ln>
            <a:noFill/>
          </a:ln>
        </p:spPr>
        <p:txBody>
          <a:bodyPr spcFirstLastPara="1" wrap="square" lIns="68575" tIns="34275" rIns="68575" bIns="34275" anchor="ctr" anchorCtr="0">
            <a:normAutofit/>
          </a:bodyPr>
          <a:lstStyle>
            <a:lvl1pPr lvl="0" algn="ctr" rtl="0">
              <a:lnSpc>
                <a:spcPct val="90000"/>
              </a:lnSpc>
              <a:spcBef>
                <a:spcPts val="0"/>
              </a:spcBef>
              <a:spcAft>
                <a:spcPts val="0"/>
              </a:spcAft>
              <a:buClr>
                <a:schemeClr val="accent2"/>
              </a:buClr>
              <a:buSzPts val="3300"/>
              <a:buFont typeface="Twentieth Century"/>
              <a:buNone/>
              <a:defRPr b="1">
                <a:solidFill>
                  <a:schemeClr val="accent2"/>
                </a:solidFill>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pic>
        <p:nvPicPr>
          <p:cNvPr id="79" name="Google Shape;79;p14"/>
          <p:cNvPicPr preferRelativeResize="0"/>
          <p:nvPr/>
        </p:nvPicPr>
        <p:blipFill rotWithShape="1">
          <a:blip r:embed="rId2">
            <a:alphaModFix/>
          </a:blip>
          <a:srcRect/>
          <a:stretch/>
        </p:blipFill>
        <p:spPr>
          <a:xfrm>
            <a:off x="57121" y="62487"/>
            <a:ext cx="760315" cy="812042"/>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Picture slide">
  <p:cSld name="1_Picture slide">
    <p:spTree>
      <p:nvGrpSpPr>
        <p:cNvPr id="1" name="Shape 80"/>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ntent Slide 3">
  <p:cSld name="Content Slide 3">
    <p:spTree>
      <p:nvGrpSpPr>
        <p:cNvPr id="1" name="Shape 19"/>
        <p:cNvGrpSpPr/>
        <p:nvPr/>
      </p:nvGrpSpPr>
      <p:grpSpPr>
        <a:xfrm>
          <a:off x="0" y="0"/>
          <a:ext cx="0" cy="0"/>
          <a:chOff x="0" y="0"/>
          <a:chExt cx="0" cy="0"/>
        </a:xfrm>
      </p:grpSpPr>
      <p:pic>
        <p:nvPicPr>
          <p:cNvPr id="20" name="Google Shape;20;p3"/>
          <p:cNvPicPr preferRelativeResize="0"/>
          <p:nvPr/>
        </p:nvPicPr>
        <p:blipFill rotWithShape="1">
          <a:blip r:embed="rId2">
            <a:alphaModFix/>
          </a:blip>
          <a:srcRect/>
          <a:stretch/>
        </p:blipFill>
        <p:spPr>
          <a:xfrm>
            <a:off x="0" y="-411379"/>
            <a:ext cx="9143998" cy="2078181"/>
          </a:xfrm>
          <a:prstGeom prst="rect">
            <a:avLst/>
          </a:prstGeom>
          <a:noFill/>
          <a:ln>
            <a:noFill/>
          </a:ln>
        </p:spPr>
      </p:pic>
      <p:sp>
        <p:nvSpPr>
          <p:cNvPr id="21" name="Google Shape;21;p3"/>
          <p:cNvSpPr txBox="1">
            <a:spLocks noGrp="1"/>
          </p:cNvSpPr>
          <p:nvPr>
            <p:ph type="body" idx="1"/>
          </p:nvPr>
        </p:nvSpPr>
        <p:spPr>
          <a:xfrm>
            <a:off x="706662" y="2596459"/>
            <a:ext cx="3474300" cy="1708800"/>
          </a:xfrm>
          <a:prstGeom prst="rect">
            <a:avLst/>
          </a:prstGeom>
          <a:noFill/>
          <a:ln>
            <a:noFill/>
          </a:ln>
        </p:spPr>
        <p:txBody>
          <a:bodyPr spcFirstLastPara="1" wrap="square" lIns="68575" tIns="34275" rIns="68575" bIns="34275" anchor="t" anchorCtr="0">
            <a:noAutofit/>
          </a:bodyPr>
          <a:lstStyle>
            <a:lvl1pPr marL="457200" lvl="0" indent="-228600" algn="l">
              <a:lnSpc>
                <a:spcPct val="90000"/>
              </a:lnSpc>
              <a:spcBef>
                <a:spcPts val="800"/>
              </a:spcBef>
              <a:spcAft>
                <a:spcPts val="0"/>
              </a:spcAft>
              <a:buClr>
                <a:schemeClr val="dk1"/>
              </a:buClr>
              <a:buSzPts val="2000"/>
              <a:buNone/>
              <a:defRPr sz="2000">
                <a:latin typeface="Twentieth Century"/>
                <a:ea typeface="Twentieth Century"/>
                <a:cs typeface="Twentieth Century"/>
                <a:sym typeface="Twentieth Century"/>
              </a:defRPr>
            </a:lvl1pPr>
            <a:lvl2pPr marL="914400" lvl="1" indent="-228600" algn="l">
              <a:lnSpc>
                <a:spcPct val="90000"/>
              </a:lnSpc>
              <a:spcBef>
                <a:spcPts val="400"/>
              </a:spcBef>
              <a:spcAft>
                <a:spcPts val="0"/>
              </a:spcAft>
              <a:buClr>
                <a:schemeClr val="dk1"/>
              </a:buClr>
              <a:buSzPts val="1800"/>
              <a:buNone/>
              <a:defRPr/>
            </a:lvl2pPr>
            <a:lvl3pPr marL="1371600" lvl="2" indent="-228600" algn="l">
              <a:lnSpc>
                <a:spcPct val="90000"/>
              </a:lnSpc>
              <a:spcBef>
                <a:spcPts val="400"/>
              </a:spcBef>
              <a:spcAft>
                <a:spcPts val="0"/>
              </a:spcAft>
              <a:buClr>
                <a:schemeClr val="dk1"/>
              </a:buClr>
              <a:buSzPts val="1500"/>
              <a:buNone/>
              <a:defRPr/>
            </a:lvl3pPr>
            <a:lvl4pPr marL="1828800" lvl="3" indent="-228600" algn="l">
              <a:lnSpc>
                <a:spcPct val="90000"/>
              </a:lnSpc>
              <a:spcBef>
                <a:spcPts val="400"/>
              </a:spcBef>
              <a:spcAft>
                <a:spcPts val="0"/>
              </a:spcAft>
              <a:buClr>
                <a:schemeClr val="dk1"/>
              </a:buClr>
              <a:buSzPts val="1400"/>
              <a:buNone/>
              <a:defRPr/>
            </a:lvl4pPr>
            <a:lvl5pPr marL="2286000" lvl="4" indent="-228600" algn="l">
              <a:lnSpc>
                <a:spcPct val="90000"/>
              </a:lnSpc>
              <a:spcBef>
                <a:spcPts val="400"/>
              </a:spcBef>
              <a:spcAft>
                <a:spcPts val="0"/>
              </a:spcAft>
              <a:buClr>
                <a:schemeClr val="dk1"/>
              </a:buClr>
              <a:buSzPts val="1400"/>
              <a:buNone/>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2" name="Google Shape;22;p3"/>
          <p:cNvSpPr txBox="1">
            <a:spLocks noGrp="1"/>
          </p:cNvSpPr>
          <p:nvPr>
            <p:ph type="body" idx="2"/>
          </p:nvPr>
        </p:nvSpPr>
        <p:spPr>
          <a:xfrm>
            <a:off x="4766612" y="2596459"/>
            <a:ext cx="3474300" cy="1708800"/>
          </a:xfrm>
          <a:prstGeom prst="rect">
            <a:avLst/>
          </a:prstGeom>
          <a:noFill/>
          <a:ln>
            <a:noFill/>
          </a:ln>
        </p:spPr>
        <p:txBody>
          <a:bodyPr spcFirstLastPara="1" wrap="square" lIns="68575" tIns="34275" rIns="68575" bIns="34275" anchor="t" anchorCtr="0">
            <a:noAutofit/>
          </a:bodyPr>
          <a:lstStyle>
            <a:lvl1pPr marL="457200" lvl="0" indent="-228600" algn="l">
              <a:lnSpc>
                <a:spcPct val="90000"/>
              </a:lnSpc>
              <a:spcBef>
                <a:spcPts val="800"/>
              </a:spcBef>
              <a:spcAft>
                <a:spcPts val="0"/>
              </a:spcAft>
              <a:buClr>
                <a:schemeClr val="dk1"/>
              </a:buClr>
              <a:buSzPts val="2000"/>
              <a:buNone/>
              <a:defRPr sz="2000">
                <a:latin typeface="Twentieth Century"/>
                <a:ea typeface="Twentieth Century"/>
                <a:cs typeface="Twentieth Century"/>
                <a:sym typeface="Twentieth Century"/>
              </a:defRPr>
            </a:lvl1pPr>
            <a:lvl2pPr marL="914400" lvl="1" indent="-228600" algn="l">
              <a:lnSpc>
                <a:spcPct val="90000"/>
              </a:lnSpc>
              <a:spcBef>
                <a:spcPts val="400"/>
              </a:spcBef>
              <a:spcAft>
                <a:spcPts val="0"/>
              </a:spcAft>
              <a:buClr>
                <a:schemeClr val="dk1"/>
              </a:buClr>
              <a:buSzPts val="1800"/>
              <a:buNone/>
              <a:defRPr/>
            </a:lvl2pPr>
            <a:lvl3pPr marL="1371600" lvl="2" indent="-228600" algn="l">
              <a:lnSpc>
                <a:spcPct val="90000"/>
              </a:lnSpc>
              <a:spcBef>
                <a:spcPts val="400"/>
              </a:spcBef>
              <a:spcAft>
                <a:spcPts val="0"/>
              </a:spcAft>
              <a:buClr>
                <a:schemeClr val="dk1"/>
              </a:buClr>
              <a:buSzPts val="1500"/>
              <a:buNone/>
              <a:defRPr/>
            </a:lvl3pPr>
            <a:lvl4pPr marL="1828800" lvl="3" indent="-228600" algn="l">
              <a:lnSpc>
                <a:spcPct val="90000"/>
              </a:lnSpc>
              <a:spcBef>
                <a:spcPts val="400"/>
              </a:spcBef>
              <a:spcAft>
                <a:spcPts val="0"/>
              </a:spcAft>
              <a:buClr>
                <a:schemeClr val="dk1"/>
              </a:buClr>
              <a:buSzPts val="1400"/>
              <a:buNone/>
              <a:defRPr/>
            </a:lvl4pPr>
            <a:lvl5pPr marL="2286000" lvl="4" indent="-228600" algn="l">
              <a:lnSpc>
                <a:spcPct val="90000"/>
              </a:lnSpc>
              <a:spcBef>
                <a:spcPts val="400"/>
              </a:spcBef>
              <a:spcAft>
                <a:spcPts val="0"/>
              </a:spcAft>
              <a:buClr>
                <a:schemeClr val="dk1"/>
              </a:buClr>
              <a:buSzPts val="1400"/>
              <a:buNone/>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3" name="Google Shape;23;p3"/>
          <p:cNvSpPr txBox="1">
            <a:spLocks noGrp="1"/>
          </p:cNvSpPr>
          <p:nvPr>
            <p:ph type="body" idx="3"/>
          </p:nvPr>
        </p:nvSpPr>
        <p:spPr>
          <a:xfrm>
            <a:off x="706662" y="1742038"/>
            <a:ext cx="7534200" cy="522600"/>
          </a:xfrm>
          <a:prstGeom prst="rect">
            <a:avLst/>
          </a:prstGeom>
          <a:noFill/>
          <a:ln>
            <a:noFill/>
          </a:ln>
        </p:spPr>
        <p:txBody>
          <a:bodyPr spcFirstLastPara="1" wrap="square" lIns="68575" tIns="34275" rIns="68575" bIns="34275" anchor="t" anchorCtr="0">
            <a:noAutofit/>
          </a:bodyPr>
          <a:lstStyle>
            <a:lvl1pPr marL="457200" lvl="0" indent="-228600" algn="ctr">
              <a:lnSpc>
                <a:spcPct val="90000"/>
              </a:lnSpc>
              <a:spcBef>
                <a:spcPts val="800"/>
              </a:spcBef>
              <a:spcAft>
                <a:spcPts val="0"/>
              </a:spcAft>
              <a:buClr>
                <a:schemeClr val="dk1"/>
              </a:buClr>
              <a:buSzPts val="2100"/>
              <a:buNone/>
              <a:defRPr sz="2100" b="1">
                <a:latin typeface="Twentieth Century"/>
                <a:ea typeface="Twentieth Century"/>
                <a:cs typeface="Twentieth Century"/>
                <a:sym typeface="Twentieth Century"/>
              </a:defRPr>
            </a:lvl1pPr>
            <a:lvl2pPr marL="914400" lvl="1" indent="-228600" algn="l">
              <a:lnSpc>
                <a:spcPct val="90000"/>
              </a:lnSpc>
              <a:spcBef>
                <a:spcPts val="400"/>
              </a:spcBef>
              <a:spcAft>
                <a:spcPts val="0"/>
              </a:spcAft>
              <a:buClr>
                <a:schemeClr val="dk1"/>
              </a:buClr>
              <a:buSzPts val="1800"/>
              <a:buNone/>
              <a:defRPr/>
            </a:lvl2pPr>
            <a:lvl3pPr marL="1371600" lvl="2" indent="-228600" algn="l">
              <a:lnSpc>
                <a:spcPct val="90000"/>
              </a:lnSpc>
              <a:spcBef>
                <a:spcPts val="400"/>
              </a:spcBef>
              <a:spcAft>
                <a:spcPts val="0"/>
              </a:spcAft>
              <a:buClr>
                <a:schemeClr val="dk1"/>
              </a:buClr>
              <a:buSzPts val="1500"/>
              <a:buNone/>
              <a:defRPr/>
            </a:lvl3pPr>
            <a:lvl4pPr marL="1828800" lvl="3" indent="-228600" algn="l">
              <a:lnSpc>
                <a:spcPct val="90000"/>
              </a:lnSpc>
              <a:spcBef>
                <a:spcPts val="400"/>
              </a:spcBef>
              <a:spcAft>
                <a:spcPts val="0"/>
              </a:spcAft>
              <a:buClr>
                <a:schemeClr val="dk1"/>
              </a:buClr>
              <a:buSzPts val="1400"/>
              <a:buNone/>
              <a:defRPr/>
            </a:lvl4pPr>
            <a:lvl5pPr marL="2286000" lvl="4" indent="-228600" algn="l">
              <a:lnSpc>
                <a:spcPct val="90000"/>
              </a:lnSpc>
              <a:spcBef>
                <a:spcPts val="400"/>
              </a:spcBef>
              <a:spcAft>
                <a:spcPts val="0"/>
              </a:spcAft>
              <a:buClr>
                <a:schemeClr val="dk1"/>
              </a:buClr>
              <a:buSzPts val="1400"/>
              <a:buNone/>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4" name="Google Shape;24;p3"/>
          <p:cNvSpPr/>
          <p:nvPr/>
        </p:nvSpPr>
        <p:spPr>
          <a:xfrm>
            <a:off x="-207335" y="4736292"/>
            <a:ext cx="7075200" cy="741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Twentieth Century"/>
              <a:ea typeface="Twentieth Century"/>
              <a:cs typeface="Twentieth Century"/>
              <a:sym typeface="Twentieth Century"/>
            </a:endParaRPr>
          </a:p>
        </p:txBody>
      </p:sp>
      <p:sp>
        <p:nvSpPr>
          <p:cNvPr id="25" name="Google Shape;25;p3"/>
          <p:cNvSpPr txBox="1"/>
          <p:nvPr/>
        </p:nvSpPr>
        <p:spPr>
          <a:xfrm>
            <a:off x="6914051" y="4632722"/>
            <a:ext cx="1876200" cy="2307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b="0" i="0" u="none" strike="noStrike" cap="none">
                <a:solidFill>
                  <a:srgbClr val="0AA6BE"/>
                </a:solidFill>
                <a:latin typeface="Twentieth Century"/>
                <a:ea typeface="Twentieth Century"/>
                <a:cs typeface="Twentieth Century"/>
                <a:sym typeface="Twentieth Century"/>
              </a:rPr>
              <a:t>probarisystems.com</a:t>
            </a:r>
            <a:endParaRPr sz="1100"/>
          </a:p>
        </p:txBody>
      </p:sp>
      <p:sp>
        <p:nvSpPr>
          <p:cNvPr id="26" name="Google Shape;26;p3"/>
          <p:cNvSpPr txBox="1">
            <a:spLocks noGrp="1"/>
          </p:cNvSpPr>
          <p:nvPr>
            <p:ph type="title"/>
          </p:nvPr>
        </p:nvSpPr>
        <p:spPr>
          <a:xfrm>
            <a:off x="936901" y="715046"/>
            <a:ext cx="7073700" cy="8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2"/>
              </a:buClr>
              <a:buSzPts val="3300"/>
              <a:buFont typeface="Twentieth Century"/>
              <a:buNone/>
              <a:defRPr b="1">
                <a:solidFill>
                  <a:schemeClr val="accent2"/>
                </a:solidFill>
                <a:latin typeface="Twentieth Century"/>
                <a:ea typeface="Twentieth Century"/>
                <a:cs typeface="Twentieth Century"/>
                <a:sym typeface="Twentieth Century"/>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pic>
        <p:nvPicPr>
          <p:cNvPr id="27" name="Google Shape;27;p3"/>
          <p:cNvPicPr preferRelativeResize="0"/>
          <p:nvPr/>
        </p:nvPicPr>
        <p:blipFill rotWithShape="1">
          <a:blip r:embed="rId3">
            <a:alphaModFix/>
          </a:blip>
          <a:srcRect/>
          <a:stretch/>
        </p:blipFill>
        <p:spPr>
          <a:xfrm>
            <a:off x="88294" y="52484"/>
            <a:ext cx="760315" cy="81204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Slide 2">
  <p:cSld name="Content Slide 2">
    <p:spTree>
      <p:nvGrpSpPr>
        <p:cNvPr id="1" name="Shape 28"/>
        <p:cNvGrpSpPr/>
        <p:nvPr/>
      </p:nvGrpSpPr>
      <p:grpSpPr>
        <a:xfrm>
          <a:off x="0" y="0"/>
          <a:ext cx="0" cy="0"/>
          <a:chOff x="0" y="0"/>
          <a:chExt cx="0" cy="0"/>
        </a:xfrm>
      </p:grpSpPr>
      <p:pic>
        <p:nvPicPr>
          <p:cNvPr id="29" name="Google Shape;29;p4"/>
          <p:cNvPicPr preferRelativeResize="0"/>
          <p:nvPr/>
        </p:nvPicPr>
        <p:blipFill rotWithShape="1">
          <a:blip r:embed="rId2">
            <a:alphaModFix/>
          </a:blip>
          <a:srcRect/>
          <a:stretch/>
        </p:blipFill>
        <p:spPr>
          <a:xfrm>
            <a:off x="0" y="-342900"/>
            <a:ext cx="9143998" cy="2078181"/>
          </a:xfrm>
          <a:prstGeom prst="rect">
            <a:avLst/>
          </a:prstGeom>
          <a:noFill/>
          <a:ln>
            <a:noFill/>
          </a:ln>
        </p:spPr>
      </p:pic>
      <p:sp>
        <p:nvSpPr>
          <p:cNvPr id="30" name="Google Shape;30;p4"/>
          <p:cNvSpPr txBox="1">
            <a:spLocks noGrp="1"/>
          </p:cNvSpPr>
          <p:nvPr>
            <p:ph type="body" idx="1"/>
          </p:nvPr>
        </p:nvSpPr>
        <p:spPr>
          <a:xfrm>
            <a:off x="706662" y="1828801"/>
            <a:ext cx="7751400" cy="2476500"/>
          </a:xfrm>
          <a:prstGeom prst="rect">
            <a:avLst/>
          </a:prstGeom>
          <a:noFill/>
          <a:ln>
            <a:noFill/>
          </a:ln>
        </p:spPr>
        <p:txBody>
          <a:bodyPr spcFirstLastPara="1" wrap="square" lIns="68575" tIns="34275" rIns="68575" bIns="34275" anchor="t" anchorCtr="0">
            <a:noAutofit/>
          </a:bodyPr>
          <a:lstStyle>
            <a:lvl1pPr marL="457200" lvl="0" indent="-228600" algn="l">
              <a:lnSpc>
                <a:spcPct val="90000"/>
              </a:lnSpc>
              <a:spcBef>
                <a:spcPts val="800"/>
              </a:spcBef>
              <a:spcAft>
                <a:spcPts val="0"/>
              </a:spcAft>
              <a:buClr>
                <a:schemeClr val="dk1"/>
              </a:buClr>
              <a:buSzPts val="2100"/>
              <a:buNone/>
              <a:defRPr sz="2100">
                <a:solidFill>
                  <a:schemeClr val="dk1"/>
                </a:solidFill>
                <a:latin typeface="Twentieth Century"/>
                <a:ea typeface="Twentieth Century"/>
                <a:cs typeface="Twentieth Century"/>
                <a:sym typeface="Twentieth Century"/>
              </a:defRPr>
            </a:lvl1pPr>
            <a:lvl2pPr marL="914400" lvl="1" indent="-228600" algn="l">
              <a:lnSpc>
                <a:spcPct val="90000"/>
              </a:lnSpc>
              <a:spcBef>
                <a:spcPts val="400"/>
              </a:spcBef>
              <a:spcAft>
                <a:spcPts val="0"/>
              </a:spcAft>
              <a:buClr>
                <a:schemeClr val="dk1"/>
              </a:buClr>
              <a:buSzPts val="1800"/>
              <a:buNone/>
              <a:defRPr/>
            </a:lvl2pPr>
            <a:lvl3pPr marL="1371600" lvl="2" indent="-228600" algn="l">
              <a:lnSpc>
                <a:spcPct val="90000"/>
              </a:lnSpc>
              <a:spcBef>
                <a:spcPts val="400"/>
              </a:spcBef>
              <a:spcAft>
                <a:spcPts val="0"/>
              </a:spcAft>
              <a:buClr>
                <a:schemeClr val="dk1"/>
              </a:buClr>
              <a:buSzPts val="1500"/>
              <a:buNone/>
              <a:defRPr/>
            </a:lvl3pPr>
            <a:lvl4pPr marL="1828800" lvl="3" indent="-228600" algn="l">
              <a:lnSpc>
                <a:spcPct val="90000"/>
              </a:lnSpc>
              <a:spcBef>
                <a:spcPts val="400"/>
              </a:spcBef>
              <a:spcAft>
                <a:spcPts val="0"/>
              </a:spcAft>
              <a:buClr>
                <a:schemeClr val="dk1"/>
              </a:buClr>
              <a:buSzPts val="1400"/>
              <a:buNone/>
              <a:defRPr/>
            </a:lvl4pPr>
            <a:lvl5pPr marL="2286000" lvl="4" indent="-228600" algn="l">
              <a:lnSpc>
                <a:spcPct val="90000"/>
              </a:lnSpc>
              <a:spcBef>
                <a:spcPts val="400"/>
              </a:spcBef>
              <a:spcAft>
                <a:spcPts val="0"/>
              </a:spcAft>
              <a:buClr>
                <a:schemeClr val="dk1"/>
              </a:buClr>
              <a:buSzPts val="1400"/>
              <a:buNone/>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1" name="Google Shape;31;p4"/>
          <p:cNvSpPr/>
          <p:nvPr/>
        </p:nvSpPr>
        <p:spPr>
          <a:xfrm>
            <a:off x="-207335" y="4736292"/>
            <a:ext cx="7075200" cy="741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Twentieth Century"/>
              <a:ea typeface="Twentieth Century"/>
              <a:cs typeface="Twentieth Century"/>
              <a:sym typeface="Twentieth Century"/>
            </a:endParaRPr>
          </a:p>
        </p:txBody>
      </p:sp>
      <p:sp>
        <p:nvSpPr>
          <p:cNvPr id="32" name="Google Shape;32;p4"/>
          <p:cNvSpPr txBox="1"/>
          <p:nvPr/>
        </p:nvSpPr>
        <p:spPr>
          <a:xfrm>
            <a:off x="6914051" y="4632722"/>
            <a:ext cx="1876200" cy="2307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a:solidFill>
                  <a:srgbClr val="0AA6BE"/>
                </a:solidFill>
                <a:latin typeface="Twentieth Century"/>
                <a:ea typeface="Twentieth Century"/>
                <a:cs typeface="Twentieth Century"/>
                <a:sym typeface="Twentieth Century"/>
              </a:rPr>
              <a:t>probarisystems.com</a:t>
            </a:r>
            <a:endParaRPr sz="1100"/>
          </a:p>
        </p:txBody>
      </p:sp>
      <p:sp>
        <p:nvSpPr>
          <p:cNvPr id="33" name="Google Shape;33;p4"/>
          <p:cNvSpPr txBox="1">
            <a:spLocks noGrp="1"/>
          </p:cNvSpPr>
          <p:nvPr>
            <p:ph type="title"/>
          </p:nvPr>
        </p:nvSpPr>
        <p:spPr>
          <a:xfrm>
            <a:off x="1035188" y="706553"/>
            <a:ext cx="7073700" cy="8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2"/>
              </a:buClr>
              <a:buSzPts val="3300"/>
              <a:buFont typeface="Twentieth Century"/>
              <a:buNone/>
              <a:defRPr b="1">
                <a:solidFill>
                  <a:schemeClr val="accent2"/>
                </a:solidFill>
                <a:latin typeface="Twentieth Century"/>
                <a:ea typeface="Twentieth Century"/>
                <a:cs typeface="Twentieth Century"/>
                <a:sym typeface="Twentieth Century"/>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pic>
        <p:nvPicPr>
          <p:cNvPr id="34" name="Google Shape;34;p4"/>
          <p:cNvPicPr preferRelativeResize="0"/>
          <p:nvPr/>
        </p:nvPicPr>
        <p:blipFill rotWithShape="1">
          <a:blip r:embed="rId3">
            <a:alphaModFix/>
          </a:blip>
          <a:srcRect/>
          <a:stretch/>
        </p:blipFill>
        <p:spPr>
          <a:xfrm>
            <a:off x="88294" y="52484"/>
            <a:ext cx="760315" cy="812042"/>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xit Slide">
  <p:cSld name="Exit Slide">
    <p:spTree>
      <p:nvGrpSpPr>
        <p:cNvPr id="1" name="Shape 35"/>
        <p:cNvGrpSpPr/>
        <p:nvPr/>
      </p:nvGrpSpPr>
      <p:grpSpPr>
        <a:xfrm>
          <a:off x="0" y="0"/>
          <a:ext cx="0" cy="0"/>
          <a:chOff x="0" y="0"/>
          <a:chExt cx="0" cy="0"/>
        </a:xfrm>
      </p:grpSpPr>
      <p:sp>
        <p:nvSpPr>
          <p:cNvPr id="36" name="Google Shape;36;p5"/>
          <p:cNvSpPr/>
          <p:nvPr/>
        </p:nvSpPr>
        <p:spPr>
          <a:xfrm>
            <a:off x="3270305" y="841548"/>
            <a:ext cx="5995800" cy="858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Twentieth Century"/>
              <a:ea typeface="Twentieth Century"/>
              <a:cs typeface="Twentieth Century"/>
              <a:sym typeface="Twentieth Century"/>
            </a:endParaRPr>
          </a:p>
        </p:txBody>
      </p:sp>
      <p:sp>
        <p:nvSpPr>
          <p:cNvPr id="37" name="Google Shape;37;p5"/>
          <p:cNvSpPr/>
          <p:nvPr/>
        </p:nvSpPr>
        <p:spPr>
          <a:xfrm>
            <a:off x="2129621" y="319520"/>
            <a:ext cx="7136400" cy="666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Twentieth Century"/>
              <a:ea typeface="Twentieth Century"/>
              <a:cs typeface="Twentieth Century"/>
              <a:sym typeface="Twentieth Century"/>
            </a:endParaRPr>
          </a:p>
        </p:txBody>
      </p:sp>
      <p:sp>
        <p:nvSpPr>
          <p:cNvPr id="38" name="Google Shape;38;p5"/>
          <p:cNvSpPr/>
          <p:nvPr/>
        </p:nvSpPr>
        <p:spPr>
          <a:xfrm>
            <a:off x="-423752" y="-326534"/>
            <a:ext cx="4157100" cy="72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Twentieth Century"/>
              <a:ea typeface="Twentieth Century"/>
              <a:cs typeface="Twentieth Century"/>
              <a:sym typeface="Twentieth Century"/>
            </a:endParaRPr>
          </a:p>
        </p:txBody>
      </p:sp>
      <p:sp>
        <p:nvSpPr>
          <p:cNvPr id="39" name="Google Shape;39;p5"/>
          <p:cNvSpPr/>
          <p:nvPr/>
        </p:nvSpPr>
        <p:spPr>
          <a:xfrm>
            <a:off x="-207335" y="4736292"/>
            <a:ext cx="8689200" cy="720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Twentieth Century"/>
              <a:ea typeface="Twentieth Century"/>
              <a:cs typeface="Twentieth Century"/>
              <a:sym typeface="Twentieth Century"/>
            </a:endParaRPr>
          </a:p>
        </p:txBody>
      </p:sp>
      <p:sp>
        <p:nvSpPr>
          <p:cNvPr id="40" name="Google Shape;40;p5"/>
          <p:cNvSpPr txBox="1">
            <a:spLocks noGrp="1"/>
          </p:cNvSpPr>
          <p:nvPr>
            <p:ph type="title"/>
          </p:nvPr>
        </p:nvSpPr>
        <p:spPr>
          <a:xfrm>
            <a:off x="2070376" y="1975531"/>
            <a:ext cx="6604500" cy="825600"/>
          </a:xfrm>
          <a:prstGeom prst="rect">
            <a:avLst/>
          </a:prstGeom>
          <a:noFill/>
          <a:ln>
            <a:noFill/>
          </a:ln>
        </p:spPr>
        <p:txBody>
          <a:bodyPr spcFirstLastPara="1" wrap="square" lIns="68575" tIns="34275" rIns="68575" bIns="34275" anchor="ctr" anchorCtr="0">
            <a:noAutofit/>
          </a:bodyPr>
          <a:lstStyle>
            <a:lvl1pPr lvl="0" algn="l">
              <a:lnSpc>
                <a:spcPct val="90000"/>
              </a:lnSpc>
              <a:spcBef>
                <a:spcPts val="0"/>
              </a:spcBef>
              <a:spcAft>
                <a:spcPts val="0"/>
              </a:spcAft>
              <a:buClr>
                <a:schemeClr val="accent2"/>
              </a:buClr>
              <a:buSzPts val="3300"/>
              <a:buFont typeface="Twentieth Century"/>
              <a:buNone/>
              <a:defRPr b="1">
                <a:solidFill>
                  <a:schemeClr val="accent2"/>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41" name="Google Shape;41;p5"/>
          <p:cNvSpPr txBox="1">
            <a:spLocks noGrp="1"/>
          </p:cNvSpPr>
          <p:nvPr>
            <p:ph type="body" idx="1"/>
          </p:nvPr>
        </p:nvSpPr>
        <p:spPr>
          <a:xfrm>
            <a:off x="2070376" y="2801126"/>
            <a:ext cx="6604500" cy="375000"/>
          </a:xfrm>
          <a:prstGeom prst="rect">
            <a:avLst/>
          </a:prstGeom>
          <a:noFill/>
          <a:ln>
            <a:noFill/>
          </a:ln>
        </p:spPr>
        <p:txBody>
          <a:bodyPr spcFirstLastPara="1" wrap="square" lIns="68575" tIns="34275" rIns="68575" bIns="34275" anchor="t" anchorCtr="0">
            <a:noAutofit/>
          </a:bodyPr>
          <a:lstStyle>
            <a:lvl1pPr marL="457200" lvl="0" indent="-228600" algn="l">
              <a:lnSpc>
                <a:spcPct val="90000"/>
              </a:lnSpc>
              <a:spcBef>
                <a:spcPts val="800"/>
              </a:spcBef>
              <a:spcAft>
                <a:spcPts val="0"/>
              </a:spcAft>
              <a:buClr>
                <a:schemeClr val="dk2"/>
              </a:buClr>
              <a:buSzPts val="1500"/>
              <a:buNone/>
              <a:defRPr sz="1500">
                <a:solidFill>
                  <a:schemeClr val="dk2"/>
                </a:solidFill>
              </a:defRPr>
            </a:lvl1pPr>
            <a:lvl2pPr marL="914400" lvl="1" indent="-228600" algn="l">
              <a:lnSpc>
                <a:spcPct val="90000"/>
              </a:lnSpc>
              <a:spcBef>
                <a:spcPts val="400"/>
              </a:spcBef>
              <a:spcAft>
                <a:spcPts val="0"/>
              </a:spcAft>
              <a:buClr>
                <a:schemeClr val="dk1"/>
              </a:buClr>
              <a:buSzPts val="1800"/>
              <a:buNone/>
              <a:defRPr/>
            </a:lvl2pPr>
            <a:lvl3pPr marL="1371600" lvl="2" indent="-228600" algn="l">
              <a:lnSpc>
                <a:spcPct val="90000"/>
              </a:lnSpc>
              <a:spcBef>
                <a:spcPts val="400"/>
              </a:spcBef>
              <a:spcAft>
                <a:spcPts val="0"/>
              </a:spcAft>
              <a:buClr>
                <a:schemeClr val="dk1"/>
              </a:buClr>
              <a:buSzPts val="1500"/>
              <a:buNone/>
              <a:defRPr/>
            </a:lvl3pPr>
            <a:lvl4pPr marL="1828800" lvl="3" indent="-228600" algn="l">
              <a:lnSpc>
                <a:spcPct val="90000"/>
              </a:lnSpc>
              <a:spcBef>
                <a:spcPts val="400"/>
              </a:spcBef>
              <a:spcAft>
                <a:spcPts val="0"/>
              </a:spcAft>
              <a:buClr>
                <a:schemeClr val="dk1"/>
              </a:buClr>
              <a:buSzPts val="1400"/>
              <a:buNone/>
              <a:defRPr/>
            </a:lvl4pPr>
            <a:lvl5pPr marL="2286000" lvl="4" indent="-228600" algn="l">
              <a:lnSpc>
                <a:spcPct val="90000"/>
              </a:lnSpc>
              <a:spcBef>
                <a:spcPts val="400"/>
              </a:spcBef>
              <a:spcAft>
                <a:spcPts val="0"/>
              </a:spcAft>
              <a:buClr>
                <a:schemeClr val="dk1"/>
              </a:buClr>
              <a:buSzPts val="1400"/>
              <a:buNone/>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2" name="Google Shape;42;p5"/>
          <p:cNvSpPr txBox="1"/>
          <p:nvPr/>
        </p:nvSpPr>
        <p:spPr>
          <a:xfrm>
            <a:off x="5314259" y="4344353"/>
            <a:ext cx="3227100" cy="323100"/>
          </a:xfrm>
          <a:prstGeom prst="rect">
            <a:avLst/>
          </a:prstGeom>
          <a:noFill/>
          <a:ln>
            <a:noFill/>
          </a:ln>
        </p:spPr>
        <p:txBody>
          <a:bodyPr spcFirstLastPara="1" wrap="square" lIns="68575" tIns="34275" rIns="68575" bIns="34275" anchor="t" anchorCtr="0">
            <a:noAutofit/>
          </a:bodyPr>
          <a:lstStyle/>
          <a:p>
            <a:pPr marL="0" marR="0" lvl="0" indent="0" algn="r" rtl="0">
              <a:spcBef>
                <a:spcPts val="0"/>
              </a:spcBef>
              <a:spcAft>
                <a:spcPts val="0"/>
              </a:spcAft>
              <a:buNone/>
            </a:pPr>
            <a:r>
              <a:rPr lang="en" sz="1700">
                <a:solidFill>
                  <a:srgbClr val="0AA6BE"/>
                </a:solidFill>
                <a:latin typeface="Twentieth Century"/>
                <a:ea typeface="Twentieth Century"/>
                <a:cs typeface="Twentieth Century"/>
                <a:sym typeface="Twentieth Century"/>
              </a:rPr>
              <a:t>probarisystems.com</a:t>
            </a:r>
            <a:endParaRPr sz="1100"/>
          </a:p>
        </p:txBody>
      </p:sp>
      <p:pic>
        <p:nvPicPr>
          <p:cNvPr id="43" name="Google Shape;43;p5"/>
          <p:cNvPicPr preferRelativeResize="0"/>
          <p:nvPr/>
        </p:nvPicPr>
        <p:blipFill rotWithShape="1">
          <a:blip r:embed="rId2">
            <a:alphaModFix/>
          </a:blip>
          <a:srcRect/>
          <a:stretch/>
        </p:blipFill>
        <p:spPr>
          <a:xfrm>
            <a:off x="-124691" y="635975"/>
            <a:ext cx="4295533" cy="165002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Slide 1">
  <p:cSld name="Content Slide 1">
    <p:spTree>
      <p:nvGrpSpPr>
        <p:cNvPr id="1" name="Shape 44"/>
        <p:cNvGrpSpPr/>
        <p:nvPr/>
      </p:nvGrpSpPr>
      <p:grpSpPr>
        <a:xfrm>
          <a:off x="0" y="0"/>
          <a:ext cx="0" cy="0"/>
          <a:chOff x="0" y="0"/>
          <a:chExt cx="0" cy="0"/>
        </a:xfrm>
      </p:grpSpPr>
      <p:pic>
        <p:nvPicPr>
          <p:cNvPr id="45" name="Google Shape;45;p6"/>
          <p:cNvPicPr preferRelativeResize="0"/>
          <p:nvPr/>
        </p:nvPicPr>
        <p:blipFill rotWithShape="1">
          <a:blip r:embed="rId2">
            <a:alphaModFix/>
          </a:blip>
          <a:srcRect/>
          <a:stretch/>
        </p:blipFill>
        <p:spPr>
          <a:xfrm flipH="1">
            <a:off x="2" y="-570583"/>
            <a:ext cx="9143998" cy="2078181"/>
          </a:xfrm>
          <a:prstGeom prst="rect">
            <a:avLst/>
          </a:prstGeom>
          <a:noFill/>
          <a:ln>
            <a:noFill/>
          </a:ln>
        </p:spPr>
      </p:pic>
      <p:sp>
        <p:nvSpPr>
          <p:cNvPr id="46" name="Google Shape;46;p6"/>
          <p:cNvSpPr/>
          <p:nvPr/>
        </p:nvSpPr>
        <p:spPr>
          <a:xfrm>
            <a:off x="4602375" y="542924"/>
            <a:ext cx="4825500" cy="3222300"/>
          </a:xfrm>
          <a:prstGeom prst="roundRect">
            <a:avLst>
              <a:gd name="adj" fmla="val 4966"/>
            </a:avLst>
          </a:prstGeom>
          <a:solidFill>
            <a:srgbClr val="F2F2F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latin typeface="Twentieth Century"/>
              <a:ea typeface="Twentieth Century"/>
              <a:cs typeface="Twentieth Century"/>
              <a:sym typeface="Twentieth Century"/>
            </a:endParaRPr>
          </a:p>
        </p:txBody>
      </p:sp>
      <p:sp>
        <p:nvSpPr>
          <p:cNvPr id="47" name="Google Shape;47;p6"/>
          <p:cNvSpPr/>
          <p:nvPr/>
        </p:nvSpPr>
        <p:spPr>
          <a:xfrm>
            <a:off x="-207335" y="4736292"/>
            <a:ext cx="7075200" cy="741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Twentieth Century"/>
              <a:ea typeface="Twentieth Century"/>
              <a:cs typeface="Twentieth Century"/>
              <a:sym typeface="Twentieth Century"/>
            </a:endParaRPr>
          </a:p>
        </p:txBody>
      </p:sp>
      <p:sp>
        <p:nvSpPr>
          <p:cNvPr id="48" name="Google Shape;48;p6"/>
          <p:cNvSpPr txBox="1"/>
          <p:nvPr/>
        </p:nvSpPr>
        <p:spPr>
          <a:xfrm>
            <a:off x="6914051" y="4632722"/>
            <a:ext cx="1876200" cy="2307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a:solidFill>
                  <a:srgbClr val="0AA6BE"/>
                </a:solidFill>
                <a:latin typeface="Twentieth Century"/>
                <a:ea typeface="Twentieth Century"/>
                <a:cs typeface="Twentieth Century"/>
                <a:sym typeface="Twentieth Century"/>
              </a:rPr>
              <a:t>probarisystems.com</a:t>
            </a:r>
            <a:endParaRPr sz="1100"/>
          </a:p>
        </p:txBody>
      </p:sp>
      <p:sp>
        <p:nvSpPr>
          <p:cNvPr id="49" name="Google Shape;49;p6"/>
          <p:cNvSpPr txBox="1">
            <a:spLocks noGrp="1"/>
          </p:cNvSpPr>
          <p:nvPr>
            <p:ph type="body" idx="1"/>
          </p:nvPr>
        </p:nvSpPr>
        <p:spPr>
          <a:xfrm>
            <a:off x="5278093" y="1104753"/>
            <a:ext cx="3474300" cy="2267100"/>
          </a:xfrm>
          <a:prstGeom prst="rect">
            <a:avLst/>
          </a:prstGeom>
          <a:noFill/>
          <a:ln>
            <a:noFill/>
          </a:ln>
        </p:spPr>
        <p:txBody>
          <a:bodyPr spcFirstLastPara="1" wrap="square" lIns="68575" tIns="34275" rIns="68575" bIns="34275" anchor="t" anchorCtr="0">
            <a:noAutofit/>
          </a:bodyPr>
          <a:lstStyle>
            <a:lvl1pPr marL="457200" lvl="0" indent="-228600" algn="l">
              <a:lnSpc>
                <a:spcPct val="90000"/>
              </a:lnSpc>
              <a:spcBef>
                <a:spcPts val="800"/>
              </a:spcBef>
              <a:spcAft>
                <a:spcPts val="0"/>
              </a:spcAft>
              <a:buClr>
                <a:schemeClr val="dk1"/>
              </a:buClr>
              <a:buSzPts val="2000"/>
              <a:buNone/>
              <a:defRPr sz="2000">
                <a:latin typeface="Twentieth Century"/>
                <a:ea typeface="Twentieth Century"/>
                <a:cs typeface="Twentieth Century"/>
                <a:sym typeface="Twentieth Century"/>
              </a:defRPr>
            </a:lvl1pPr>
            <a:lvl2pPr marL="914400" lvl="1" indent="-228600" algn="l">
              <a:lnSpc>
                <a:spcPct val="90000"/>
              </a:lnSpc>
              <a:spcBef>
                <a:spcPts val="400"/>
              </a:spcBef>
              <a:spcAft>
                <a:spcPts val="0"/>
              </a:spcAft>
              <a:buClr>
                <a:schemeClr val="dk1"/>
              </a:buClr>
              <a:buSzPts val="1800"/>
              <a:buNone/>
              <a:defRPr/>
            </a:lvl2pPr>
            <a:lvl3pPr marL="1371600" lvl="2" indent="-228600" algn="l">
              <a:lnSpc>
                <a:spcPct val="90000"/>
              </a:lnSpc>
              <a:spcBef>
                <a:spcPts val="400"/>
              </a:spcBef>
              <a:spcAft>
                <a:spcPts val="0"/>
              </a:spcAft>
              <a:buClr>
                <a:schemeClr val="dk1"/>
              </a:buClr>
              <a:buSzPts val="1500"/>
              <a:buNone/>
              <a:defRPr/>
            </a:lvl3pPr>
            <a:lvl4pPr marL="1828800" lvl="3" indent="-228600" algn="l">
              <a:lnSpc>
                <a:spcPct val="90000"/>
              </a:lnSpc>
              <a:spcBef>
                <a:spcPts val="400"/>
              </a:spcBef>
              <a:spcAft>
                <a:spcPts val="0"/>
              </a:spcAft>
              <a:buClr>
                <a:schemeClr val="dk1"/>
              </a:buClr>
              <a:buSzPts val="1400"/>
              <a:buNone/>
              <a:defRPr/>
            </a:lvl4pPr>
            <a:lvl5pPr marL="2286000" lvl="4" indent="-228600" algn="l">
              <a:lnSpc>
                <a:spcPct val="90000"/>
              </a:lnSpc>
              <a:spcBef>
                <a:spcPts val="400"/>
              </a:spcBef>
              <a:spcAft>
                <a:spcPts val="0"/>
              </a:spcAft>
              <a:buClr>
                <a:schemeClr val="dk1"/>
              </a:buClr>
              <a:buSzPts val="1400"/>
              <a:buNone/>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50" name="Google Shape;50;p6"/>
          <p:cNvSpPr txBox="1">
            <a:spLocks noGrp="1"/>
          </p:cNvSpPr>
          <p:nvPr>
            <p:ph type="title"/>
          </p:nvPr>
        </p:nvSpPr>
        <p:spPr>
          <a:xfrm>
            <a:off x="696826" y="1903102"/>
            <a:ext cx="3208800" cy="1864200"/>
          </a:xfrm>
          <a:prstGeom prst="rect">
            <a:avLst/>
          </a:prstGeom>
          <a:noFill/>
          <a:ln>
            <a:noFill/>
          </a:ln>
        </p:spPr>
        <p:txBody>
          <a:bodyPr spcFirstLastPara="1" wrap="square" lIns="68575" tIns="34275" rIns="68575" bIns="34275" anchor="ctr" anchorCtr="0">
            <a:noAutofit/>
          </a:bodyPr>
          <a:lstStyle>
            <a:lvl1pPr lvl="0" algn="l">
              <a:lnSpc>
                <a:spcPct val="90000"/>
              </a:lnSpc>
              <a:spcBef>
                <a:spcPts val="0"/>
              </a:spcBef>
              <a:spcAft>
                <a:spcPts val="0"/>
              </a:spcAft>
              <a:buClr>
                <a:schemeClr val="accent1"/>
              </a:buClr>
              <a:buSzPts val="3300"/>
              <a:buFont typeface="Twentieth Century"/>
              <a:buNone/>
              <a:defRPr b="1">
                <a:solidFill>
                  <a:schemeClr val="accent1"/>
                </a:solidFill>
                <a:latin typeface="Twentieth Century"/>
                <a:ea typeface="Twentieth Century"/>
                <a:cs typeface="Twentieth Century"/>
                <a:sym typeface="Twentieth Century"/>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pic>
        <p:nvPicPr>
          <p:cNvPr id="51" name="Google Shape;51;p6"/>
          <p:cNvPicPr preferRelativeResize="0"/>
          <p:nvPr/>
        </p:nvPicPr>
        <p:blipFill rotWithShape="1">
          <a:blip r:embed="rId3">
            <a:alphaModFix/>
          </a:blip>
          <a:srcRect/>
          <a:stretch/>
        </p:blipFill>
        <p:spPr>
          <a:xfrm>
            <a:off x="88294" y="52484"/>
            <a:ext cx="760315" cy="81204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slide">
  <p:cSld name="Picture slide">
    <p:spTree>
      <p:nvGrpSpPr>
        <p:cNvPr id="1" name="Shape 52"/>
        <p:cNvGrpSpPr/>
        <p:nvPr/>
      </p:nvGrpSpPr>
      <p:grpSpPr>
        <a:xfrm>
          <a:off x="0" y="0"/>
          <a:ext cx="0" cy="0"/>
          <a:chOff x="0" y="0"/>
          <a:chExt cx="0" cy="0"/>
        </a:xfrm>
      </p:grpSpPr>
      <p:sp>
        <p:nvSpPr>
          <p:cNvPr id="53" name="Google Shape;53;p7"/>
          <p:cNvSpPr/>
          <p:nvPr/>
        </p:nvSpPr>
        <p:spPr>
          <a:xfrm>
            <a:off x="-207335" y="4736292"/>
            <a:ext cx="7075200" cy="741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Twentieth Century"/>
              <a:ea typeface="Twentieth Century"/>
              <a:cs typeface="Twentieth Century"/>
              <a:sym typeface="Twentieth Century"/>
            </a:endParaRPr>
          </a:p>
        </p:txBody>
      </p:sp>
      <p:sp>
        <p:nvSpPr>
          <p:cNvPr id="54" name="Google Shape;54;p7"/>
          <p:cNvSpPr txBox="1"/>
          <p:nvPr/>
        </p:nvSpPr>
        <p:spPr>
          <a:xfrm>
            <a:off x="6914051" y="4632722"/>
            <a:ext cx="1876200" cy="2307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a:solidFill>
                  <a:srgbClr val="0AA6BE"/>
                </a:solidFill>
                <a:latin typeface="Twentieth Century"/>
                <a:ea typeface="Twentieth Century"/>
                <a:cs typeface="Twentieth Century"/>
                <a:sym typeface="Twentieth Century"/>
              </a:rPr>
              <a:t>probarisystems.com</a:t>
            </a:r>
            <a:endParaRPr sz="1100"/>
          </a:p>
        </p:txBody>
      </p:sp>
      <p:sp>
        <p:nvSpPr>
          <p:cNvPr id="55" name="Google Shape;55;p7"/>
          <p:cNvSpPr txBox="1">
            <a:spLocks noGrp="1"/>
          </p:cNvSpPr>
          <p:nvPr>
            <p:ph type="title"/>
          </p:nvPr>
        </p:nvSpPr>
        <p:spPr>
          <a:xfrm>
            <a:off x="1028700" y="446567"/>
            <a:ext cx="7073700" cy="8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2"/>
              </a:buClr>
              <a:buSzPts val="3300"/>
              <a:buFont typeface="Twentieth Century"/>
              <a:buNone/>
              <a:defRPr b="1">
                <a:solidFill>
                  <a:schemeClr val="accent2"/>
                </a:solidFill>
                <a:latin typeface="Twentieth Century"/>
                <a:ea typeface="Twentieth Century"/>
                <a:cs typeface="Twentieth Century"/>
                <a:sym typeface="Twentieth Century"/>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pic>
        <p:nvPicPr>
          <p:cNvPr id="56" name="Google Shape;56;p7"/>
          <p:cNvPicPr preferRelativeResize="0"/>
          <p:nvPr/>
        </p:nvPicPr>
        <p:blipFill rotWithShape="1">
          <a:blip r:embed="rId2">
            <a:alphaModFix/>
          </a:blip>
          <a:srcRect/>
          <a:stretch/>
        </p:blipFill>
        <p:spPr>
          <a:xfrm>
            <a:off x="88294" y="52484"/>
            <a:ext cx="760315" cy="81204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robari Board Meeting theme" type="title">
  <p:cSld name="TITLE">
    <p:spTree>
      <p:nvGrpSpPr>
        <p:cNvPr id="1" name="Shape 57"/>
        <p:cNvGrpSpPr/>
        <p:nvPr/>
      </p:nvGrpSpPr>
      <p:grpSpPr>
        <a:xfrm>
          <a:off x="0" y="0"/>
          <a:ext cx="0" cy="0"/>
          <a:chOff x="0" y="0"/>
          <a:chExt cx="0" cy="0"/>
        </a:xfrm>
      </p:grpSpPr>
      <p:sp>
        <p:nvSpPr>
          <p:cNvPr id="58" name="Google Shape;58;p8"/>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rtl="0">
              <a:lnSpc>
                <a:spcPct val="90000"/>
              </a:lnSpc>
              <a:spcBef>
                <a:spcPts val="0"/>
              </a:spcBef>
              <a:spcAft>
                <a:spcPts val="0"/>
              </a:spcAft>
              <a:buClr>
                <a:schemeClr val="dk1"/>
              </a:buClr>
              <a:buSzPts val="4500"/>
              <a:buFont typeface="Comfortaa"/>
              <a:buNone/>
              <a:defRPr sz="4500">
                <a:latin typeface="Comfortaa"/>
                <a:ea typeface="Comfortaa"/>
                <a:cs typeface="Comfortaa"/>
                <a:sym typeface="Comfortaa"/>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9" name="Google Shape;59;p8"/>
          <p:cNvSpPr txBox="1">
            <a:spLocks noGrp="1"/>
          </p:cNvSpPr>
          <p:nvPr>
            <p:ph type="subTitle" idx="1"/>
          </p:nvPr>
        </p:nvSpPr>
        <p:spPr>
          <a:xfrm>
            <a:off x="1143000" y="3020044"/>
            <a:ext cx="6858000" cy="923400"/>
          </a:xfrm>
          <a:prstGeom prst="rect">
            <a:avLst/>
          </a:prstGeom>
          <a:noFill/>
          <a:ln>
            <a:noFill/>
          </a:ln>
        </p:spPr>
        <p:txBody>
          <a:bodyPr spcFirstLastPara="1" wrap="square" lIns="68575" tIns="34275" rIns="68575" bIns="34275" anchor="t" anchorCtr="0">
            <a:normAutofit/>
          </a:bodyPr>
          <a:lstStyle>
            <a:lvl1pPr lvl="0" algn="ctr" rtl="0">
              <a:lnSpc>
                <a:spcPct val="90000"/>
              </a:lnSpc>
              <a:spcBef>
                <a:spcPts val="800"/>
              </a:spcBef>
              <a:spcAft>
                <a:spcPts val="0"/>
              </a:spcAft>
              <a:buClr>
                <a:schemeClr val="dk1"/>
              </a:buClr>
              <a:buSzPts val="1800"/>
              <a:buFont typeface="Comfortaa"/>
              <a:buNone/>
              <a:defRPr sz="1800">
                <a:latin typeface="Comfortaa"/>
                <a:ea typeface="Comfortaa"/>
                <a:cs typeface="Comfortaa"/>
                <a:sym typeface="Comfortaa"/>
              </a:defRPr>
            </a:lvl1pPr>
            <a:lvl2pPr lvl="1" algn="ctr" rtl="0">
              <a:lnSpc>
                <a:spcPct val="90000"/>
              </a:lnSpc>
              <a:spcBef>
                <a:spcPts val="400"/>
              </a:spcBef>
              <a:spcAft>
                <a:spcPts val="0"/>
              </a:spcAft>
              <a:buClr>
                <a:schemeClr val="dk1"/>
              </a:buClr>
              <a:buSzPts val="1500"/>
              <a:buNone/>
              <a:defRPr sz="1500"/>
            </a:lvl2pPr>
            <a:lvl3pPr lvl="2" algn="ctr" rtl="0">
              <a:lnSpc>
                <a:spcPct val="90000"/>
              </a:lnSpc>
              <a:spcBef>
                <a:spcPts val="400"/>
              </a:spcBef>
              <a:spcAft>
                <a:spcPts val="0"/>
              </a:spcAft>
              <a:buClr>
                <a:schemeClr val="dk1"/>
              </a:buClr>
              <a:buSzPts val="1400"/>
              <a:buNone/>
              <a:defRPr sz="1400"/>
            </a:lvl3pPr>
            <a:lvl4pPr lvl="3" algn="ctr" rtl="0">
              <a:lnSpc>
                <a:spcPct val="90000"/>
              </a:lnSpc>
              <a:spcBef>
                <a:spcPts val="400"/>
              </a:spcBef>
              <a:spcAft>
                <a:spcPts val="0"/>
              </a:spcAft>
              <a:buClr>
                <a:schemeClr val="dk1"/>
              </a:buClr>
              <a:buSzPts val="1200"/>
              <a:buNone/>
              <a:defRPr sz="1200"/>
            </a:lvl4pPr>
            <a:lvl5pPr lvl="4" algn="ctr" rtl="0">
              <a:lnSpc>
                <a:spcPct val="90000"/>
              </a:lnSpc>
              <a:spcBef>
                <a:spcPts val="400"/>
              </a:spcBef>
              <a:spcAft>
                <a:spcPts val="0"/>
              </a:spcAft>
              <a:buClr>
                <a:schemeClr val="dk1"/>
              </a:buClr>
              <a:buSzPts val="1200"/>
              <a:buNone/>
              <a:defRPr sz="1200"/>
            </a:lvl5pPr>
            <a:lvl6pPr lvl="5" algn="ctr" rtl="0">
              <a:lnSpc>
                <a:spcPct val="90000"/>
              </a:lnSpc>
              <a:spcBef>
                <a:spcPts val="400"/>
              </a:spcBef>
              <a:spcAft>
                <a:spcPts val="0"/>
              </a:spcAft>
              <a:buClr>
                <a:schemeClr val="dk1"/>
              </a:buClr>
              <a:buSzPts val="1200"/>
              <a:buNone/>
              <a:defRPr sz="1200"/>
            </a:lvl6pPr>
            <a:lvl7pPr lvl="6" algn="ctr" rtl="0">
              <a:lnSpc>
                <a:spcPct val="90000"/>
              </a:lnSpc>
              <a:spcBef>
                <a:spcPts val="400"/>
              </a:spcBef>
              <a:spcAft>
                <a:spcPts val="0"/>
              </a:spcAft>
              <a:buClr>
                <a:schemeClr val="dk1"/>
              </a:buClr>
              <a:buSzPts val="1200"/>
              <a:buNone/>
              <a:defRPr sz="1200"/>
            </a:lvl7pPr>
            <a:lvl8pPr lvl="7" algn="ctr" rtl="0">
              <a:lnSpc>
                <a:spcPct val="90000"/>
              </a:lnSpc>
              <a:spcBef>
                <a:spcPts val="400"/>
              </a:spcBef>
              <a:spcAft>
                <a:spcPts val="0"/>
              </a:spcAft>
              <a:buClr>
                <a:schemeClr val="dk1"/>
              </a:buClr>
              <a:buSzPts val="1200"/>
              <a:buNone/>
              <a:defRPr sz="1200"/>
            </a:lvl8pPr>
            <a:lvl9pPr lvl="8" algn="ctr" rtl="0">
              <a:lnSpc>
                <a:spcPct val="90000"/>
              </a:lnSpc>
              <a:spcBef>
                <a:spcPts val="400"/>
              </a:spcBef>
              <a:spcAft>
                <a:spcPts val="0"/>
              </a:spcAft>
              <a:buClr>
                <a:schemeClr val="dk1"/>
              </a:buClr>
              <a:buSzPts val="1200"/>
              <a:buNone/>
              <a:defRPr sz="12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0"/>
        <p:cNvGrpSpPr/>
        <p:nvPr/>
      </p:nvGrpSpPr>
      <p:grpSpPr>
        <a:xfrm>
          <a:off x="0" y="0"/>
          <a:ext cx="0" cy="0"/>
          <a:chOff x="0" y="0"/>
          <a:chExt cx="0" cy="0"/>
        </a:xfrm>
      </p:grpSpPr>
      <p:sp>
        <p:nvSpPr>
          <p:cNvPr id="61" name="Google Shape;61;p9"/>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Font typeface="Comfortaa"/>
              <a:buNone/>
              <a:defRPr>
                <a:latin typeface="Comfortaa"/>
                <a:ea typeface="Comfortaa"/>
                <a:cs typeface="Comfortaa"/>
                <a:sym typeface="Comfortaa"/>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62" name="Google Shape;62;p9"/>
          <p:cNvSpPr txBox="1">
            <a:spLocks noGrp="1"/>
          </p:cNvSpPr>
          <p:nvPr>
            <p:ph type="body" idx="1"/>
          </p:nvPr>
        </p:nvSpPr>
        <p:spPr>
          <a:xfrm>
            <a:off x="628650" y="1355541"/>
            <a:ext cx="7886700" cy="3263400"/>
          </a:xfrm>
          <a:prstGeom prst="rect">
            <a:avLst/>
          </a:prstGeom>
          <a:noFill/>
          <a:ln>
            <a:noFill/>
          </a:ln>
        </p:spPr>
        <p:txBody>
          <a:bodyPr spcFirstLastPara="1" wrap="square" lIns="68575" tIns="34275" rIns="68575" bIns="34275" anchor="t" anchorCtr="0">
            <a:normAutofit/>
          </a:bodyPr>
          <a:lstStyle>
            <a:lvl1pPr marL="457200" lvl="0" indent="-298450" algn="l" rtl="0">
              <a:lnSpc>
                <a:spcPct val="90000"/>
              </a:lnSpc>
              <a:spcBef>
                <a:spcPts val="800"/>
              </a:spcBef>
              <a:spcAft>
                <a:spcPts val="0"/>
              </a:spcAft>
              <a:buClr>
                <a:schemeClr val="dk1"/>
              </a:buClr>
              <a:buSzPts val="1100"/>
              <a:buFont typeface="Comfortaa"/>
              <a:buChar char="•"/>
              <a:defRPr sz="1900">
                <a:latin typeface="Comfortaa"/>
                <a:ea typeface="Comfortaa"/>
                <a:cs typeface="Comfortaa"/>
                <a:sym typeface="Comfortaa"/>
              </a:defRPr>
            </a:lvl1pPr>
            <a:lvl2pPr marL="914400" lvl="1" indent="-298450" algn="l" rtl="0">
              <a:lnSpc>
                <a:spcPct val="90000"/>
              </a:lnSpc>
              <a:spcBef>
                <a:spcPts val="400"/>
              </a:spcBef>
              <a:spcAft>
                <a:spcPts val="0"/>
              </a:spcAft>
              <a:buClr>
                <a:schemeClr val="dk1"/>
              </a:buClr>
              <a:buSzPts val="1100"/>
              <a:buFont typeface="Comfortaa"/>
              <a:buChar char="•"/>
              <a:defRPr sz="1600">
                <a:latin typeface="Comfortaa"/>
                <a:ea typeface="Comfortaa"/>
                <a:cs typeface="Comfortaa"/>
                <a:sym typeface="Comfortaa"/>
              </a:defRPr>
            </a:lvl2pPr>
            <a:lvl3pPr marL="1371600" lvl="2" indent="-298450" algn="l" rtl="0">
              <a:lnSpc>
                <a:spcPct val="90000"/>
              </a:lnSpc>
              <a:spcBef>
                <a:spcPts val="400"/>
              </a:spcBef>
              <a:spcAft>
                <a:spcPts val="0"/>
              </a:spcAft>
              <a:buClr>
                <a:schemeClr val="dk1"/>
              </a:buClr>
              <a:buSzPts val="1100"/>
              <a:buFont typeface="Comfortaa"/>
              <a:buChar char="•"/>
              <a:defRPr sz="1300">
                <a:latin typeface="Comfortaa"/>
                <a:ea typeface="Comfortaa"/>
                <a:cs typeface="Comfortaa"/>
                <a:sym typeface="Comfortaa"/>
              </a:defRPr>
            </a:lvl3pPr>
            <a:lvl4pPr marL="1828800" lvl="3" indent="-298450" algn="l" rtl="0">
              <a:lnSpc>
                <a:spcPct val="90000"/>
              </a:lnSpc>
              <a:spcBef>
                <a:spcPts val="400"/>
              </a:spcBef>
              <a:spcAft>
                <a:spcPts val="0"/>
              </a:spcAft>
              <a:buClr>
                <a:schemeClr val="dk1"/>
              </a:buClr>
              <a:buSzPts val="1100"/>
              <a:buFont typeface="Comfortaa"/>
              <a:buChar char="•"/>
              <a:defRPr sz="1100">
                <a:latin typeface="Comfortaa"/>
                <a:ea typeface="Comfortaa"/>
                <a:cs typeface="Comfortaa"/>
                <a:sym typeface="Comfortaa"/>
              </a:defRPr>
            </a:lvl4pPr>
            <a:lvl5pPr marL="2286000" lvl="4" indent="-298450" algn="l" rtl="0">
              <a:lnSpc>
                <a:spcPct val="90000"/>
              </a:lnSpc>
              <a:spcBef>
                <a:spcPts val="400"/>
              </a:spcBef>
              <a:spcAft>
                <a:spcPts val="0"/>
              </a:spcAft>
              <a:buClr>
                <a:schemeClr val="dk1"/>
              </a:buClr>
              <a:buSzPts val="1100"/>
              <a:buFont typeface="Comfortaa"/>
              <a:buChar char="•"/>
              <a:defRPr sz="1100">
                <a:latin typeface="Comfortaa"/>
                <a:ea typeface="Comfortaa"/>
                <a:cs typeface="Comfortaa"/>
                <a:sym typeface="Comfortaa"/>
              </a:defRPr>
            </a:lvl5pPr>
            <a:lvl6pPr marL="2743200" lvl="5" indent="-298450" algn="l" rtl="0">
              <a:lnSpc>
                <a:spcPct val="90000"/>
              </a:lnSpc>
              <a:spcBef>
                <a:spcPts val="400"/>
              </a:spcBef>
              <a:spcAft>
                <a:spcPts val="0"/>
              </a:spcAft>
              <a:buClr>
                <a:schemeClr val="dk1"/>
              </a:buClr>
              <a:buSzPts val="1100"/>
              <a:buFont typeface="Comfortaa"/>
              <a:buChar char="•"/>
              <a:defRPr sz="1100">
                <a:latin typeface="Comfortaa"/>
                <a:ea typeface="Comfortaa"/>
                <a:cs typeface="Comfortaa"/>
                <a:sym typeface="Comfortaa"/>
              </a:defRPr>
            </a:lvl6pPr>
            <a:lvl7pPr marL="3200400" lvl="6" indent="-298450" algn="l" rtl="0">
              <a:lnSpc>
                <a:spcPct val="90000"/>
              </a:lnSpc>
              <a:spcBef>
                <a:spcPts val="400"/>
              </a:spcBef>
              <a:spcAft>
                <a:spcPts val="0"/>
              </a:spcAft>
              <a:buClr>
                <a:schemeClr val="dk1"/>
              </a:buClr>
              <a:buSzPts val="1100"/>
              <a:buFont typeface="Comfortaa"/>
              <a:buChar char="•"/>
              <a:defRPr sz="1100">
                <a:latin typeface="Comfortaa"/>
                <a:ea typeface="Comfortaa"/>
                <a:cs typeface="Comfortaa"/>
                <a:sym typeface="Comfortaa"/>
              </a:defRPr>
            </a:lvl7pPr>
            <a:lvl8pPr marL="3657600" lvl="7" indent="-298450" algn="l" rtl="0">
              <a:lnSpc>
                <a:spcPct val="90000"/>
              </a:lnSpc>
              <a:spcBef>
                <a:spcPts val="400"/>
              </a:spcBef>
              <a:spcAft>
                <a:spcPts val="0"/>
              </a:spcAft>
              <a:buClr>
                <a:schemeClr val="dk1"/>
              </a:buClr>
              <a:buSzPts val="1100"/>
              <a:buFont typeface="Comfortaa"/>
              <a:buChar char="•"/>
              <a:defRPr sz="1100">
                <a:latin typeface="Comfortaa"/>
                <a:ea typeface="Comfortaa"/>
                <a:cs typeface="Comfortaa"/>
                <a:sym typeface="Comfortaa"/>
              </a:defRPr>
            </a:lvl8pPr>
            <a:lvl9pPr marL="4114800" lvl="8" indent="-298450" algn="l" rtl="0">
              <a:lnSpc>
                <a:spcPct val="90000"/>
              </a:lnSpc>
              <a:spcBef>
                <a:spcPts val="400"/>
              </a:spcBef>
              <a:spcAft>
                <a:spcPts val="0"/>
              </a:spcAft>
              <a:buClr>
                <a:schemeClr val="dk1"/>
              </a:buClr>
              <a:buSzPts val="1100"/>
              <a:buFont typeface="Comfortaa"/>
              <a:buChar char="•"/>
              <a:defRPr sz="1100">
                <a:latin typeface="Comfortaa"/>
                <a:ea typeface="Comfortaa"/>
                <a:cs typeface="Comfortaa"/>
                <a:sym typeface="Comfortaa"/>
              </a:defRPr>
            </a:lvl9pPr>
          </a:lstStyle>
          <a:p>
            <a:endParaRPr/>
          </a:p>
        </p:txBody>
      </p:sp>
      <p:sp>
        <p:nvSpPr>
          <p:cNvPr id="63" name="Google Shape;63;p9"/>
          <p:cNvSpPr txBox="1">
            <a:spLocks noGrp="1"/>
          </p:cNvSpPr>
          <p:nvPr>
            <p:ph type="sldNum" idx="12"/>
          </p:nvPr>
        </p:nvSpPr>
        <p:spPr>
          <a:xfrm>
            <a:off x="8556784" y="4749851"/>
            <a:ext cx="548700" cy="393600"/>
          </a:xfrm>
          <a:prstGeom prst="rect">
            <a:avLst/>
          </a:prstGeom>
        </p:spPr>
        <p:txBody>
          <a:bodyPr spcFirstLastPara="1" wrap="square" lIns="68575" tIns="34275" rIns="68575" bIns="34275" anchor="t" anchorCtr="0">
            <a:noAutofit/>
          </a:bodyPr>
          <a:lstStyle>
            <a:lvl1pPr lvl="0" rtl="0">
              <a:buNone/>
              <a:defRPr sz="1000">
                <a:solidFill>
                  <a:schemeClr val="dk1"/>
                </a:solidFill>
                <a:latin typeface="Comfortaa"/>
                <a:ea typeface="Comfortaa"/>
                <a:cs typeface="Comfortaa"/>
                <a:sym typeface="Comfortaa"/>
              </a:defRPr>
            </a:lvl1pPr>
            <a:lvl2pPr lvl="1" rtl="0">
              <a:buNone/>
              <a:defRPr sz="1000">
                <a:solidFill>
                  <a:schemeClr val="dk1"/>
                </a:solidFill>
                <a:latin typeface="Comfortaa"/>
                <a:ea typeface="Comfortaa"/>
                <a:cs typeface="Comfortaa"/>
                <a:sym typeface="Comfortaa"/>
              </a:defRPr>
            </a:lvl2pPr>
            <a:lvl3pPr lvl="2" rtl="0">
              <a:buNone/>
              <a:defRPr sz="1000">
                <a:solidFill>
                  <a:schemeClr val="dk1"/>
                </a:solidFill>
                <a:latin typeface="Comfortaa"/>
                <a:ea typeface="Comfortaa"/>
                <a:cs typeface="Comfortaa"/>
                <a:sym typeface="Comfortaa"/>
              </a:defRPr>
            </a:lvl3pPr>
            <a:lvl4pPr lvl="3" rtl="0">
              <a:buNone/>
              <a:defRPr sz="1000">
                <a:solidFill>
                  <a:schemeClr val="dk1"/>
                </a:solidFill>
                <a:latin typeface="Comfortaa"/>
                <a:ea typeface="Comfortaa"/>
                <a:cs typeface="Comfortaa"/>
                <a:sym typeface="Comfortaa"/>
              </a:defRPr>
            </a:lvl4pPr>
            <a:lvl5pPr lvl="4" rtl="0">
              <a:buNone/>
              <a:defRPr sz="1000">
                <a:solidFill>
                  <a:schemeClr val="dk1"/>
                </a:solidFill>
                <a:latin typeface="Comfortaa"/>
                <a:ea typeface="Comfortaa"/>
                <a:cs typeface="Comfortaa"/>
                <a:sym typeface="Comfortaa"/>
              </a:defRPr>
            </a:lvl5pPr>
            <a:lvl6pPr lvl="5" rtl="0">
              <a:buNone/>
              <a:defRPr sz="1000">
                <a:solidFill>
                  <a:schemeClr val="dk1"/>
                </a:solidFill>
                <a:latin typeface="Comfortaa"/>
                <a:ea typeface="Comfortaa"/>
                <a:cs typeface="Comfortaa"/>
                <a:sym typeface="Comfortaa"/>
              </a:defRPr>
            </a:lvl6pPr>
            <a:lvl7pPr lvl="6" rtl="0">
              <a:buNone/>
              <a:defRPr sz="1000">
                <a:solidFill>
                  <a:schemeClr val="dk1"/>
                </a:solidFill>
                <a:latin typeface="Comfortaa"/>
                <a:ea typeface="Comfortaa"/>
                <a:cs typeface="Comfortaa"/>
                <a:sym typeface="Comfortaa"/>
              </a:defRPr>
            </a:lvl7pPr>
            <a:lvl8pPr lvl="7" rtl="0">
              <a:buNone/>
              <a:defRPr sz="1000">
                <a:solidFill>
                  <a:schemeClr val="dk1"/>
                </a:solidFill>
                <a:latin typeface="Comfortaa"/>
                <a:ea typeface="Comfortaa"/>
                <a:cs typeface="Comfortaa"/>
                <a:sym typeface="Comfortaa"/>
              </a:defRPr>
            </a:lvl8pPr>
            <a:lvl9pPr lvl="8" rtl="0">
              <a:buNone/>
              <a:defRPr sz="1000">
                <a:solidFill>
                  <a:schemeClr val="dk1"/>
                </a:solidFill>
                <a:latin typeface="Comfortaa"/>
                <a:ea typeface="Comfortaa"/>
                <a:cs typeface="Comfortaa"/>
                <a:sym typeface="Comforta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4"/>
        <p:cNvGrpSpPr/>
        <p:nvPr/>
      </p:nvGrpSpPr>
      <p:grpSpPr>
        <a:xfrm>
          <a:off x="0" y="0"/>
          <a:ext cx="0" cy="0"/>
          <a:chOff x="0" y="0"/>
          <a:chExt cx="0" cy="0"/>
        </a:xfrm>
      </p:grpSpPr>
      <p:sp>
        <p:nvSpPr>
          <p:cNvPr id="65" name="Google Shape;65;p10"/>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lvl1pPr lvl="0" rtl="0">
              <a:spcBef>
                <a:spcPts val="0"/>
              </a:spcBef>
              <a:spcAft>
                <a:spcPts val="0"/>
              </a:spcAft>
              <a:buSzPts val="3300"/>
              <a:buFont typeface="Comfortaa"/>
              <a:buNone/>
              <a:defRPr>
                <a:latin typeface="Comfortaa"/>
                <a:ea typeface="Comfortaa"/>
                <a:cs typeface="Comfortaa"/>
                <a:sym typeface="Comfortaa"/>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66" name="Google Shape;66;p10"/>
          <p:cNvSpPr txBox="1">
            <a:spLocks noGrp="1"/>
          </p:cNvSpPr>
          <p:nvPr>
            <p:ph type="body" idx="1"/>
          </p:nvPr>
        </p:nvSpPr>
        <p:spPr>
          <a:xfrm>
            <a:off x="311700" y="1152475"/>
            <a:ext cx="8520600" cy="3416400"/>
          </a:xfrm>
          <a:prstGeom prst="rect">
            <a:avLst/>
          </a:prstGeom>
        </p:spPr>
        <p:txBody>
          <a:bodyPr spcFirstLastPara="1" wrap="square" lIns="68575" tIns="34275" rIns="68575" bIns="34275" anchor="t" anchorCtr="0">
            <a:noAutofit/>
          </a:bodyPr>
          <a:lstStyle>
            <a:lvl1pPr marL="457200" lvl="0" indent="-361950" rtl="0">
              <a:spcBef>
                <a:spcPts val="800"/>
              </a:spcBef>
              <a:spcAft>
                <a:spcPts val="0"/>
              </a:spcAft>
              <a:buSzPts val="2100"/>
              <a:buFont typeface="Comfortaa"/>
              <a:buChar char="•"/>
              <a:defRPr>
                <a:latin typeface="Comfortaa"/>
                <a:ea typeface="Comfortaa"/>
                <a:cs typeface="Comfortaa"/>
                <a:sym typeface="Comfortaa"/>
              </a:defRPr>
            </a:lvl1pPr>
            <a:lvl2pPr marL="914400" lvl="1" indent="-342900" rtl="0">
              <a:spcBef>
                <a:spcPts val="400"/>
              </a:spcBef>
              <a:spcAft>
                <a:spcPts val="0"/>
              </a:spcAft>
              <a:buSzPts val="1800"/>
              <a:buFont typeface="Comfortaa"/>
              <a:buChar char="•"/>
              <a:defRPr>
                <a:latin typeface="Comfortaa"/>
                <a:ea typeface="Comfortaa"/>
                <a:cs typeface="Comfortaa"/>
                <a:sym typeface="Comfortaa"/>
              </a:defRPr>
            </a:lvl2pPr>
            <a:lvl3pPr marL="1371600" lvl="2" indent="-323850" rtl="0">
              <a:spcBef>
                <a:spcPts val="400"/>
              </a:spcBef>
              <a:spcAft>
                <a:spcPts val="0"/>
              </a:spcAft>
              <a:buSzPts val="1500"/>
              <a:buFont typeface="Comfortaa"/>
              <a:buChar char="•"/>
              <a:defRPr>
                <a:latin typeface="Comfortaa"/>
                <a:ea typeface="Comfortaa"/>
                <a:cs typeface="Comfortaa"/>
                <a:sym typeface="Comfortaa"/>
              </a:defRPr>
            </a:lvl3pPr>
            <a:lvl4pPr marL="1828800" lvl="3" indent="-317500" rtl="0">
              <a:spcBef>
                <a:spcPts val="400"/>
              </a:spcBef>
              <a:spcAft>
                <a:spcPts val="0"/>
              </a:spcAft>
              <a:buSzPts val="1400"/>
              <a:buFont typeface="Comfortaa"/>
              <a:buChar char="•"/>
              <a:defRPr>
                <a:latin typeface="Comfortaa"/>
                <a:ea typeface="Comfortaa"/>
                <a:cs typeface="Comfortaa"/>
                <a:sym typeface="Comfortaa"/>
              </a:defRPr>
            </a:lvl4pPr>
            <a:lvl5pPr marL="2286000" lvl="4" indent="-317500" rtl="0">
              <a:spcBef>
                <a:spcPts val="400"/>
              </a:spcBef>
              <a:spcAft>
                <a:spcPts val="0"/>
              </a:spcAft>
              <a:buSzPts val="1400"/>
              <a:buFont typeface="Comfortaa"/>
              <a:buChar char="•"/>
              <a:defRPr>
                <a:latin typeface="Comfortaa"/>
                <a:ea typeface="Comfortaa"/>
                <a:cs typeface="Comfortaa"/>
                <a:sym typeface="Comfortaa"/>
              </a:defRPr>
            </a:lvl5pPr>
            <a:lvl6pPr marL="2743200" lvl="5" indent="-317500" rtl="0">
              <a:spcBef>
                <a:spcPts val="400"/>
              </a:spcBef>
              <a:spcAft>
                <a:spcPts val="0"/>
              </a:spcAft>
              <a:buSzPts val="1400"/>
              <a:buFont typeface="Comfortaa"/>
              <a:buChar char="•"/>
              <a:defRPr>
                <a:latin typeface="Comfortaa"/>
                <a:ea typeface="Comfortaa"/>
                <a:cs typeface="Comfortaa"/>
                <a:sym typeface="Comfortaa"/>
              </a:defRPr>
            </a:lvl6pPr>
            <a:lvl7pPr marL="3200400" lvl="6" indent="-317500" rtl="0">
              <a:spcBef>
                <a:spcPts val="400"/>
              </a:spcBef>
              <a:spcAft>
                <a:spcPts val="0"/>
              </a:spcAft>
              <a:buSzPts val="1400"/>
              <a:buFont typeface="Comfortaa"/>
              <a:buChar char="•"/>
              <a:defRPr>
                <a:latin typeface="Comfortaa"/>
                <a:ea typeface="Comfortaa"/>
                <a:cs typeface="Comfortaa"/>
                <a:sym typeface="Comfortaa"/>
              </a:defRPr>
            </a:lvl7pPr>
            <a:lvl8pPr marL="3657600" lvl="7" indent="-317500" rtl="0">
              <a:spcBef>
                <a:spcPts val="400"/>
              </a:spcBef>
              <a:spcAft>
                <a:spcPts val="0"/>
              </a:spcAft>
              <a:buSzPts val="1400"/>
              <a:buFont typeface="Comfortaa"/>
              <a:buChar char="•"/>
              <a:defRPr>
                <a:latin typeface="Comfortaa"/>
                <a:ea typeface="Comfortaa"/>
                <a:cs typeface="Comfortaa"/>
                <a:sym typeface="Comfortaa"/>
              </a:defRPr>
            </a:lvl8pPr>
            <a:lvl9pPr marL="4114800" lvl="8" indent="-317500" rtl="0">
              <a:spcBef>
                <a:spcPts val="400"/>
              </a:spcBef>
              <a:spcAft>
                <a:spcPts val="0"/>
              </a:spcAft>
              <a:buSzPts val="1400"/>
              <a:buFont typeface="Comfortaa"/>
              <a:buChar char="•"/>
              <a:defRPr>
                <a:latin typeface="Comfortaa"/>
                <a:ea typeface="Comfortaa"/>
                <a:cs typeface="Comfortaa"/>
                <a:sym typeface="Comfortaa"/>
              </a:defRPr>
            </a:lvl9pPr>
          </a:lstStyle>
          <a:p>
            <a:endParaRPr/>
          </a:p>
        </p:txBody>
      </p:sp>
      <p:sp>
        <p:nvSpPr>
          <p:cNvPr id="67" name="Google Shape;67;p10"/>
          <p:cNvSpPr txBox="1">
            <a:spLocks noGrp="1"/>
          </p:cNvSpPr>
          <p:nvPr>
            <p:ph type="sldNum" idx="12"/>
          </p:nvPr>
        </p:nvSpPr>
        <p:spPr>
          <a:xfrm>
            <a:off x="8472458" y="4663217"/>
            <a:ext cx="548700" cy="393600"/>
          </a:xfrm>
          <a:prstGeom prst="rect">
            <a:avLst/>
          </a:prstGeom>
        </p:spPr>
        <p:txBody>
          <a:bodyPr spcFirstLastPara="1" wrap="square" lIns="68575" tIns="34275" rIns="68575" bIns="3427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Autofit/>
          </a:bodyPr>
          <a:lstStyle>
            <a:lvl1pPr marR="0" lvl="0" algn="l" rtl="0">
              <a:lnSpc>
                <a:spcPct val="90000"/>
              </a:lnSpc>
              <a:spcBef>
                <a:spcPts val="0"/>
              </a:spcBef>
              <a:spcAft>
                <a:spcPts val="0"/>
              </a:spcAft>
              <a:buClr>
                <a:schemeClr val="dk1"/>
              </a:buClr>
              <a:buSzPts val="3300"/>
              <a:buFont typeface="Twentieth Century"/>
              <a:buNone/>
              <a:defRPr sz="3300" b="0" i="0" u="none" strike="noStrike" cap="none">
                <a:solidFill>
                  <a:schemeClr val="dk1"/>
                </a:solidFill>
                <a:latin typeface="Twentieth Century"/>
                <a:ea typeface="Twentieth Century"/>
                <a:cs typeface="Twentieth Century"/>
                <a:sym typeface="Twentieth Century"/>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7" name="Google Shape;7;p1"/>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Twentieth Century"/>
                <a:ea typeface="Twentieth Century"/>
                <a:cs typeface="Twentieth Century"/>
                <a:sym typeface="Twentieth Century"/>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Twentieth Century"/>
                <a:ea typeface="Twentieth Century"/>
                <a:cs typeface="Twentieth Century"/>
                <a:sym typeface="Twentieth Century"/>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Twentieth Century"/>
                <a:ea typeface="Twentieth Century"/>
                <a:cs typeface="Twentieth Century"/>
                <a:sym typeface="Twentieth Century"/>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Twentieth Century"/>
                <a:ea typeface="Twentieth Century"/>
                <a:cs typeface="Twentieth Century"/>
                <a:sym typeface="Twentieth Century"/>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Twentieth Century"/>
                <a:ea typeface="Twentieth Century"/>
                <a:cs typeface="Twentieth Century"/>
                <a:sym typeface="Twentieth Century"/>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Twentieth Century"/>
                <a:ea typeface="Twentieth Century"/>
                <a:cs typeface="Twentieth Century"/>
                <a:sym typeface="Twentieth Century"/>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Twentieth Century"/>
                <a:ea typeface="Twentieth Century"/>
                <a:cs typeface="Twentieth Century"/>
                <a:sym typeface="Twentieth Century"/>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Twentieth Century"/>
                <a:ea typeface="Twentieth Century"/>
                <a:cs typeface="Twentieth Century"/>
                <a:sym typeface="Twentieth Century"/>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8" name="Google Shape;8;p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9C9C9C"/>
                </a:solidFill>
                <a:latin typeface="Twentieth Century"/>
                <a:ea typeface="Twentieth Century"/>
                <a:cs typeface="Twentieth Century"/>
                <a:sym typeface="Twentieth Century"/>
              </a:defRPr>
            </a:lvl1pPr>
            <a:lvl2pPr marR="0" lvl="1"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2pPr>
            <a:lvl3pPr marR="0" lvl="2"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3pPr>
            <a:lvl4pPr marR="0" lvl="3"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4pPr>
            <a:lvl5pPr marR="0" lvl="4"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5pPr>
            <a:lvl6pPr marR="0" lvl="5"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6pPr>
            <a:lvl7pPr marR="0" lvl="6"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7pPr>
            <a:lvl8pPr marR="0" lvl="7"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8pPr>
            <a:lvl9pPr marR="0" lvl="8"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9" name="Google Shape;9;p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9C9C9C"/>
                </a:solidFill>
                <a:latin typeface="Twentieth Century"/>
                <a:ea typeface="Twentieth Century"/>
                <a:cs typeface="Twentieth Century"/>
                <a:sym typeface="Twentieth Century"/>
              </a:defRPr>
            </a:lvl1pPr>
            <a:lvl2pPr marR="0" lvl="1"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2pPr>
            <a:lvl3pPr marR="0" lvl="2"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3pPr>
            <a:lvl4pPr marR="0" lvl="3"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4pPr>
            <a:lvl5pPr marR="0" lvl="4"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5pPr>
            <a:lvl6pPr marR="0" lvl="5"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6pPr>
            <a:lvl7pPr marR="0" lvl="6"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7pPr>
            <a:lvl8pPr marR="0" lvl="7"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8pPr>
            <a:lvl9pPr marR="0" lvl="8" algn="l" rtl="0">
              <a:spcBef>
                <a:spcPts val="0"/>
              </a:spcBef>
              <a:spcAft>
                <a:spcPts val="0"/>
              </a:spcAft>
              <a:buSzPts val="1100"/>
              <a:buNone/>
              <a:defRPr sz="14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10" name="Google Shape;10;p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1pPr>
            <a:lvl2pPr marL="0" marR="0" lvl="1"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2pPr>
            <a:lvl3pPr marL="0" marR="0" lvl="2"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3pPr>
            <a:lvl4pPr marL="0" marR="0" lvl="3"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4pPr>
            <a:lvl5pPr marL="0" marR="0" lvl="4"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5pPr>
            <a:lvl6pPr marL="0" marR="0" lvl="5"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6pPr>
            <a:lvl7pPr marL="0" marR="0" lvl="6"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7pPr>
            <a:lvl8pPr marL="0" marR="0" lvl="7"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8pPr>
            <a:lvl9pPr marL="0" marR="0" lvl="8" indent="0" algn="r" rtl="0">
              <a:spcBef>
                <a:spcPts val="0"/>
              </a:spcBef>
              <a:buNone/>
              <a:defRPr sz="900" b="0" i="0" u="none" strike="noStrike" cap="none">
                <a:solidFill>
                  <a:srgbClr val="9C9C9C"/>
                </a:solidFill>
                <a:latin typeface="Twentieth Century"/>
                <a:ea typeface="Twentieth Century"/>
                <a:cs typeface="Twentieth Century"/>
                <a:sym typeface="Twentieth Century"/>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hyperlink" Target="mailto:INMLTSSProviderRelations@anthem.com" TargetMode="External"/><Relationship Id="rId3" Type="http://schemas.openxmlformats.org/officeDocument/2006/relationships/hyperlink" Target="https://www.in.gov/pathways/" TargetMode="External"/><Relationship Id="rId7" Type="http://schemas.openxmlformats.org/officeDocument/2006/relationships/hyperlink" Target="mailto:TKing58@humana.com" TargetMode="External"/><Relationship Id="rId2" Type="http://schemas.openxmlformats.org/officeDocument/2006/relationships/notesSlide" Target="../notesSlides/notesSlide10.xml"/><Relationship Id="rId1" Type="http://schemas.openxmlformats.org/officeDocument/2006/relationships/slideLayout" Target="../slideLayouts/slideLayout9.xml"/><Relationship Id="rId6" Type="http://schemas.openxmlformats.org/officeDocument/2006/relationships/hyperlink" Target="mailto:DWatson31@humana.com" TargetMode="External"/><Relationship Id="rId5" Type="http://schemas.openxmlformats.org/officeDocument/2006/relationships/hyperlink" Target="mailto:IN_providerservices@uhc.com" TargetMode="External"/><Relationship Id="rId10" Type="http://schemas.openxmlformats.org/officeDocument/2006/relationships/hyperlink" Target="mailto:taylor.blake@anthem.com" TargetMode="External"/><Relationship Id="rId4" Type="http://schemas.openxmlformats.org/officeDocument/2006/relationships/hyperlink" Target="https://www.leadingageindiana.org/aws/LAIN/pt/sp/mmc" TargetMode="External"/><Relationship Id="rId9" Type="http://schemas.openxmlformats.org/officeDocument/2006/relationships/hyperlink" Target="mailto:emma.badgley@anthem.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in.gov/pathways/"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hyperlink" Target="https://www.leadingageindiana.org/aws/LAIN/pt/sp/mmc"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hyperlink" Target="https://www.in.gov/pathways/files/Eligibility-Notice-04.pdf"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hyperlink" Target="https://www.in.gov/pathways/resources/#Notice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advancingstates.org/mcehcbs-provider-roundtable-events"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8"/>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166" name="Google Shape;166;p28"/>
          <p:cNvSpPr txBox="1">
            <a:spLocks noGrp="1"/>
          </p:cNvSpPr>
          <p:nvPr>
            <p:ph type="ctrTitle"/>
          </p:nvPr>
        </p:nvSpPr>
        <p:spPr>
          <a:xfrm>
            <a:off x="1306285" y="2082373"/>
            <a:ext cx="6915631" cy="1278677"/>
          </a:xfrm>
          <a:prstGeom prst="rect">
            <a:avLst/>
          </a:prstGeom>
        </p:spPr>
        <p:txBody>
          <a:bodyPr spcFirstLastPara="1" wrap="square" lIns="68575" tIns="34275" rIns="68575" bIns="34275" anchor="b" anchorCtr="0">
            <a:normAutofit/>
          </a:bodyPr>
          <a:lstStyle/>
          <a:p>
            <a:pPr marL="0" lvl="0" indent="0" algn="ctr" rtl="0">
              <a:spcBef>
                <a:spcPts val="800"/>
              </a:spcBef>
              <a:spcAft>
                <a:spcPts val="0"/>
              </a:spcAft>
              <a:buSzPts val="990"/>
              <a:buNone/>
            </a:pPr>
            <a:r>
              <a:rPr lang="en-US" sz="2200" b="1" dirty="0"/>
              <a:t>Resident Enrollment / </a:t>
            </a:r>
            <a:r>
              <a:rPr lang="en-US" sz="2000" b="1" dirty="0"/>
              <a:t>MCE Selection </a:t>
            </a:r>
            <a:br>
              <a:rPr lang="en-US" sz="1920" b="1" dirty="0"/>
            </a:br>
            <a:endParaRPr sz="4350" b="1" dirty="0"/>
          </a:p>
        </p:txBody>
      </p:sp>
      <p:pic>
        <p:nvPicPr>
          <p:cNvPr id="167" name="Google Shape;167;p28"/>
          <p:cNvPicPr preferRelativeResize="0"/>
          <p:nvPr/>
        </p:nvPicPr>
        <p:blipFill rotWithShape="1">
          <a:blip r:embed="rId3">
            <a:alphaModFix/>
          </a:blip>
          <a:srcRect b="21911"/>
          <a:stretch/>
        </p:blipFill>
        <p:spPr>
          <a:xfrm>
            <a:off x="860612" y="731425"/>
            <a:ext cx="2942985" cy="1152850"/>
          </a:xfrm>
          <a:prstGeom prst="rect">
            <a:avLst/>
          </a:prstGeom>
          <a:noFill/>
          <a:ln>
            <a:noFill/>
          </a:ln>
        </p:spPr>
      </p:pic>
      <p:pic>
        <p:nvPicPr>
          <p:cNvPr id="169" name="Google Shape;169;p28"/>
          <p:cNvPicPr preferRelativeResize="0"/>
          <p:nvPr/>
        </p:nvPicPr>
        <p:blipFill>
          <a:blip r:embed="rId4">
            <a:alphaModFix/>
          </a:blip>
          <a:stretch>
            <a:fillRect/>
          </a:stretch>
        </p:blipFill>
        <p:spPr>
          <a:xfrm>
            <a:off x="4902491" y="3272214"/>
            <a:ext cx="3419975" cy="14021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44"/>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300" name="Google Shape;300;p44"/>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US" sz="2800" dirty="0"/>
              <a:t>Available resources</a:t>
            </a:r>
            <a:endParaRPr sz="2800" dirty="0"/>
          </a:p>
        </p:txBody>
      </p:sp>
      <p:sp>
        <p:nvSpPr>
          <p:cNvPr id="301" name="Google Shape;301;p44"/>
          <p:cNvSpPr txBox="1">
            <a:spLocks noGrp="1"/>
          </p:cNvSpPr>
          <p:nvPr>
            <p:ph type="body" idx="1"/>
          </p:nvPr>
        </p:nvSpPr>
        <p:spPr>
          <a:xfrm>
            <a:off x="311700" y="1152605"/>
            <a:ext cx="8520600" cy="3842445"/>
          </a:xfrm>
          <a:prstGeom prst="rect">
            <a:avLst/>
          </a:prstGeom>
        </p:spPr>
        <p:txBody>
          <a:bodyPr spcFirstLastPara="1" wrap="square" lIns="68575" tIns="34275" rIns="68575" bIns="34275" anchor="t" anchorCtr="0">
            <a:noAutofit/>
          </a:bodyPr>
          <a:lstStyle/>
          <a:p>
            <a:pPr marL="457200" lvl="0" indent="-361950" algn="l" rtl="0">
              <a:spcBef>
                <a:spcPts val="0"/>
              </a:spcBef>
              <a:spcAft>
                <a:spcPts val="0"/>
              </a:spcAft>
              <a:buSzPts val="2100"/>
              <a:buChar char="•"/>
            </a:pPr>
            <a:r>
              <a:rPr lang="en-US" sz="1800" b="1" dirty="0"/>
              <a:t>General questions</a:t>
            </a:r>
          </a:p>
          <a:p>
            <a:pPr lvl="1" indent="-361950">
              <a:spcBef>
                <a:spcPts val="0"/>
              </a:spcBef>
              <a:buSzPts val="2100"/>
            </a:pPr>
            <a:endParaRPr lang="en-US" sz="1600" dirty="0"/>
          </a:p>
          <a:p>
            <a:pPr lvl="1" indent="-361950">
              <a:spcBef>
                <a:spcPts val="0"/>
              </a:spcBef>
              <a:buSzPts val="2100"/>
            </a:pPr>
            <a:r>
              <a:rPr lang="en-US" sz="1600" dirty="0"/>
              <a:t>Pathways for Aging website - </a:t>
            </a:r>
            <a:r>
              <a:rPr lang="en-US" sz="1600" dirty="0">
                <a:hlinkClick r:id="rId3"/>
              </a:rPr>
              <a:t>https://www.in.gov/pathways/</a:t>
            </a:r>
            <a:r>
              <a:rPr lang="en-US" sz="1600" dirty="0"/>
              <a:t>. </a:t>
            </a:r>
          </a:p>
          <a:p>
            <a:pPr marL="552450" lvl="1" indent="0">
              <a:spcBef>
                <a:spcPts val="0"/>
              </a:spcBef>
              <a:buSzPts val="2100"/>
              <a:buNone/>
            </a:pPr>
            <a:endParaRPr lang="en-US" sz="1600" dirty="0"/>
          </a:p>
          <a:p>
            <a:pPr lvl="1" indent="-361950">
              <a:spcBef>
                <a:spcPts val="0"/>
              </a:spcBef>
              <a:buSzPts val="2100"/>
            </a:pPr>
            <a:r>
              <a:rPr lang="en-US" sz="1600" dirty="0"/>
              <a:t>LeadingAge Indiana website dedicated to the Pathways program - </a:t>
            </a:r>
            <a:r>
              <a:rPr lang="en-US" sz="1600" dirty="0">
                <a:hlinkClick r:id="rId4"/>
              </a:rPr>
              <a:t>https://www.leadingageindiana.org/aws/LAIN/pt/sp/mmc</a:t>
            </a:r>
            <a:r>
              <a:rPr lang="en-US" sz="1600" dirty="0"/>
              <a:t>. </a:t>
            </a:r>
          </a:p>
          <a:p>
            <a:pPr marL="457200" lvl="0" indent="-361950" algn="l" rtl="0">
              <a:spcBef>
                <a:spcPts val="0"/>
              </a:spcBef>
              <a:spcAft>
                <a:spcPts val="0"/>
              </a:spcAft>
              <a:buSzPts val="2100"/>
              <a:buChar char="•"/>
            </a:pPr>
            <a:endParaRPr lang="en-US" dirty="0"/>
          </a:p>
          <a:p>
            <a:pPr marL="457200" lvl="0" indent="-361950" algn="l" rtl="0">
              <a:spcBef>
                <a:spcPts val="0"/>
              </a:spcBef>
              <a:spcAft>
                <a:spcPts val="0"/>
              </a:spcAft>
              <a:buSzPts val="2100"/>
              <a:buChar char="•"/>
            </a:pPr>
            <a:r>
              <a:rPr lang="en-US" sz="1800" b="1" dirty="0"/>
              <a:t>MCE contacts </a:t>
            </a:r>
            <a:r>
              <a:rPr lang="en-US" sz="1800" b="1"/>
              <a:t>(provider </a:t>
            </a:r>
            <a:r>
              <a:rPr lang="en-US" sz="1800" b="1" dirty="0"/>
              <a:t>relations and contracting) </a:t>
            </a:r>
          </a:p>
          <a:p>
            <a:pPr marL="457200" lvl="1" indent="0">
              <a:buNone/>
            </a:pPr>
            <a:endParaRPr lang="en-US" sz="1600" dirty="0"/>
          </a:p>
          <a:p>
            <a:pPr marL="742950" lvl="1" indent="-285750"/>
            <a:r>
              <a:rPr lang="en-US" sz="1600" dirty="0"/>
              <a:t>UnitedHealthcare:</a:t>
            </a:r>
            <a:r>
              <a:rPr lang="en-US" sz="1600" dirty="0">
                <a:solidFill>
                  <a:srgbClr val="333333"/>
                </a:solidFill>
                <a:effectLst/>
                <a:latin typeface="Comfortaa" panose="020B0604020202020204" charset="0"/>
                <a:ea typeface="Calibri" panose="020F0502020204030204" pitchFamily="34" charset="0"/>
                <a:cs typeface="Symbol" panose="05050102010706020507" pitchFamily="18" charset="2"/>
              </a:rPr>
              <a:t> </a:t>
            </a:r>
            <a:r>
              <a:rPr lang="en-US" sz="1600" u="sng" dirty="0">
                <a:solidFill>
                  <a:srgbClr val="0F5186"/>
                </a:solidFill>
                <a:effectLst/>
                <a:latin typeface="Comfortaa" panose="020B0604020202020204" charset="0"/>
                <a:ea typeface="Calibri" panose="020F0502020204030204" pitchFamily="34" charset="0"/>
                <a:cs typeface="Symbol" panose="05050102010706020507" pitchFamily="18" charset="2"/>
                <a:hlinkClick r:id="rId5"/>
              </a:rPr>
              <a:t>IN_providerservices@uhc.com</a:t>
            </a:r>
            <a:endParaRPr lang="en-US" sz="1600" u="sng" dirty="0">
              <a:solidFill>
                <a:srgbClr val="0F5186"/>
              </a:solidFill>
              <a:effectLst/>
              <a:latin typeface="Comfortaa" panose="020B0604020202020204" charset="0"/>
              <a:ea typeface="Calibri" panose="020F0502020204030204" pitchFamily="34" charset="0"/>
              <a:cs typeface="Symbol" panose="05050102010706020507" pitchFamily="18" charset="2"/>
            </a:endParaRPr>
          </a:p>
          <a:p>
            <a:pPr marL="742950" lvl="1" indent="-285750"/>
            <a:r>
              <a:rPr lang="en-US" sz="1600" dirty="0">
                <a:solidFill>
                  <a:srgbClr val="333333"/>
                </a:solidFill>
                <a:effectLst/>
                <a:latin typeface="Comfortaa" panose="020B0604020202020204" charset="0"/>
                <a:ea typeface="Calibri" panose="020F0502020204030204" pitchFamily="34" charset="0"/>
                <a:cs typeface="Symbol" panose="05050102010706020507" pitchFamily="18" charset="2"/>
              </a:rPr>
              <a:t>Humana: Denise Watson - </a:t>
            </a:r>
            <a:r>
              <a:rPr lang="en-US" sz="1600" u="sng" dirty="0">
                <a:solidFill>
                  <a:srgbClr val="0F5186"/>
                </a:solidFill>
                <a:effectLst/>
                <a:latin typeface="Comfortaa" panose="020B0604020202020204" charset="0"/>
                <a:ea typeface="Calibri" panose="020F0502020204030204" pitchFamily="34" charset="0"/>
                <a:cs typeface="Symbol" panose="05050102010706020507" pitchFamily="18" charset="2"/>
                <a:hlinkClick r:id="rId6"/>
              </a:rPr>
              <a:t>DWatson31@humana.com</a:t>
            </a:r>
            <a:r>
              <a:rPr lang="en-US" sz="1600" dirty="0">
                <a:solidFill>
                  <a:srgbClr val="333333"/>
                </a:solidFill>
                <a:effectLst/>
                <a:latin typeface="Comfortaa" panose="020B0604020202020204" charset="0"/>
                <a:ea typeface="Calibri" panose="020F0502020204030204" pitchFamily="34" charset="0"/>
                <a:cs typeface="Symbol" panose="05050102010706020507" pitchFamily="18" charset="2"/>
              </a:rPr>
              <a:t>; Terry King - </a:t>
            </a:r>
            <a:r>
              <a:rPr lang="en-US" sz="1600" u="sng" dirty="0">
                <a:solidFill>
                  <a:srgbClr val="0F5186"/>
                </a:solidFill>
                <a:effectLst/>
                <a:latin typeface="Comfortaa" panose="020B0604020202020204" charset="0"/>
                <a:ea typeface="Calibri" panose="020F0502020204030204" pitchFamily="34" charset="0"/>
                <a:cs typeface="Symbol" panose="05050102010706020507" pitchFamily="18" charset="2"/>
                <a:hlinkClick r:id="rId7"/>
              </a:rPr>
              <a:t>TKing58@humana.com</a:t>
            </a:r>
            <a:r>
              <a:rPr lang="en-US" sz="1600" u="sng" dirty="0">
                <a:latin typeface="Comfortaa" panose="020B0604020202020204" charset="0"/>
                <a:ea typeface="Calibri" panose="020F0502020204030204" pitchFamily="34" charset="0"/>
                <a:cs typeface="Symbol" panose="05050102010706020507" pitchFamily="18" charset="2"/>
              </a:rPr>
              <a:t> </a:t>
            </a:r>
          </a:p>
          <a:p>
            <a:pPr marL="742950" lvl="1" indent="-285750"/>
            <a:r>
              <a:rPr lang="en-US" sz="1600" dirty="0">
                <a:solidFill>
                  <a:srgbClr val="333333"/>
                </a:solidFill>
                <a:effectLst/>
                <a:latin typeface="Comfortaa" panose="020B0604020202020204" charset="0"/>
                <a:ea typeface="Calibri" panose="020F0502020204030204" pitchFamily="34" charset="0"/>
                <a:cs typeface="Symbol" panose="05050102010706020507" pitchFamily="18" charset="2"/>
              </a:rPr>
              <a:t>Anthem: </a:t>
            </a:r>
            <a:r>
              <a:rPr lang="en-US" sz="1600" u="sng" dirty="0">
                <a:solidFill>
                  <a:srgbClr val="0F5186"/>
                </a:solidFill>
                <a:effectLst/>
                <a:latin typeface="Comfortaa" panose="020B0604020202020204" charset="0"/>
                <a:ea typeface="Calibri" panose="020F0502020204030204" pitchFamily="34" charset="0"/>
                <a:cs typeface="Symbol" panose="05050102010706020507" pitchFamily="18" charset="2"/>
                <a:hlinkClick r:id="rId8"/>
              </a:rPr>
              <a:t>INMLTSSProviderRelations@anthem.com</a:t>
            </a:r>
            <a:r>
              <a:rPr lang="en-US" sz="1600" dirty="0">
                <a:solidFill>
                  <a:srgbClr val="333333"/>
                </a:solidFill>
                <a:effectLst/>
                <a:latin typeface="Comfortaa" panose="020B0604020202020204" charset="0"/>
                <a:ea typeface="Calibri" panose="020F0502020204030204" pitchFamily="34" charset="0"/>
                <a:cs typeface="Symbol" panose="05050102010706020507" pitchFamily="18" charset="2"/>
              </a:rPr>
              <a:t>, Emma </a:t>
            </a:r>
            <a:r>
              <a:rPr lang="en-US" sz="1600" dirty="0" err="1">
                <a:solidFill>
                  <a:srgbClr val="333333"/>
                </a:solidFill>
                <a:effectLst/>
                <a:latin typeface="Comfortaa" panose="020B0604020202020204" charset="0"/>
                <a:ea typeface="Calibri" panose="020F0502020204030204" pitchFamily="34" charset="0"/>
                <a:cs typeface="Symbol" panose="05050102010706020507" pitchFamily="18" charset="2"/>
              </a:rPr>
              <a:t>Badgley</a:t>
            </a:r>
            <a:r>
              <a:rPr lang="en-US" sz="1600" dirty="0">
                <a:solidFill>
                  <a:srgbClr val="333333"/>
                </a:solidFill>
                <a:effectLst/>
                <a:latin typeface="Comfortaa" panose="020B0604020202020204" charset="0"/>
                <a:ea typeface="Calibri" panose="020F0502020204030204" pitchFamily="34" charset="0"/>
                <a:cs typeface="Symbol" panose="05050102010706020507" pitchFamily="18" charset="2"/>
              </a:rPr>
              <a:t> - </a:t>
            </a:r>
            <a:r>
              <a:rPr lang="en-US" sz="1600" u="sng" dirty="0">
                <a:solidFill>
                  <a:srgbClr val="0F5186"/>
                </a:solidFill>
                <a:effectLst/>
                <a:latin typeface="Comfortaa" panose="020B0604020202020204" charset="0"/>
                <a:ea typeface="Calibri" panose="020F0502020204030204" pitchFamily="34" charset="0"/>
                <a:cs typeface="Symbol" panose="05050102010706020507" pitchFamily="18" charset="2"/>
                <a:hlinkClick r:id="rId9"/>
              </a:rPr>
              <a:t>emma.badgley@anthem.com</a:t>
            </a:r>
            <a:r>
              <a:rPr lang="en-US" sz="1600" dirty="0">
                <a:solidFill>
                  <a:srgbClr val="333333"/>
                </a:solidFill>
                <a:effectLst/>
                <a:latin typeface="Comfortaa" panose="020B0604020202020204" charset="0"/>
                <a:ea typeface="Calibri" panose="020F0502020204030204" pitchFamily="34" charset="0"/>
                <a:cs typeface="Symbol" panose="05050102010706020507" pitchFamily="18" charset="2"/>
              </a:rPr>
              <a:t>; Taylor Blake - </a:t>
            </a:r>
            <a:r>
              <a:rPr lang="en-US" sz="1600" u="sng" dirty="0">
                <a:solidFill>
                  <a:srgbClr val="0F5186"/>
                </a:solidFill>
                <a:effectLst/>
                <a:latin typeface="Comfortaa" panose="020B0604020202020204" charset="0"/>
                <a:ea typeface="Calibri" panose="020F0502020204030204" pitchFamily="34" charset="0"/>
                <a:cs typeface="Symbol" panose="05050102010706020507" pitchFamily="18" charset="2"/>
                <a:hlinkClick r:id="rId10"/>
              </a:rPr>
              <a:t>taylor.blake@anthem.com</a:t>
            </a:r>
            <a:endParaRPr lang="en-US" sz="1600" dirty="0">
              <a:effectLst/>
              <a:latin typeface="Comfortaa" panose="020B0604020202020204" charset="0"/>
              <a:ea typeface="Calibri" panose="020F0502020204030204" pitchFamily="34" charset="0"/>
              <a:cs typeface="Symbol" panose="05050102010706020507" pitchFamily="18" charset="2"/>
            </a:endParaRPr>
          </a:p>
          <a:p>
            <a:pPr marL="457200" lvl="0" indent="-361950" algn="l" rtl="0">
              <a:spcBef>
                <a:spcPts val="0"/>
              </a:spcBef>
              <a:spcAft>
                <a:spcPts val="0"/>
              </a:spcAft>
              <a:buSzPts val="2100"/>
              <a:buChar char="•"/>
            </a:pPr>
            <a:endParaRPr lang="en-US" sz="1600" dirty="0"/>
          </a:p>
          <a:p>
            <a:pPr marL="457200" lvl="0" indent="-361950" algn="l" rtl="0">
              <a:spcBef>
                <a:spcPts val="0"/>
              </a:spcBef>
              <a:spcAft>
                <a:spcPts val="0"/>
              </a:spcAft>
              <a:buSzPts val="2100"/>
              <a:buChar char="•"/>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9"/>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 sz="2800" dirty="0"/>
              <a:t>Goals of this presentation</a:t>
            </a:r>
            <a:endParaRPr sz="2800" dirty="0"/>
          </a:p>
        </p:txBody>
      </p:sp>
      <p:sp>
        <p:nvSpPr>
          <p:cNvPr id="175" name="Google Shape;175;p29"/>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176" name="Google Shape;176;p29"/>
          <p:cNvSpPr txBox="1">
            <a:spLocks noGrp="1"/>
          </p:cNvSpPr>
          <p:nvPr>
            <p:ph type="body" idx="1"/>
          </p:nvPr>
        </p:nvSpPr>
        <p:spPr>
          <a:xfrm>
            <a:off x="311700" y="1364925"/>
            <a:ext cx="8520600" cy="3416400"/>
          </a:xfrm>
          <a:prstGeom prst="rect">
            <a:avLst/>
          </a:prstGeom>
        </p:spPr>
        <p:txBody>
          <a:bodyPr spcFirstLastPara="1" wrap="square" lIns="68575" tIns="34275" rIns="68575" bIns="34275" anchor="t" anchorCtr="0">
            <a:noAutofit/>
          </a:bodyPr>
          <a:lstStyle/>
          <a:p>
            <a:pPr marL="457200" lvl="0" indent="-361950" algn="l" rtl="0">
              <a:spcBef>
                <a:spcPts val="800"/>
              </a:spcBef>
              <a:spcAft>
                <a:spcPts val="0"/>
              </a:spcAft>
              <a:buSzPts val="2100"/>
              <a:buChar char="•"/>
            </a:pPr>
            <a:r>
              <a:rPr lang="en-US" dirty="0"/>
              <a:t>Assist residents and their families with MCE selection.</a:t>
            </a:r>
            <a:br>
              <a:rPr lang="en" dirty="0"/>
            </a:br>
            <a:endParaRPr dirty="0"/>
          </a:p>
          <a:p>
            <a:pPr marL="457200" lvl="0" indent="-361950" algn="l" rtl="0">
              <a:spcBef>
                <a:spcPts val="0"/>
              </a:spcBef>
              <a:spcAft>
                <a:spcPts val="0"/>
              </a:spcAft>
              <a:buSzPts val="2100"/>
              <a:buChar char="•"/>
            </a:pPr>
            <a:r>
              <a:rPr lang="en-US" dirty="0"/>
              <a:t>Answer basic enrollment questions.</a:t>
            </a:r>
            <a:br>
              <a:rPr lang="en-US" dirty="0"/>
            </a:br>
            <a:endParaRPr lang="en-US" dirty="0"/>
          </a:p>
          <a:p>
            <a:pPr marL="457200" lvl="0" indent="-361950" algn="l" rtl="0">
              <a:spcBef>
                <a:spcPts val="0"/>
              </a:spcBef>
              <a:spcAft>
                <a:spcPts val="0"/>
              </a:spcAft>
              <a:buSzPts val="2100"/>
              <a:buChar char="•"/>
            </a:pPr>
            <a:r>
              <a:rPr lang="en-US" dirty="0"/>
              <a:t>Provide resource information for future questions and answers</a:t>
            </a:r>
          </a:p>
          <a:p>
            <a:pPr marL="95250" lvl="0" indent="0" algn="l" rtl="0">
              <a:spcBef>
                <a:spcPts val="0"/>
              </a:spcBef>
              <a:spcAft>
                <a:spcPts val="0"/>
              </a:spcAft>
              <a:buSzPts val="2100"/>
              <a:buNone/>
            </a:pPr>
            <a:endParaRPr lang="en-US" dirty="0"/>
          </a:p>
          <a:p>
            <a:pPr lvl="1" indent="-361950">
              <a:spcBef>
                <a:spcPts val="0"/>
              </a:spcBef>
              <a:buSzPts val="2100"/>
            </a:pPr>
            <a:r>
              <a:rPr lang="en-US" sz="1600" dirty="0"/>
              <a:t>Pathways for Aging website - </a:t>
            </a:r>
            <a:r>
              <a:rPr lang="en-US" sz="1600" dirty="0">
                <a:hlinkClick r:id="rId3"/>
              </a:rPr>
              <a:t>https://www.in.gov/pathways/</a:t>
            </a:r>
            <a:r>
              <a:rPr lang="en-US" sz="1600" dirty="0"/>
              <a:t> </a:t>
            </a:r>
          </a:p>
          <a:p>
            <a:pPr marL="552450" lvl="1" indent="0">
              <a:spcBef>
                <a:spcPts val="0"/>
              </a:spcBef>
              <a:buSzPts val="2100"/>
              <a:buNone/>
            </a:pPr>
            <a:endParaRPr lang="en-US" sz="1600" dirty="0"/>
          </a:p>
          <a:p>
            <a:pPr lvl="1" indent="-361950">
              <a:spcBef>
                <a:spcPts val="0"/>
              </a:spcBef>
              <a:buSzPts val="2100"/>
            </a:pPr>
            <a:r>
              <a:rPr lang="en-US" sz="1600" dirty="0"/>
              <a:t>LeadingAge Indiana website dedicated to the Pathways program - </a:t>
            </a:r>
            <a:r>
              <a:rPr lang="en-US" sz="1600" dirty="0">
                <a:hlinkClick r:id="rId4"/>
              </a:rPr>
              <a:t>https://www.leadingageindiana.org/aws/LAIN/pt/sp/mmc</a:t>
            </a:r>
            <a:r>
              <a:rPr lang="en-US" sz="16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0"/>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 sz="2800" dirty="0"/>
              <a:t>MLTSS Basics - Key terms</a:t>
            </a:r>
            <a:endParaRPr sz="2800" dirty="0"/>
          </a:p>
        </p:txBody>
      </p:sp>
      <p:sp>
        <p:nvSpPr>
          <p:cNvPr id="182" name="Google Shape;182;p30"/>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183" name="Google Shape;183;p30"/>
          <p:cNvSpPr txBox="1">
            <a:spLocks noGrp="1"/>
          </p:cNvSpPr>
          <p:nvPr>
            <p:ph type="body" idx="1"/>
          </p:nvPr>
        </p:nvSpPr>
        <p:spPr>
          <a:xfrm>
            <a:off x="311700" y="1183341"/>
            <a:ext cx="8520600" cy="3672968"/>
          </a:xfrm>
          <a:prstGeom prst="rect">
            <a:avLst/>
          </a:prstGeom>
        </p:spPr>
        <p:txBody>
          <a:bodyPr spcFirstLastPara="1" wrap="square" lIns="68575" tIns="34275" rIns="68575" bIns="34275" anchor="t" anchorCtr="0">
            <a:noAutofit/>
          </a:bodyPr>
          <a:lstStyle/>
          <a:p>
            <a:pPr marL="457200" lvl="0" indent="-361950" algn="l" rtl="0">
              <a:lnSpc>
                <a:spcPct val="100000"/>
              </a:lnSpc>
              <a:spcBef>
                <a:spcPts val="0"/>
              </a:spcBef>
              <a:spcAft>
                <a:spcPts val="0"/>
              </a:spcAft>
              <a:buSzPts val="2100"/>
              <a:buChar char="•"/>
            </a:pPr>
            <a:r>
              <a:rPr lang="en" sz="1200" b="1" dirty="0"/>
              <a:t>MLTSS </a:t>
            </a:r>
            <a:r>
              <a:rPr lang="en" sz="1200" dirty="0"/>
              <a:t>– </a:t>
            </a:r>
            <a:r>
              <a:rPr lang="en-US" sz="1200" dirty="0"/>
              <a:t>Indiana’s transition to </a:t>
            </a:r>
            <a:r>
              <a:rPr lang="en" sz="1200" dirty="0"/>
              <a:t>Managed </a:t>
            </a:r>
            <a:r>
              <a:rPr lang="en-US" sz="1200" dirty="0"/>
              <a:t>Care </a:t>
            </a:r>
            <a:r>
              <a:rPr lang="en" sz="1200" dirty="0"/>
              <a:t>Long-Term Services &amp; Support</a:t>
            </a:r>
            <a:r>
              <a:rPr lang="en-US" sz="1200" dirty="0"/>
              <a:t>s</a:t>
            </a:r>
            <a:r>
              <a:rPr lang="en" sz="1200" dirty="0"/>
              <a:t>, </a:t>
            </a:r>
            <a:r>
              <a:rPr lang="en-US" sz="1200" dirty="0"/>
              <a:t>also known as Pathways for Aging (or Pathways).  The Pathways transition is set to go-live July 1, 2024. </a:t>
            </a:r>
            <a:br>
              <a:rPr lang="en" sz="1200" dirty="0"/>
            </a:br>
            <a:endParaRPr sz="1200" dirty="0"/>
          </a:p>
          <a:p>
            <a:pPr marL="457200" lvl="0" indent="-361950" algn="l" rtl="0">
              <a:lnSpc>
                <a:spcPct val="100000"/>
              </a:lnSpc>
              <a:spcBef>
                <a:spcPts val="0"/>
              </a:spcBef>
              <a:spcAft>
                <a:spcPts val="0"/>
              </a:spcAft>
              <a:buSzPts val="2100"/>
              <a:buChar char="•"/>
            </a:pPr>
            <a:r>
              <a:rPr lang="en" sz="1200" b="1" dirty="0"/>
              <a:t>MCE / </a:t>
            </a:r>
            <a:r>
              <a:rPr lang="en-US" sz="1200" b="1" dirty="0"/>
              <a:t>or </a:t>
            </a:r>
            <a:r>
              <a:rPr lang="en-US" sz="1200" b="1" dirty="0" err="1"/>
              <a:t>MCO</a:t>
            </a:r>
            <a:r>
              <a:rPr lang="en-US" sz="1200" b="1" dirty="0"/>
              <a:t> </a:t>
            </a:r>
            <a:r>
              <a:rPr lang="en" sz="1200" dirty="0"/>
              <a:t>- Managed Care Entity / </a:t>
            </a:r>
            <a:r>
              <a:rPr lang="en-US" sz="1200" dirty="0"/>
              <a:t>Organization </a:t>
            </a:r>
            <a:r>
              <a:rPr lang="en" sz="1200" dirty="0"/>
              <a:t>(Insurance Company)</a:t>
            </a:r>
          </a:p>
          <a:p>
            <a:pPr marL="95250" lvl="0" indent="0" algn="l" rtl="0">
              <a:spcBef>
                <a:spcPts val="0"/>
              </a:spcBef>
              <a:spcAft>
                <a:spcPts val="0"/>
              </a:spcAft>
              <a:buSzPts val="2100"/>
              <a:buNone/>
            </a:pPr>
            <a:endParaRPr lang="en" sz="1200" dirty="0"/>
          </a:p>
          <a:p>
            <a:pPr lvl="1" indent="-361950">
              <a:spcBef>
                <a:spcPts val="0"/>
              </a:spcBef>
              <a:buSzPts val="2100"/>
            </a:pPr>
            <a:r>
              <a:rPr lang="en-US" sz="1200" dirty="0"/>
              <a:t>Three MCEs to choose from: Anthem, Humana, United HealthCare. </a:t>
            </a:r>
            <a:br>
              <a:rPr lang="en" sz="1200" dirty="0"/>
            </a:br>
            <a:endParaRPr sz="1200" dirty="0"/>
          </a:p>
          <a:p>
            <a:pPr marL="457200" lvl="0" indent="-361950" algn="l" rtl="0">
              <a:spcBef>
                <a:spcPts val="0"/>
              </a:spcBef>
              <a:spcAft>
                <a:spcPts val="0"/>
              </a:spcAft>
              <a:buSzPts val="2100"/>
              <a:buChar char="•"/>
            </a:pPr>
            <a:r>
              <a:rPr lang="en" sz="1200" b="1" dirty="0"/>
              <a:t>Providers </a:t>
            </a:r>
            <a:r>
              <a:rPr lang="en" sz="1200" dirty="0"/>
              <a:t>- Nursing Homes and other </a:t>
            </a:r>
            <a:r>
              <a:rPr lang="en-US" sz="1200" dirty="0"/>
              <a:t>care and </a:t>
            </a:r>
            <a:r>
              <a:rPr lang="en" sz="1200" dirty="0"/>
              <a:t>service providers.</a:t>
            </a:r>
            <a:br>
              <a:rPr lang="en" sz="1200" dirty="0"/>
            </a:br>
            <a:endParaRPr sz="1200" dirty="0"/>
          </a:p>
          <a:p>
            <a:pPr>
              <a:spcBef>
                <a:spcPts val="0"/>
              </a:spcBef>
            </a:pPr>
            <a:r>
              <a:rPr lang="en" sz="1200" b="1" dirty="0"/>
              <a:t>Members / </a:t>
            </a:r>
            <a:r>
              <a:rPr lang="en-US" sz="1200" b="1" dirty="0"/>
              <a:t>Covered Persons / Enrollees </a:t>
            </a:r>
            <a:r>
              <a:rPr lang="en" sz="1200" dirty="0"/>
              <a:t>– </a:t>
            </a:r>
            <a:r>
              <a:rPr lang="en-US" sz="1200" dirty="0"/>
              <a:t>Medicaid eligible individuals (aka r</a:t>
            </a:r>
            <a:r>
              <a:rPr lang="en" sz="1200" dirty="0"/>
              <a:t>esidents) 60 </a:t>
            </a:r>
            <a:r>
              <a:rPr lang="en-US" sz="1200" dirty="0"/>
              <a:t>and over attached to one of the MCEs.</a:t>
            </a:r>
          </a:p>
          <a:p>
            <a:pPr lvl="1">
              <a:spcBef>
                <a:spcPts val="0"/>
              </a:spcBef>
            </a:pPr>
            <a:endParaRPr lang="en-US" sz="1200" dirty="0"/>
          </a:p>
          <a:p>
            <a:pPr lvl="1">
              <a:spcBef>
                <a:spcPts val="0"/>
              </a:spcBef>
            </a:pPr>
            <a:r>
              <a:rPr lang="en-US" sz="1200" dirty="0"/>
              <a:t>Recall – individuals under 60 will remain in the current fee for service Medicaid program and will not transition to the Pathways program until they are 60.   </a:t>
            </a:r>
          </a:p>
          <a:p>
            <a:pPr>
              <a:spcBef>
                <a:spcPts val="0"/>
              </a:spcBef>
            </a:pPr>
            <a:endParaRPr lang="en-US" sz="1200" b="1" dirty="0"/>
          </a:p>
          <a:p>
            <a:pPr>
              <a:spcBef>
                <a:spcPts val="0"/>
              </a:spcBef>
            </a:pPr>
            <a:r>
              <a:rPr lang="en-US" sz="1200" b="1" dirty="0"/>
              <a:t>Enrollment Broker </a:t>
            </a:r>
            <a:r>
              <a:rPr lang="en-US" sz="1200" dirty="0"/>
              <a:t>– an FSSA (or likely, Maximus) employee designated to assist potential Pathways enrollees with transition to Pathways, initial enrollment, or their MCE selection.</a:t>
            </a:r>
          </a:p>
          <a:p>
            <a:pPr marL="95250" indent="0">
              <a:spcBef>
                <a:spcPts val="0"/>
              </a:spcBef>
              <a:buNone/>
            </a:pPr>
            <a:endParaRPr lang="en-US" sz="1200" dirty="0"/>
          </a:p>
          <a:p>
            <a:pPr lvl="1">
              <a:spcBef>
                <a:spcPts val="0"/>
              </a:spcBef>
            </a:pPr>
            <a:r>
              <a:rPr lang="en-US" sz="1200" dirty="0"/>
              <a:t>Enrollees or their representatives can contact 87-PATHWAY-4 (1-877-284-9294) for additional questions at any time.   </a:t>
            </a:r>
            <a:endParaRPr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1"/>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 sz="2800" dirty="0"/>
              <a:t>MLTSS Basics - Key terms, </a:t>
            </a:r>
            <a:r>
              <a:rPr lang="en-US" sz="2800" dirty="0"/>
              <a:t>Cont’d</a:t>
            </a:r>
            <a:endParaRPr sz="2800" dirty="0"/>
          </a:p>
        </p:txBody>
      </p:sp>
      <p:sp>
        <p:nvSpPr>
          <p:cNvPr id="189" name="Google Shape;189;p31"/>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190" name="Google Shape;190;p31"/>
          <p:cNvSpPr txBox="1">
            <a:spLocks noGrp="1"/>
          </p:cNvSpPr>
          <p:nvPr>
            <p:ph type="body" idx="1"/>
          </p:nvPr>
        </p:nvSpPr>
        <p:spPr>
          <a:xfrm>
            <a:off x="311700" y="1198709"/>
            <a:ext cx="8520600" cy="3582616"/>
          </a:xfrm>
          <a:prstGeom prst="rect">
            <a:avLst/>
          </a:prstGeom>
        </p:spPr>
        <p:txBody>
          <a:bodyPr spcFirstLastPara="1" wrap="square" lIns="68575" tIns="34275" rIns="68575" bIns="34275" anchor="t" anchorCtr="0">
            <a:noAutofit/>
          </a:bodyPr>
          <a:lstStyle/>
          <a:p>
            <a:pPr marL="457200" lvl="0" indent="-361950" algn="l" rtl="0">
              <a:spcBef>
                <a:spcPts val="800"/>
              </a:spcBef>
              <a:spcAft>
                <a:spcPts val="0"/>
              </a:spcAft>
              <a:buSzPts val="2100"/>
              <a:buChar char="•"/>
            </a:pPr>
            <a:r>
              <a:rPr lang="en-US" sz="1400" b="1" dirty="0"/>
              <a:t>MCE Selection </a:t>
            </a:r>
            <a:r>
              <a:rPr lang="en-US" sz="1400" dirty="0"/>
              <a:t>– the process by which an eligible enrollee chooses one of the three MCEs in the Pathways program. </a:t>
            </a:r>
          </a:p>
          <a:p>
            <a:pPr lvl="1" indent="-361950">
              <a:spcBef>
                <a:spcPts val="800"/>
              </a:spcBef>
              <a:buSzPts val="2100"/>
            </a:pPr>
            <a:r>
              <a:rPr lang="en-US" sz="1400" dirty="0"/>
              <a:t>An enrollee will have roughly 60 days after receiving their initial notification letter to select an MCE.</a:t>
            </a:r>
          </a:p>
          <a:p>
            <a:pPr marL="457200" lvl="0" indent="-361950" algn="l" rtl="0">
              <a:spcBef>
                <a:spcPts val="800"/>
              </a:spcBef>
              <a:spcAft>
                <a:spcPts val="0"/>
              </a:spcAft>
              <a:buSzPts val="2100"/>
              <a:buChar char="•"/>
            </a:pPr>
            <a:r>
              <a:rPr lang="en-US" sz="1400" b="1" dirty="0"/>
              <a:t>Assignment </a:t>
            </a:r>
            <a:r>
              <a:rPr lang="en-US" sz="1400" dirty="0"/>
              <a:t>– if an enrollee does not select an MCE, FSSA will match the enrollee with their Medicare D-SNP plan if they have one.  If such a relationship does not exist, the enrollee will be placed into a round-robin auto-assignment queue.  </a:t>
            </a:r>
          </a:p>
          <a:p>
            <a:pPr marL="457200" lvl="0" indent="-361950" algn="l" rtl="0">
              <a:spcBef>
                <a:spcPts val="800"/>
              </a:spcBef>
              <a:spcAft>
                <a:spcPts val="0"/>
              </a:spcAft>
              <a:buSzPts val="2100"/>
              <a:buChar char="•"/>
            </a:pPr>
            <a:r>
              <a:rPr lang="en-US" sz="1400" b="1" dirty="0"/>
              <a:t>Dually Eligible (or Duals) – </a:t>
            </a:r>
            <a:r>
              <a:rPr lang="en-US" sz="1400" dirty="0"/>
              <a:t>Individuals who qualify for both Medicare and Medicaid at the same time. </a:t>
            </a:r>
          </a:p>
          <a:p>
            <a:pPr lvl="1" indent="-361950">
              <a:spcBef>
                <a:spcPts val="800"/>
              </a:spcBef>
              <a:buSzPts val="2100"/>
            </a:pPr>
            <a:r>
              <a:rPr lang="en-US" sz="1400" dirty="0"/>
              <a:t>Most Duals will already be enrolled in a Medicare Part-D special needs plan (D-SNP) with Anthem, Humana, or United HealthCare. </a:t>
            </a:r>
          </a:p>
          <a:p>
            <a:pPr lvl="1" indent="-361950">
              <a:spcBef>
                <a:spcPts val="800"/>
              </a:spcBef>
              <a:buSzPts val="2100"/>
            </a:pPr>
            <a:r>
              <a:rPr lang="en-US" sz="1400" dirty="0"/>
              <a:t>FSSA prefers that Pathways enrollees are aligned with their D-SNP whenever possible (e.g. - an Anthem D-SNP enrollee will select Anthem as their Pathways MCE, etc. – but alignment is not required).      </a:t>
            </a:r>
            <a:br>
              <a:rPr lang="en" dirty="0"/>
            </a:b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2"/>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196" name="Google Shape;196;p32"/>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US" sz="2800" dirty="0"/>
              <a:t>Initial contact </a:t>
            </a:r>
            <a:endParaRPr sz="2800" dirty="0"/>
          </a:p>
        </p:txBody>
      </p:sp>
      <p:sp>
        <p:nvSpPr>
          <p:cNvPr id="197" name="Google Shape;197;p32"/>
          <p:cNvSpPr txBox="1">
            <a:spLocks noGrp="1"/>
          </p:cNvSpPr>
          <p:nvPr>
            <p:ph type="body" idx="1"/>
          </p:nvPr>
        </p:nvSpPr>
        <p:spPr>
          <a:xfrm>
            <a:off x="311700" y="1166299"/>
            <a:ext cx="8520600" cy="3532175"/>
          </a:xfrm>
          <a:prstGeom prst="rect">
            <a:avLst/>
          </a:prstGeom>
        </p:spPr>
        <p:txBody>
          <a:bodyPr spcFirstLastPara="1" wrap="square" lIns="68575" tIns="34275" rIns="68575" bIns="34275" anchor="t" anchorCtr="0">
            <a:noAutofit/>
          </a:bodyPr>
          <a:lstStyle/>
          <a:p>
            <a:pPr marL="457200" lvl="0" indent="-361950" algn="l" rtl="0">
              <a:spcBef>
                <a:spcPts val="800"/>
              </a:spcBef>
              <a:spcAft>
                <a:spcPts val="0"/>
              </a:spcAft>
              <a:buSzPts val="2100"/>
              <a:buChar char="•"/>
            </a:pPr>
            <a:r>
              <a:rPr lang="en-US" sz="1600" dirty="0"/>
              <a:t>Initial contact notices should come in the form of an “enrollment letter” from FSSA in February and March 2024.  Here is an </a:t>
            </a:r>
            <a:r>
              <a:rPr lang="en-US" sz="1600" dirty="0">
                <a:hlinkClick r:id="rId3"/>
              </a:rPr>
              <a:t>example</a:t>
            </a:r>
            <a:r>
              <a:rPr lang="en-US" sz="1600" dirty="0"/>
              <a:t>, and </a:t>
            </a:r>
            <a:r>
              <a:rPr lang="en-US" sz="1600" dirty="0">
                <a:hlinkClick r:id="rId4"/>
              </a:rPr>
              <a:t>here</a:t>
            </a:r>
            <a:r>
              <a:rPr lang="en-US" sz="1600" dirty="0"/>
              <a:t> is where you can find all notice letters that FSSA might send out to different enrollees. </a:t>
            </a:r>
          </a:p>
          <a:p>
            <a:r>
              <a:rPr lang="en-US" sz="1600" dirty="0"/>
              <a:t>Contact will be made in batches of thousands of potential enrollees by Zip Code.</a:t>
            </a:r>
          </a:p>
          <a:p>
            <a:r>
              <a:rPr lang="en-US" sz="1600" dirty="0"/>
              <a:t>Contact will be made to the individual(s) (up to three) who are already the authorized contact(s) in the FSSA-CORE system.  This could be the resident and / or multiple other authorized persons.</a:t>
            </a:r>
          </a:p>
          <a:p>
            <a:r>
              <a:rPr lang="en-US" sz="1600" dirty="0"/>
              <a:t>Initial contact should not be from an MCE – either via phone call or letter  </a:t>
            </a:r>
          </a:p>
          <a:p>
            <a:pPr lvl="2" indent="-361950">
              <a:spcBef>
                <a:spcPts val="800"/>
              </a:spcBef>
              <a:buSzPts val="2100"/>
            </a:pPr>
            <a:r>
              <a:rPr lang="en-US" sz="1600" dirty="0"/>
              <a:t>In fact, no MCE should contact a potential enrollee until June 2024 – after they have been selected by the enrollee or after the enrollee has been auto-assigned to one of the three MCEs.  </a:t>
            </a:r>
            <a:br>
              <a:rPr lang="en" sz="1600" dirty="0"/>
            </a:br>
            <a:endParaRP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3"/>
          <p:cNvSpPr txBox="1">
            <a:spLocks noGrp="1"/>
          </p:cNvSpPr>
          <p:nvPr>
            <p:ph type="title"/>
          </p:nvPr>
        </p:nvSpPr>
        <p:spPr>
          <a:xfrm>
            <a:off x="311700" y="445025"/>
            <a:ext cx="8520600" cy="572700"/>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US" sz="2800" dirty="0"/>
              <a:t>MCE Selection</a:t>
            </a:r>
            <a:endParaRPr sz="2800" dirty="0"/>
          </a:p>
        </p:txBody>
      </p:sp>
      <p:sp>
        <p:nvSpPr>
          <p:cNvPr id="204" name="Google Shape;204;p33"/>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205" name="Google Shape;205;p33"/>
          <p:cNvSpPr txBox="1">
            <a:spLocks noGrp="1"/>
          </p:cNvSpPr>
          <p:nvPr>
            <p:ph type="body" idx="1"/>
          </p:nvPr>
        </p:nvSpPr>
        <p:spPr>
          <a:xfrm>
            <a:off x="311700" y="1017726"/>
            <a:ext cx="8520600" cy="3907740"/>
          </a:xfrm>
          <a:prstGeom prst="rect">
            <a:avLst/>
          </a:prstGeom>
        </p:spPr>
        <p:txBody>
          <a:bodyPr spcFirstLastPara="1" wrap="square" lIns="68575" tIns="34275" rIns="68575" bIns="34275" anchor="t" anchorCtr="0">
            <a:noAutofit/>
          </a:bodyPr>
          <a:lstStyle/>
          <a:p>
            <a:pPr marL="457200" lvl="0" indent="-361950" algn="l" rtl="0">
              <a:spcBef>
                <a:spcPts val="800"/>
              </a:spcBef>
              <a:spcAft>
                <a:spcPts val="0"/>
              </a:spcAft>
              <a:buSzPts val="2100"/>
              <a:buChar char="•"/>
            </a:pPr>
            <a:r>
              <a:rPr lang="en-US" sz="1100" b="1" dirty="0">
                <a:latin typeface="Comfortaa" panose="020B0604020202020204" charset="0"/>
              </a:rPr>
              <a:t>How does an enrollee choose between the three MCEs? </a:t>
            </a:r>
          </a:p>
          <a:p>
            <a:pPr lvl="1" indent="-361950">
              <a:spcBef>
                <a:spcPts val="800"/>
              </a:spcBef>
              <a:buSzPts val="2100"/>
            </a:pPr>
            <a:r>
              <a:rPr lang="en-US" sz="1100" b="0" i="0" dirty="0">
                <a:solidFill>
                  <a:schemeClr val="tx1"/>
                </a:solidFill>
                <a:effectLst/>
                <a:latin typeface="Comfortaa" panose="020B0604020202020204" charset="0"/>
              </a:rPr>
              <a:t>FSSA prefers alignment with an existing </a:t>
            </a:r>
            <a:r>
              <a:rPr lang="en-US" sz="1100" dirty="0">
                <a:solidFill>
                  <a:schemeClr val="tx1"/>
                </a:solidFill>
                <a:latin typeface="Comfortaa" panose="020B0604020202020204" charset="0"/>
              </a:rPr>
              <a:t>Medicare D-SNP plan. This should foster easier coordination of care and more efficient </a:t>
            </a:r>
            <a:r>
              <a:rPr lang="en-US" sz="1100" dirty="0" err="1">
                <a:solidFill>
                  <a:schemeClr val="tx1"/>
                </a:solidFill>
                <a:latin typeface="Comfortaa" panose="020B0604020202020204" charset="0"/>
              </a:rPr>
              <a:t>EMR</a:t>
            </a:r>
            <a:r>
              <a:rPr lang="en-US" sz="1100" dirty="0">
                <a:solidFill>
                  <a:schemeClr val="tx1"/>
                </a:solidFill>
                <a:latin typeface="Comfortaa" panose="020B0604020202020204" charset="0"/>
              </a:rPr>
              <a:t> management.  </a:t>
            </a:r>
            <a:r>
              <a:rPr lang="en-US" sz="1100" b="0" i="0" dirty="0">
                <a:solidFill>
                  <a:schemeClr val="tx1"/>
                </a:solidFill>
                <a:effectLst/>
                <a:latin typeface="Comfortaa" panose="020B0604020202020204" charset="0"/>
              </a:rPr>
              <a:t>If no alignment exists, an enrollee can choose a particular MCE for any reason or defer to the auto-assignment process.   </a:t>
            </a:r>
          </a:p>
          <a:p>
            <a:pPr lvl="1" indent="-361950">
              <a:spcBef>
                <a:spcPts val="800"/>
              </a:spcBef>
              <a:buSzPts val="2100"/>
            </a:pPr>
            <a:r>
              <a:rPr lang="en-US" sz="1100" b="0" i="0" dirty="0">
                <a:solidFill>
                  <a:schemeClr val="tx1"/>
                </a:solidFill>
                <a:effectLst/>
                <a:latin typeface="Comfortaa" panose="020B0604020202020204" charset="0"/>
              </a:rPr>
              <a:t>These two resources contain information that can assist in choosing between MCEs (by design, there are very few substantive differences between the Plans: </a:t>
            </a:r>
            <a:r>
              <a:rPr lang="en-US" sz="1100" b="0" i="0" dirty="0">
                <a:solidFill>
                  <a:srgbClr val="0A0A0A"/>
                </a:solidFill>
                <a:effectLst/>
                <a:latin typeface="Comfortaa" panose="020B0604020202020204" charset="0"/>
              </a:rPr>
              <a:t> </a:t>
            </a:r>
            <a:r>
              <a:rPr lang="en-US" sz="1100" b="0" i="0" u="sng" dirty="0">
                <a:solidFill>
                  <a:srgbClr val="478070"/>
                </a:solidFill>
                <a:effectLst/>
                <a:latin typeface="Comfortaa" panose="020B0604020202020204" charset="0"/>
                <a:hlinkClick r:id="rId3"/>
              </a:rPr>
              <a:t>http://www.advancingstates.org/mcehcbs-provider-roundtable-events</a:t>
            </a:r>
            <a:r>
              <a:rPr lang="en-US" sz="1100" b="0" i="0" u="sng" dirty="0">
                <a:solidFill>
                  <a:srgbClr val="478070"/>
                </a:solidFill>
                <a:effectLst/>
                <a:latin typeface="Comfortaa" panose="020B0604020202020204" charset="0"/>
              </a:rPr>
              <a:t>; </a:t>
            </a:r>
            <a:r>
              <a:rPr lang="en-US" sz="1100" b="0" i="0" dirty="0">
                <a:solidFill>
                  <a:srgbClr val="0A0A0A"/>
                </a:solidFill>
                <a:effectLst/>
                <a:latin typeface="Comfortaa" panose="020B0604020202020204" charset="0"/>
              </a:rPr>
              <a:t> https://www.in.gov/pathways/ (“Pathways Providers” - then “Plan Comparison”). </a:t>
            </a:r>
          </a:p>
          <a:p>
            <a:pPr lvl="2" indent="-361950">
              <a:spcBef>
                <a:spcPts val="800"/>
              </a:spcBef>
              <a:buSzPts val="2100"/>
            </a:pPr>
            <a:r>
              <a:rPr lang="en-US" sz="1100" dirty="0">
                <a:solidFill>
                  <a:schemeClr val="tx1"/>
                </a:solidFill>
                <a:latin typeface="Comfortaa" panose="020B0604020202020204" charset="0"/>
              </a:rPr>
              <a:t>Due to different individual needs, not all of the Enhanced Benefits of a particular MCE will apply to all of its covered persons; please review carefully. </a:t>
            </a:r>
          </a:p>
          <a:p>
            <a:r>
              <a:rPr lang="en-US" sz="1100" b="1" dirty="0">
                <a:latin typeface="Comfortaa" panose="020B0604020202020204" charset="0"/>
              </a:rPr>
              <a:t>What can a Provider do in assisting an enrollee in choosing between the three MCEs? </a:t>
            </a:r>
          </a:p>
          <a:p>
            <a:pPr lvl="1" indent="-361950">
              <a:spcBef>
                <a:spcPts val="800"/>
              </a:spcBef>
              <a:buSzPts val="2100"/>
            </a:pPr>
            <a:r>
              <a:rPr lang="en-US" sz="1100" dirty="0">
                <a:solidFill>
                  <a:schemeClr val="tx1"/>
                </a:solidFill>
                <a:latin typeface="Comfortaa" panose="020B0604020202020204" charset="0"/>
              </a:rPr>
              <a:t>A provider can offer education and consultation, but FSSA cautions providers to remain impartial and not attempt to influence MCE selections. </a:t>
            </a:r>
          </a:p>
          <a:p>
            <a:pPr lvl="1" indent="-361950">
              <a:spcBef>
                <a:spcPts val="800"/>
              </a:spcBef>
              <a:buSzPts val="2100"/>
            </a:pPr>
            <a:r>
              <a:rPr lang="en-US" sz="1100" dirty="0">
                <a:solidFill>
                  <a:schemeClr val="tx1"/>
                </a:solidFill>
                <a:latin typeface="Comfortaa" panose="020B0604020202020204" charset="0"/>
              </a:rPr>
              <a:t>A provider who is listed as the Authorized Representative of a resident can directly assist the member select an MCE.  If the member has a designated health care representative or a court appointed power of attorney or guardian, MCE selection decisions are made by these individuals. </a:t>
            </a:r>
          </a:p>
          <a:p>
            <a:pPr lvl="1" indent="-361950">
              <a:spcBef>
                <a:spcPts val="800"/>
              </a:spcBef>
              <a:buSzPts val="2100"/>
            </a:pPr>
            <a:r>
              <a:rPr lang="en-US" sz="1100" dirty="0">
                <a:solidFill>
                  <a:schemeClr val="tx1"/>
                </a:solidFill>
                <a:latin typeface="Comfortaa" panose="020B0604020202020204" charset="0"/>
              </a:rPr>
              <a:t>As detailed in the Notice letter an enrollee will receive, when the MCE selection decision is reedy to be made, the enrollee (or representative) should call </a:t>
            </a:r>
            <a:r>
              <a:rPr lang="en-US" sz="1100" dirty="0"/>
              <a:t>87-PATHWAY-4 (877- 284-9294).</a:t>
            </a:r>
            <a:r>
              <a:rPr lang="en-US" sz="1100" dirty="0">
                <a:solidFill>
                  <a:schemeClr val="tx1"/>
                </a:solidFill>
                <a:latin typeface="Comfortaa" panose="020B060402020202020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4"/>
          <p:cNvSpPr txBox="1">
            <a:spLocks noGrp="1"/>
          </p:cNvSpPr>
          <p:nvPr>
            <p:ph type="title"/>
          </p:nvPr>
        </p:nvSpPr>
        <p:spPr>
          <a:xfrm>
            <a:off x="311700" y="544277"/>
            <a:ext cx="8520600" cy="585275"/>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US" sz="2800" dirty="0"/>
              <a:t>How can an enrollee change MCEs? </a:t>
            </a:r>
            <a:endParaRPr sz="2800" dirty="0"/>
          </a:p>
        </p:txBody>
      </p:sp>
      <p:sp>
        <p:nvSpPr>
          <p:cNvPr id="212" name="Google Shape;212;p34"/>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213" name="Google Shape;213;p34"/>
          <p:cNvSpPr txBox="1">
            <a:spLocks noGrp="1"/>
          </p:cNvSpPr>
          <p:nvPr>
            <p:ph type="body" idx="1"/>
          </p:nvPr>
        </p:nvSpPr>
        <p:spPr>
          <a:xfrm>
            <a:off x="311700" y="1129553"/>
            <a:ext cx="8520600" cy="3439322"/>
          </a:xfrm>
          <a:prstGeom prst="rect">
            <a:avLst/>
          </a:prstGeom>
        </p:spPr>
        <p:txBody>
          <a:bodyPr spcFirstLastPara="1" wrap="square" lIns="68575" tIns="34275" rIns="68575" bIns="34275" anchor="t" anchorCtr="0">
            <a:noAutofit/>
          </a:bodyPr>
          <a:lstStyle/>
          <a:p>
            <a:pPr marL="0" marR="0" lvl="0" indent="0">
              <a:lnSpc>
                <a:spcPct val="107000"/>
              </a:lnSpc>
              <a:spcBef>
                <a:spcPts val="0"/>
              </a:spcBef>
              <a:spcAft>
                <a:spcPts val="0"/>
              </a:spcAft>
              <a:buNone/>
            </a:pPr>
            <a:endParaRPr lang="en-US" sz="1200" dirty="0">
              <a:latin typeface="Comfortaa" panose="020B060402020202020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1600" dirty="0">
                <a:effectLst/>
                <a:latin typeface="Comfortaa" panose="020B0604020202020204" charset="0"/>
                <a:ea typeface="Calibri" panose="020F0502020204030204" pitchFamily="34" charset="0"/>
                <a:cs typeface="Times New Roman" panose="02020603050405020304" pitchFamily="18" charset="0"/>
              </a:rPr>
              <a:t>The Basics – </a:t>
            </a:r>
          </a:p>
          <a:p>
            <a:pPr marL="0" marR="0" lvl="0" indent="0">
              <a:lnSpc>
                <a:spcPct val="107000"/>
              </a:lnSpc>
              <a:spcBef>
                <a:spcPts val="0"/>
              </a:spcBef>
              <a:spcAft>
                <a:spcPts val="0"/>
              </a:spcAft>
              <a:buNone/>
            </a:pPr>
            <a:endParaRPr lang="en-US" sz="1600" dirty="0">
              <a:effectLst/>
              <a:latin typeface="Comfortaa" panose="020B0604020202020204" charset="0"/>
              <a:ea typeface="Calibri" panose="020F0502020204030204" pitchFamily="34" charset="0"/>
              <a:cs typeface="Times New Roman" panose="02020603050405020304" pitchFamily="18" charset="0"/>
            </a:endParaRPr>
          </a:p>
          <a:p>
            <a:pPr marL="171450" indent="-171450">
              <a:lnSpc>
                <a:spcPct val="100000"/>
              </a:lnSpc>
              <a:spcBef>
                <a:spcPts val="0"/>
              </a:spcBef>
            </a:pPr>
            <a:r>
              <a:rPr lang="en-US" sz="1600" dirty="0">
                <a:effectLst/>
                <a:latin typeface="Comfortaa" panose="020B0604020202020204" charset="0"/>
                <a:ea typeface="Calibri" panose="020F0502020204030204" pitchFamily="34" charset="0"/>
                <a:cs typeface="Times New Roman" panose="02020603050405020304" pitchFamily="18" charset="0"/>
              </a:rPr>
              <a:t>Within 60 days of starting coverage </a:t>
            </a:r>
          </a:p>
          <a:p>
            <a:pPr marL="628650" lvl="1" indent="-171450">
              <a:lnSpc>
                <a:spcPct val="100000"/>
              </a:lnSpc>
              <a:spcBef>
                <a:spcPts val="0"/>
              </a:spcBef>
            </a:pPr>
            <a:endParaRPr lang="en-US" sz="1300" dirty="0">
              <a:latin typeface="Comfortaa" panose="020B0604020202020204" charset="0"/>
              <a:ea typeface="Calibri" panose="020F0502020204030204" pitchFamily="34" charset="0"/>
              <a:cs typeface="Times New Roman" panose="02020603050405020304" pitchFamily="18" charset="0"/>
            </a:endParaRPr>
          </a:p>
          <a:p>
            <a:pPr marL="628650" lvl="1" indent="-171450">
              <a:lnSpc>
                <a:spcPct val="100000"/>
              </a:lnSpc>
              <a:spcBef>
                <a:spcPts val="0"/>
              </a:spcBef>
            </a:pPr>
            <a:r>
              <a:rPr lang="en-US" sz="1300" dirty="0">
                <a:latin typeface="Comfortaa" panose="020B0604020202020204" charset="0"/>
                <a:ea typeface="Calibri" panose="020F0502020204030204" pitchFamily="34" charset="0"/>
                <a:cs typeface="Times New Roman" panose="02020603050405020304" pitchFamily="18" charset="0"/>
              </a:rPr>
              <a:t>W</a:t>
            </a:r>
            <a:r>
              <a:rPr lang="en-US" sz="1300" dirty="0">
                <a:effectLst/>
                <a:latin typeface="Comfortaa" panose="020B0604020202020204" charset="0"/>
                <a:ea typeface="Calibri" panose="020F0502020204030204" pitchFamily="34" charset="0"/>
                <a:cs typeface="Times New Roman" panose="02020603050405020304" pitchFamily="18" charset="0"/>
              </a:rPr>
              <a:t>ithin 60 days of go-live (~ 7/1/24) and/or when the potential member enters the mLTSS managed care system.   </a:t>
            </a:r>
          </a:p>
          <a:p>
            <a:pPr marL="457200" lvl="1" indent="0">
              <a:lnSpc>
                <a:spcPct val="100000"/>
              </a:lnSpc>
              <a:spcBef>
                <a:spcPts val="0"/>
              </a:spcBef>
              <a:buNone/>
            </a:pPr>
            <a:endParaRPr lang="en-US" sz="1300" dirty="0">
              <a:effectLst/>
              <a:latin typeface="Comfortaa" panose="020B0604020202020204" charset="0"/>
              <a:ea typeface="Calibri" panose="020F0502020204030204" pitchFamily="34" charset="0"/>
              <a:cs typeface="Times New Roman" panose="02020603050405020304" pitchFamily="18" charset="0"/>
            </a:endParaRPr>
          </a:p>
          <a:p>
            <a:pPr marL="171450" indent="-171450">
              <a:lnSpc>
                <a:spcPct val="100000"/>
              </a:lnSpc>
              <a:spcBef>
                <a:spcPts val="0"/>
              </a:spcBef>
            </a:pPr>
            <a:r>
              <a:rPr lang="en-US" sz="1600" dirty="0">
                <a:effectLst/>
                <a:latin typeface="Comfortaa" panose="020B0604020202020204" charset="0"/>
                <a:ea typeface="Calibri" panose="020F0502020204030204" pitchFamily="34" charset="0"/>
                <a:cs typeface="Times New Roman" panose="02020603050405020304" pitchFamily="18" charset="0"/>
              </a:rPr>
              <a:t>At anytime the member’s Medicare and Medicaid plans become unaligned; </a:t>
            </a:r>
          </a:p>
          <a:p>
            <a:pPr marL="171450" indent="-171450">
              <a:lnSpc>
                <a:spcPct val="100000"/>
              </a:lnSpc>
              <a:spcBef>
                <a:spcPts val="0"/>
              </a:spcBef>
            </a:pPr>
            <a:r>
              <a:rPr lang="en-US" sz="1600" dirty="0">
                <a:effectLst/>
                <a:latin typeface="Comfortaa" panose="020B0604020202020204" charset="0"/>
                <a:ea typeface="Calibri" panose="020F0502020204030204" pitchFamily="34" charset="0"/>
                <a:cs typeface="Times New Roman" panose="02020603050405020304" pitchFamily="18" charset="0"/>
              </a:rPr>
              <a:t>Once per calendar year for any reason. </a:t>
            </a:r>
          </a:p>
          <a:p>
            <a:pPr marL="171450" indent="-171450">
              <a:lnSpc>
                <a:spcPct val="100000"/>
              </a:lnSpc>
              <a:spcBef>
                <a:spcPts val="0"/>
              </a:spcBef>
            </a:pPr>
            <a:r>
              <a:rPr lang="en-US" sz="1600" dirty="0">
                <a:effectLst/>
                <a:latin typeface="Comfortaa" panose="020B0604020202020204" charset="0"/>
                <a:ea typeface="Calibri" panose="020F0502020204030204" pitchFamily="34" charset="0"/>
                <a:cs typeface="Times New Roman" panose="02020603050405020304" pitchFamily="18" charset="0"/>
              </a:rPr>
              <a:t>During the Medicare open enrollment window (mid-October-mid December) to be effective the following calendar year.</a:t>
            </a:r>
          </a:p>
          <a:p>
            <a:pPr marL="171450" indent="-171450">
              <a:lnSpc>
                <a:spcPct val="100000"/>
              </a:lnSpc>
              <a:spcBef>
                <a:spcPts val="0"/>
              </a:spcBef>
            </a:pPr>
            <a:r>
              <a:rPr lang="en-US" sz="1600" dirty="0">
                <a:effectLst/>
                <a:latin typeface="Comfortaa" panose="020B0604020202020204" charset="0"/>
                <a:ea typeface="Calibri" panose="020F0502020204030204" pitchFamily="34" charset="0"/>
                <a:cs typeface="Times New Roman" panose="02020603050405020304" pitchFamily="18" charset="0"/>
              </a:rPr>
              <a:t>At anytime the “just cause” process applies (described below). </a:t>
            </a:r>
          </a:p>
          <a:p>
            <a:pPr marL="0" lvl="0" indent="0" algn="l" rtl="0">
              <a:spcBef>
                <a:spcPts val="800"/>
              </a:spcBef>
              <a:spcAft>
                <a:spcPts val="0"/>
              </a:spcAft>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5"/>
          <p:cNvSpPr txBox="1">
            <a:spLocks noGrp="1"/>
          </p:cNvSpPr>
          <p:nvPr>
            <p:ph type="title"/>
          </p:nvPr>
        </p:nvSpPr>
        <p:spPr>
          <a:xfrm>
            <a:off x="311700" y="276625"/>
            <a:ext cx="8520600" cy="530199"/>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US" sz="2800" dirty="0"/>
              <a:t>Changing an MCE, cont’d </a:t>
            </a:r>
            <a:endParaRPr sz="2800" dirty="0"/>
          </a:p>
        </p:txBody>
      </p:sp>
      <p:sp>
        <p:nvSpPr>
          <p:cNvPr id="219" name="Google Shape;219;p35"/>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220" name="Google Shape;220;p35"/>
          <p:cNvSpPr txBox="1">
            <a:spLocks noGrp="1"/>
          </p:cNvSpPr>
          <p:nvPr>
            <p:ph type="body" idx="1"/>
          </p:nvPr>
        </p:nvSpPr>
        <p:spPr>
          <a:xfrm>
            <a:off x="311700" y="737668"/>
            <a:ext cx="8520600" cy="4264638"/>
          </a:xfrm>
          <a:prstGeom prst="rect">
            <a:avLst/>
          </a:prstGeom>
        </p:spPr>
        <p:txBody>
          <a:bodyPr spcFirstLastPara="1" wrap="square" lIns="68575" tIns="34275" rIns="68575" bIns="34275" anchor="t" anchorCtr="0">
            <a:noAutofit/>
          </a:bodyPr>
          <a:lstStyle/>
          <a:p>
            <a:pPr marL="0" marR="0" indent="0">
              <a:lnSpc>
                <a:spcPct val="107000"/>
              </a:lnSpc>
              <a:spcBef>
                <a:spcPts val="0"/>
              </a:spcBef>
              <a:spcAft>
                <a:spcPts val="800"/>
              </a:spcAft>
              <a:buNone/>
            </a:pPr>
            <a:r>
              <a:rPr lang="en-US" sz="1200" dirty="0">
                <a:effectLst/>
                <a:latin typeface="Comfortaa" panose="020B0604020202020204" charset="0"/>
                <a:ea typeface="Calibri" panose="020F0502020204030204" pitchFamily="34" charset="0"/>
                <a:cs typeface="Times New Roman" panose="02020603050405020304" pitchFamily="18" charset="0"/>
              </a:rPr>
              <a:t>Just-cause reasons include, but not are limited to, the following: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Receiving poor quality of care;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Failure to provide covered services;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Failure of the MCE to comply with established standards of medical care administration;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Lack of access to providers experienced in dealing with the member’s health care needs;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Significant language or cultural barriers;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Corrective action levied against the MCE by the office;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Limited access to a primary care clinic or other health services within reasonable proximity to a member’s residence;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A determination that another MCE’s formulary is more consistent with a new member’s existing health care needs;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Lack of access to medically necessary services covered under the MCE’s contract with the State;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A service is not covered by the MCE for moral or religious objections, as described in Section 7.8.2(scope of work);</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Related services are required to be performed at the same time and not all related services are available within the MCE’s network, and the member’s provider determines that receiving the services separately will subject the member to unnecessary risk; </a:t>
            </a:r>
          </a:p>
          <a:p>
            <a:pPr marL="171450" indent="-171450">
              <a:lnSpc>
                <a:spcPct val="107000"/>
              </a:lnSpc>
              <a:spcBef>
                <a:spcPts val="0"/>
              </a:spcBef>
            </a:pPr>
            <a:r>
              <a:rPr lang="en-US" sz="1200" dirty="0">
                <a:effectLst/>
                <a:latin typeface="Comfortaa" panose="020B0604020202020204" charset="0"/>
                <a:ea typeface="Calibri" panose="020F0502020204030204" pitchFamily="34" charset="0"/>
                <a:cs typeface="Times New Roman" panose="02020603050405020304" pitchFamily="18" charset="0"/>
              </a:rPr>
              <a:t>The member’s primary healthcare provider disenrolls from the member’s current MCE and reenrolls with another MCE; or </a:t>
            </a:r>
          </a:p>
          <a:p>
            <a:pPr marL="171450" indent="-171450">
              <a:lnSpc>
                <a:spcPct val="107000"/>
              </a:lnSpc>
              <a:spcBef>
                <a:spcPts val="0"/>
              </a:spcBef>
              <a:spcAft>
                <a:spcPts val="800"/>
              </a:spcAft>
            </a:pPr>
            <a:r>
              <a:rPr lang="en-US" sz="1200" dirty="0">
                <a:effectLst/>
                <a:latin typeface="Comfortaa" panose="020B0604020202020204" charset="0"/>
                <a:ea typeface="Calibri" panose="020F0502020204030204" pitchFamily="34" charset="0"/>
                <a:cs typeface="Times New Roman" panose="02020603050405020304" pitchFamily="18" charset="0"/>
              </a:rPr>
              <a:t>Other circumstances determined by the office or its designee to constitute poor quality of health care coverage.</a:t>
            </a:r>
          </a:p>
          <a:p>
            <a:pPr marL="457200" lvl="0" indent="-361950" algn="l" rtl="0">
              <a:spcBef>
                <a:spcPts val="0"/>
              </a:spcBef>
              <a:spcAft>
                <a:spcPts val="0"/>
              </a:spcAft>
              <a:buSzPts val="2100"/>
              <a:buChar char="•"/>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6"/>
          <p:cNvSpPr/>
          <p:nvPr/>
        </p:nvSpPr>
        <p:spPr>
          <a:xfrm>
            <a:off x="0" y="-10650"/>
            <a:ext cx="9144000" cy="5164800"/>
          </a:xfrm>
          <a:prstGeom prst="rect">
            <a:avLst/>
          </a:prstGeom>
          <a:noFill/>
          <a:ln w="1524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Twentieth Century"/>
              <a:ea typeface="Twentieth Century"/>
              <a:cs typeface="Twentieth Century"/>
              <a:sym typeface="Twentieth Century"/>
            </a:endParaRPr>
          </a:p>
        </p:txBody>
      </p:sp>
      <p:sp>
        <p:nvSpPr>
          <p:cNvPr id="226" name="Google Shape;226;p36"/>
          <p:cNvSpPr txBox="1">
            <a:spLocks noGrp="1"/>
          </p:cNvSpPr>
          <p:nvPr>
            <p:ph type="title"/>
          </p:nvPr>
        </p:nvSpPr>
        <p:spPr>
          <a:xfrm>
            <a:off x="311700" y="445024"/>
            <a:ext cx="8520600" cy="845893"/>
          </a:xfrm>
          <a:prstGeom prst="rect">
            <a:avLst/>
          </a:prstGeom>
        </p:spPr>
        <p:txBody>
          <a:bodyPr spcFirstLastPara="1" wrap="square" lIns="68575" tIns="34275" rIns="68575" bIns="34275" anchor="ctr" anchorCtr="0">
            <a:noAutofit/>
          </a:bodyPr>
          <a:lstStyle/>
          <a:p>
            <a:pPr marL="0" lvl="0" indent="0" algn="l" rtl="0">
              <a:spcBef>
                <a:spcPts val="0"/>
              </a:spcBef>
              <a:spcAft>
                <a:spcPts val="0"/>
              </a:spcAft>
              <a:buNone/>
            </a:pPr>
            <a:r>
              <a:rPr lang="en-US" sz="2800" dirty="0"/>
              <a:t>Who makes the initial (and ongoing) Medicaid eligibility determinations?  </a:t>
            </a:r>
            <a:endParaRPr dirty="0"/>
          </a:p>
        </p:txBody>
      </p:sp>
      <p:sp>
        <p:nvSpPr>
          <p:cNvPr id="227" name="Google Shape;227;p36"/>
          <p:cNvSpPr txBox="1">
            <a:spLocks noGrp="1"/>
          </p:cNvSpPr>
          <p:nvPr>
            <p:ph type="body" idx="1"/>
          </p:nvPr>
        </p:nvSpPr>
        <p:spPr>
          <a:xfrm>
            <a:off x="311700" y="1544491"/>
            <a:ext cx="8520600" cy="3060884"/>
          </a:xfrm>
          <a:prstGeom prst="rect">
            <a:avLst/>
          </a:prstGeom>
        </p:spPr>
        <p:txBody>
          <a:bodyPr spcFirstLastPara="1" wrap="square" lIns="68575" tIns="34275" rIns="68575" bIns="34275" anchor="t" anchorCtr="0">
            <a:noAutofit/>
          </a:bodyPr>
          <a:lstStyle/>
          <a:p>
            <a:pPr marL="0" lvl="0" indent="0" algn="l" rtl="0">
              <a:spcBef>
                <a:spcPts val="800"/>
              </a:spcBef>
              <a:spcAft>
                <a:spcPts val="0"/>
              </a:spcAft>
              <a:buNone/>
            </a:pPr>
            <a:r>
              <a:rPr lang="en-US" sz="1600" dirty="0">
                <a:latin typeface="Comfortaa" panose="020B0604020202020204" charset="0"/>
              </a:rPr>
              <a:t>Quick answer – the state / FSSA ... never an MCE</a:t>
            </a:r>
            <a:endParaRPr sz="1600" dirty="0">
              <a:latin typeface="Comfortaa" panose="020B0604020202020204" charset="0"/>
            </a:endParaRPr>
          </a:p>
          <a:p>
            <a:pPr marL="285750" indent="-285750"/>
            <a:r>
              <a:rPr lang="en-US" sz="1400" dirty="0">
                <a:latin typeface="Comfortaa" panose="020B0604020202020204" charset="0"/>
              </a:rPr>
              <a:t>Every 12 months, members (or their representative(s)) are required to complete the eligibility redetermination process. This includes financial and medical eligibility. If something changes with a member’s information, FSSA may send a request that requires a response to continue eligibility before the 12-month period ends. FSSA may ask again for members to verify their income and their assets.</a:t>
            </a:r>
          </a:p>
          <a:p>
            <a:pPr marL="285750" indent="-285750"/>
            <a:r>
              <a:rPr lang="en-US" sz="1400" dirty="0">
                <a:effectLst/>
                <a:latin typeface="Comfortaa" panose="020B0604020202020204" charset="0"/>
                <a:ea typeface="Calibri" panose="020F0502020204030204" pitchFamily="34" charset="0"/>
                <a:cs typeface="Times New Roman" panose="02020603050405020304" pitchFamily="18" charset="0"/>
              </a:rPr>
              <a:t>All such determinations will be effective on the first of the following month (e.g. an April 17 eligibility determination will trigger coverage with an MCE starting May 1).  </a:t>
            </a:r>
          </a:p>
          <a:p>
            <a:pPr marL="285750" indent="-285750"/>
            <a:r>
              <a:rPr lang="en-US" sz="1400" dirty="0">
                <a:latin typeface="Comfortaa" panose="020B0604020202020204" charset="0"/>
              </a:rPr>
              <a:t>Claims for services rendered between the determination date and the first of the following month will be submitted to the current fee-for-service </a:t>
            </a:r>
            <a:r>
              <a:rPr lang="en-US" sz="1400">
                <a:latin typeface="Comfortaa" panose="020B0604020202020204" charset="0"/>
              </a:rPr>
              <a:t>claims payment portal</a:t>
            </a:r>
            <a:r>
              <a:rPr lang="en-US" sz="1400" dirty="0">
                <a:latin typeface="Comfortaa" panose="020B0604020202020204" charset="0"/>
              </a:rPr>
              <a:t>. </a:t>
            </a:r>
          </a:p>
          <a:p>
            <a:pPr marL="742950" lvl="1" indent="-285750"/>
            <a:endParaRPr lang="en-US" sz="1100" dirty="0">
              <a:latin typeface="Comfortaa" panose="020B0604020202020204" charset="0"/>
            </a:endParaRPr>
          </a:p>
          <a:p>
            <a:pPr marL="742950" lvl="1" indent="-285750"/>
            <a:r>
              <a:rPr lang="en-US" sz="1200" dirty="0">
                <a:latin typeface="Comfortaa" panose="020B0604020202020204" charset="0"/>
              </a:rPr>
              <a:t>Note – some coordination of benefits (with other payers or programs – HCC, the Veterans Administration, Medicare, etc.) concerns are still being worked out by FSSA and the MCEs.    </a:t>
            </a:r>
          </a:p>
          <a:p>
            <a:pPr marL="0" lvl="0" indent="0" algn="l" rtl="0">
              <a:spcBef>
                <a:spcPts val="800"/>
              </a:spcBef>
              <a:spcAft>
                <a:spcPts val="0"/>
              </a:spcAft>
              <a:buNone/>
            </a:pPr>
            <a:br>
              <a:rPr lang="en" sz="1600" dirty="0">
                <a:latin typeface="Comfortaa" panose="020B0604020202020204" charset="0"/>
              </a:rPr>
            </a:br>
            <a:endParaRPr sz="1600" dirty="0">
              <a:latin typeface="Comfortaa" panose="020B0604020202020204" charset="0"/>
            </a:endParaRPr>
          </a:p>
          <a:p>
            <a:pPr marL="0" lvl="0" indent="0" algn="l" rtl="0">
              <a:spcBef>
                <a:spcPts val="800"/>
              </a:spcBef>
              <a:spcAft>
                <a:spcPts val="0"/>
              </a:spcAft>
              <a:buNone/>
            </a:pPr>
            <a:endParaRPr dirty="0"/>
          </a:p>
        </p:txBody>
      </p:sp>
    </p:spTree>
  </p:cSld>
  <p:clrMapOvr>
    <a:masterClrMapping/>
  </p:clrMapOvr>
</p:sld>
</file>

<file path=ppt/theme/theme1.xml><?xml version="1.0" encoding="utf-8"?>
<a:theme xmlns:a="http://schemas.openxmlformats.org/drawingml/2006/main" name="Probari Slides Theme 1">
  <a:themeElements>
    <a:clrScheme name="Custom 1">
      <a:dk1>
        <a:srgbClr val="606161"/>
      </a:dk1>
      <a:lt1>
        <a:srgbClr val="FFFFFF"/>
      </a:lt1>
      <a:dk2>
        <a:srgbClr val="44546A"/>
      </a:dk2>
      <a:lt2>
        <a:srgbClr val="E7E6E6"/>
      </a:lt2>
      <a:accent1>
        <a:srgbClr val="09A6BD"/>
      </a:accent1>
      <a:accent2>
        <a:srgbClr val="F69220"/>
      </a:accent2>
      <a:accent3>
        <a:srgbClr val="4BB9E9"/>
      </a:accent3>
      <a:accent4>
        <a:srgbClr val="9CCA3C"/>
      </a:accent4>
      <a:accent5>
        <a:srgbClr val="5F6261"/>
      </a:accent5>
      <a:accent6>
        <a:srgbClr val="19899C"/>
      </a:accent6>
      <a:hlink>
        <a:srgbClr val="F69220"/>
      </a:hlink>
      <a:folHlink>
        <a:srgbClr val="4BB9E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5596</TotalTime>
  <Words>1470</Words>
  <Application>Microsoft Office PowerPoint</Application>
  <PresentationFormat>On-screen Show (16:9)</PresentationFormat>
  <Paragraphs>91</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Twentieth Century</vt:lpstr>
      <vt:lpstr>Comfortaa</vt:lpstr>
      <vt:lpstr>Arial</vt:lpstr>
      <vt:lpstr>Probari Slides Theme 1</vt:lpstr>
      <vt:lpstr>Resident Enrollment / MCE Selection  </vt:lpstr>
      <vt:lpstr>Goals of this presentation</vt:lpstr>
      <vt:lpstr>MLTSS Basics - Key terms</vt:lpstr>
      <vt:lpstr>MLTSS Basics - Key terms, Cont’d</vt:lpstr>
      <vt:lpstr>Initial contact </vt:lpstr>
      <vt:lpstr>MCE Selection</vt:lpstr>
      <vt:lpstr>How can an enrollee change MCEs? </vt:lpstr>
      <vt:lpstr>Changing an MCE, cont’d </vt:lpstr>
      <vt:lpstr>Who makes the initial (and ongoing) Medicaid eligibility determinations?  </vt:lpstr>
      <vt:lpstr>Available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MCE Selection / Resident Enrollment</dc:title>
  <dc:creator>EEssley</dc:creator>
  <cp:lastModifiedBy>EEssley</cp:lastModifiedBy>
  <cp:revision>12</cp:revision>
  <cp:lastPrinted>2024-02-08T20:19:06Z</cp:lastPrinted>
  <dcterms:modified xsi:type="dcterms:W3CDTF">2024-03-01T13:35:58Z</dcterms:modified>
</cp:coreProperties>
</file>