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5143500" type="screen16x9"/>
  <p:notesSz cx="7010400" cy="9296400"/>
  <p:embeddedFontLst>
    <p:embeddedFont>
      <p:font typeface="Comfortaa" panose="020B0604020202020204" charset="0"/>
      <p:regular r:id="rId34"/>
      <p:bold r:id="rId35"/>
    </p:embeddedFont>
    <p:embeddedFont>
      <p:font typeface="Gill Sans" panose="020B0604020202020204" charset="0"/>
      <p:regular r:id="rId36"/>
      <p:bold r:id="rId37"/>
    </p:embeddedFont>
    <p:embeddedFont>
      <p:font typeface="Source Sans Pro" panose="020B0503030403020204" pitchFamily="34" charset="0"/>
      <p:regular r:id="rId38"/>
      <p:bold r:id="rId39"/>
    </p:embeddedFont>
    <p:embeddedFont>
      <p:font typeface="Trebuchet MS" panose="020B0603020202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9EBEC9-E7BF-4AF6-AD7D-E71690791C67}">
  <a:tblStyle styleId="{819EBEC9-E7BF-4AF6-AD7D-E71690791C67}"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CCE802D-344B-4AA6-A885-A9C289B2B1C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CB4B121-3880-4E73-8814-F389E43E4767}" styleName="Table_2">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624dc1f507_0_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624dc1f507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620ef957ab_0_1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2620ef957ab_0_117: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buSzPts val="1400"/>
              <a:buNone/>
            </a:pPr>
            <a:endParaRPr/>
          </a:p>
        </p:txBody>
      </p:sp>
      <p:sp>
        <p:nvSpPr>
          <p:cNvPr id="237" name="Google Shape;237;g2620ef957ab_0_117: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
              <a:pPr algn="r">
                <a:buSzPts val="1200"/>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9eb2ea24c2_0_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29eb2ea24c2_0_24: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buSzPts val="1400"/>
              <a:buNone/>
            </a:pPr>
            <a:endParaRPr/>
          </a:p>
        </p:txBody>
      </p:sp>
      <p:sp>
        <p:nvSpPr>
          <p:cNvPr id="250" name="Google Shape;250;g29eb2ea24c2_0_24: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
              <a:pPr algn="r">
                <a:buSzPts val="12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9eb2ea24c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29eb2ea24c2_0_0: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buSzPts val="1400"/>
              <a:buNone/>
            </a:pPr>
            <a:endParaRPr/>
          </a:p>
        </p:txBody>
      </p:sp>
      <p:sp>
        <p:nvSpPr>
          <p:cNvPr id="263" name="Google Shape;263;g29eb2ea24c2_0_0: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
              <a:pPr algn="r">
                <a:buSzPts val="1200"/>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624dc1f507_0_2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624dc1f507_0_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624dc1f507_0_5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624dc1f507_0_5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61a041b8b7_0_50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61a041b8b7_0_50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620ef957ab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620ef957ab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61a041b8b7_0_31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61a041b8b7_0_3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61a041b8b7_0_49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61a041b8b7_0_49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624dc1f507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624dc1f507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6280a87036_0_9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6280a87036_0_9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624dc1f507_0_5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624dc1f507_0_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67057fe02b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67057fe02b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61a041b8b7_0_40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261a041b8b7_0_406: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buSzPts val="1400"/>
              <a:buNone/>
            </a:pPr>
            <a:endParaRPr/>
          </a:p>
        </p:txBody>
      </p:sp>
      <p:sp>
        <p:nvSpPr>
          <p:cNvPr id="338" name="Google Shape;338;g261a041b8b7_0_406: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
              <a:pPr algn="r">
                <a:buSzPts val="1400"/>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61a041b8b7_0_2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261a041b8b7_0_213:notes"/>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buSzPts val="1400"/>
              <a:buNone/>
            </a:pPr>
            <a:endParaRPr/>
          </a:p>
        </p:txBody>
      </p:sp>
      <p:sp>
        <p:nvSpPr>
          <p:cNvPr id="348" name="Google Shape;348;g261a041b8b7_0_213:notes"/>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
              <a:pPr algn="r">
                <a:buSzPts val="1400"/>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61a041b8b7_0_50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61a041b8b7_0_5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61a041b8b7_0_51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61a041b8b7_0_5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61a041b8b7_0_51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61a041b8b7_0_5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61a041b8b7_0_52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61a041b8b7_0_5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61a041b8b7_0_53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61a041b8b7_0_5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a:t>Continue to take care of residents per usual</a:t>
            </a:r>
            <a:endParaRPr/>
          </a:p>
          <a:p>
            <a:pPr marL="0" indent="0">
              <a:buClr>
                <a:schemeClr val="dk1"/>
              </a:buClr>
              <a:buNone/>
            </a:pPr>
            <a:endParaRPr/>
          </a:p>
          <a:p>
            <a:pPr marL="0" indent="0">
              <a:buClr>
                <a:schemeClr val="dk1"/>
              </a:buClr>
              <a:buNone/>
            </a:pPr>
            <a:r>
              <a:rPr lang="en"/>
              <a:t>Proactive communication with staff</a:t>
            </a:r>
            <a:endParaRPr/>
          </a:p>
          <a:p>
            <a:pPr marL="0" indent="0">
              <a:buClr>
                <a:schemeClr val="dk1"/>
              </a:buClr>
              <a:buNone/>
            </a:pPr>
            <a:endParaRPr/>
          </a:p>
          <a:p>
            <a:pPr marL="0" indent="0">
              <a:buNone/>
            </a:pPr>
            <a:r>
              <a:rPr lang="en"/>
              <a:t>Have materials available to answer questions from residents and families (requires awareness of communication schedule/outreach from MCEs)</a:t>
            </a:r>
            <a:endParaRPr/>
          </a:p>
          <a:p>
            <a:pPr marL="0" indent="0">
              <a:buClr>
                <a:schemeClr val="dk1"/>
              </a:buClr>
              <a:buNone/>
            </a:pPr>
            <a:endParaRPr/>
          </a:p>
          <a:p>
            <a:pPr marL="0" indent="0">
              <a:buNone/>
            </a:pPr>
            <a:r>
              <a:rPr lang="en"/>
              <a:t>Talk with management teams about appropriate point people to work with Service/Care Coordinators</a:t>
            </a:r>
            <a:endParaRPr/>
          </a:p>
          <a:p>
            <a:pPr marL="0" indent="0">
              <a:buClr>
                <a:schemeClr val="dk1"/>
              </a:buClr>
              <a:buNone/>
            </a:pPr>
            <a:endParaRPr/>
          </a:p>
          <a:p>
            <a:pPr marL="0" indent="0">
              <a:buClr>
                <a:schemeClr val="dk1"/>
              </a:buClr>
              <a:buNone/>
            </a:pPr>
            <a:r>
              <a:rPr lang="en"/>
              <a:t>As quality metrics are defined, evaluate systems for tracking and reporting on metrics and addressing priority areas, e.g.-reducing hospital transfers</a:t>
            </a:r>
            <a:endParaRPr/>
          </a:p>
          <a:p>
            <a:pPr marL="0" indent="0">
              <a:buClr>
                <a:schemeClr val="dk1"/>
              </a:buClr>
              <a:buNone/>
            </a:pPr>
            <a:endParaRPr/>
          </a:p>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624dc1f507_0_4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624dc1f507_0_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61a041b8b7_0_53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61a041b8b7_0_53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624dc1f507_0_7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624dc1f507_0_7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61a041b8b7_0_7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61a041b8b7_0_7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61a041b8b7_0_8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61a041b8b7_0_8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r>
              <a:rPr lang="en"/>
              <a:t>Robust Care Coordination for equity across all individuals</a:t>
            </a:r>
            <a:endParaRPr/>
          </a:p>
          <a:p>
            <a:pPr marL="0" indent="0">
              <a:buClr>
                <a:schemeClr val="dk1"/>
              </a:buClr>
              <a:buNone/>
            </a:pPr>
            <a:r>
              <a:rPr lang="en"/>
              <a:t>Demystifying the complex LTSS environment (including Nursing Homes)</a:t>
            </a:r>
            <a:endParaRPr/>
          </a:p>
          <a:p>
            <a:pPr marL="0" indent="0">
              <a:buClr>
                <a:schemeClr val="dk1"/>
              </a:buClr>
              <a:buNone/>
            </a:pPr>
            <a:r>
              <a:rPr lang="en"/>
              <a:t>Benefits to the individual member and family</a:t>
            </a:r>
            <a:endParaRPr/>
          </a:p>
          <a:p>
            <a:pPr marL="0" indent="0">
              <a:buClr>
                <a:schemeClr val="dk1"/>
              </a:buClr>
              <a:buNone/>
            </a:pPr>
            <a:r>
              <a:rPr lang="en"/>
              <a:t>Increased services to the home</a:t>
            </a:r>
            <a:endParaRPr/>
          </a:p>
          <a:p>
            <a:pPr marL="0" indent="0">
              <a:buClr>
                <a:schemeClr val="dk1"/>
              </a:buClr>
              <a:buNone/>
            </a:pPr>
            <a:r>
              <a:rPr lang="en"/>
              <a:t>Value based care across the board</a:t>
            </a:r>
            <a:endParaRPr/>
          </a:p>
          <a:p>
            <a:pPr marL="0" indent="0">
              <a:buClr>
                <a:schemeClr val="dk1"/>
              </a:buClr>
              <a:buNone/>
            </a:pPr>
            <a:endParaRPr/>
          </a:p>
          <a:p>
            <a:pPr marL="0" indent="0">
              <a:buNone/>
            </a:pPr>
            <a:r>
              <a:rPr lang="en"/>
              <a:t>https://www.in.gov/fssa/indiana-pathways-for-aging/managed-long-term-services-and-supports/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61a041b8b7_0_9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61a041b8b7_0_9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621813f3b8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621813f3b8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61a041b8b7_0_9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61a041b8b7_0_9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2"/>
          <p:cNvSpPr/>
          <p:nvPr/>
        </p:nvSpPr>
        <p:spPr>
          <a:xfrm>
            <a:off x="5138224" y="1974383"/>
            <a:ext cx="4157100" cy="72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wentieth Century"/>
              <a:ea typeface="Twentieth Century"/>
              <a:cs typeface="Twentieth Century"/>
              <a:sym typeface="Twentieth Century"/>
            </a:endParaRPr>
          </a:p>
        </p:txBody>
      </p:sp>
      <p:sp>
        <p:nvSpPr>
          <p:cNvPr id="13" name="Google Shape;13;p2"/>
          <p:cNvSpPr/>
          <p:nvPr/>
        </p:nvSpPr>
        <p:spPr>
          <a:xfrm>
            <a:off x="606055" y="454081"/>
            <a:ext cx="8689200" cy="720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wentieth Century"/>
              <a:ea typeface="Twentieth Century"/>
              <a:cs typeface="Twentieth Century"/>
              <a:sym typeface="Twentieth Century"/>
            </a:endParaRPr>
          </a:p>
        </p:txBody>
      </p:sp>
      <p:sp>
        <p:nvSpPr>
          <p:cNvPr id="14" name="Google Shape;14;p2"/>
          <p:cNvSpPr/>
          <p:nvPr/>
        </p:nvSpPr>
        <p:spPr>
          <a:xfrm>
            <a:off x="3755951" y="1237027"/>
            <a:ext cx="5539200" cy="72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wentieth Century"/>
              <a:ea typeface="Twentieth Century"/>
              <a:cs typeface="Twentieth Century"/>
              <a:sym typeface="Twentieth Century"/>
            </a:endParaRPr>
          </a:p>
        </p:txBody>
      </p:sp>
      <p:sp>
        <p:nvSpPr>
          <p:cNvPr id="15" name="Google Shape;15;p2"/>
          <p:cNvSpPr/>
          <p:nvPr/>
        </p:nvSpPr>
        <p:spPr>
          <a:xfrm>
            <a:off x="-587408" y="3805399"/>
            <a:ext cx="4157100" cy="72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wentieth Century"/>
              <a:ea typeface="Twentieth Century"/>
              <a:cs typeface="Twentieth Century"/>
              <a:sym typeface="Twentieth Century"/>
            </a:endParaRPr>
          </a:p>
        </p:txBody>
      </p:sp>
      <p:sp>
        <p:nvSpPr>
          <p:cNvPr id="16" name="Google Shape;16;p2"/>
          <p:cNvSpPr/>
          <p:nvPr/>
        </p:nvSpPr>
        <p:spPr>
          <a:xfrm>
            <a:off x="-207335" y="4736292"/>
            <a:ext cx="8689200" cy="720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wentieth Century"/>
              <a:ea typeface="Twentieth Century"/>
              <a:cs typeface="Twentieth Century"/>
              <a:sym typeface="Twentieth Century"/>
            </a:endParaRPr>
          </a:p>
        </p:txBody>
      </p:sp>
      <p:sp>
        <p:nvSpPr>
          <p:cNvPr id="17" name="Google Shape;17;p2"/>
          <p:cNvSpPr txBox="1">
            <a:spLocks noGrp="1"/>
          </p:cNvSpPr>
          <p:nvPr>
            <p:ph type="body" idx="1"/>
          </p:nvPr>
        </p:nvSpPr>
        <p:spPr>
          <a:xfrm>
            <a:off x="1877616" y="4298156"/>
            <a:ext cx="6604500" cy="3750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rgbClr val="0AA6BE"/>
              </a:buClr>
              <a:buSzPts val="1500"/>
              <a:buNone/>
              <a:defRPr sz="1500">
                <a:solidFill>
                  <a:srgbClr val="0AA6BE"/>
                </a:solidFill>
              </a:defRPr>
            </a:lvl1pPr>
            <a:lvl2pPr marL="914400" lvl="1" indent="-228600" algn="l">
              <a:lnSpc>
                <a:spcPct val="90000"/>
              </a:lnSpc>
              <a:spcBef>
                <a:spcPts val="400"/>
              </a:spcBef>
              <a:spcAft>
                <a:spcPts val="0"/>
              </a:spcAft>
              <a:buClr>
                <a:schemeClr val="dk1"/>
              </a:buClr>
              <a:buSzPts val="1800"/>
              <a:buNone/>
              <a:defRPr/>
            </a:lvl2pPr>
            <a:lvl3pPr marL="1371600" lvl="2" indent="-228600" algn="l">
              <a:lnSpc>
                <a:spcPct val="90000"/>
              </a:lnSpc>
              <a:spcBef>
                <a:spcPts val="400"/>
              </a:spcBef>
              <a:spcAft>
                <a:spcPts val="0"/>
              </a:spcAft>
              <a:buClr>
                <a:schemeClr val="dk1"/>
              </a:buClr>
              <a:buSzPts val="15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8" name="Google Shape;18;p2"/>
          <p:cNvPicPr preferRelativeResize="0"/>
          <p:nvPr/>
        </p:nvPicPr>
        <p:blipFill rotWithShape="1">
          <a:blip r:embed="rId2">
            <a:alphaModFix/>
          </a:blip>
          <a:srcRect/>
          <a:stretch/>
        </p:blipFill>
        <p:spPr>
          <a:xfrm>
            <a:off x="703118" y="1673379"/>
            <a:ext cx="5550316" cy="213201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1"/>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710275" y="536650"/>
            <a:ext cx="7723500" cy="4812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Font typeface="Comfortaa"/>
              <a:buNone/>
              <a:defRPr>
                <a:latin typeface="Comfortaa"/>
                <a:ea typeface="Comfortaa"/>
                <a:cs typeface="Comfortaa"/>
                <a:sym typeface="Comforta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ic slide">
  <p:cSld name="blank pic slide">
    <p:spTree>
      <p:nvGrpSpPr>
        <p:cNvPr id="1" name="Shape 72"/>
        <p:cNvGrpSpPr/>
        <p:nvPr/>
      </p:nvGrpSpPr>
      <p:grpSpPr>
        <a:xfrm>
          <a:off x="0" y="0"/>
          <a:ext cx="0" cy="0"/>
          <a:chOff x="0" y="0"/>
          <a:chExt cx="0" cy="0"/>
        </a:xfrm>
      </p:grpSpPr>
      <p:sp>
        <p:nvSpPr>
          <p:cNvPr id="73" name="Google Shape;73;p13"/>
          <p:cNvSpPr/>
          <p:nvPr/>
        </p:nvSpPr>
        <p:spPr>
          <a:xfrm>
            <a:off x="-207335" y="4736292"/>
            <a:ext cx="7075200" cy="7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wentieth Century"/>
              <a:ea typeface="Twentieth Century"/>
              <a:cs typeface="Twentieth Century"/>
              <a:sym typeface="Twentieth Century"/>
            </a:endParaRPr>
          </a:p>
        </p:txBody>
      </p:sp>
      <p:sp>
        <p:nvSpPr>
          <p:cNvPr id="74" name="Google Shape;74;p13"/>
          <p:cNvSpPr txBox="1"/>
          <p:nvPr/>
        </p:nvSpPr>
        <p:spPr>
          <a:xfrm>
            <a:off x="6914051" y="4632722"/>
            <a:ext cx="18762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AA6BE"/>
                </a:solidFill>
                <a:latin typeface="Twentieth Century"/>
                <a:ea typeface="Twentieth Century"/>
                <a:cs typeface="Twentieth Century"/>
                <a:sym typeface="Twentieth Century"/>
              </a:rPr>
              <a:t>probarisystems.com</a:t>
            </a:r>
            <a:endParaRPr sz="1100" b="0" i="0" u="none" strike="noStrike" cap="none">
              <a:solidFill>
                <a:srgbClr val="000000"/>
              </a:solidFill>
              <a:latin typeface="Arial"/>
              <a:ea typeface="Arial"/>
              <a:cs typeface="Arial"/>
              <a:sym typeface="Arial"/>
            </a:endParaRPr>
          </a:p>
        </p:txBody>
      </p:sp>
      <p:sp>
        <p:nvSpPr>
          <p:cNvPr id="75" name="Google Shape;75;p13"/>
          <p:cNvSpPr txBox="1">
            <a:spLocks noGrp="1"/>
          </p:cNvSpPr>
          <p:nvPr>
            <p:ph type="title"/>
          </p:nvPr>
        </p:nvSpPr>
        <p:spPr>
          <a:xfrm>
            <a:off x="936901" y="715046"/>
            <a:ext cx="7073700" cy="8256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accent2"/>
              </a:buClr>
              <a:buSzPts val="3300"/>
              <a:buFont typeface="Twentieth Century"/>
              <a:buNone/>
              <a:defRPr b="1">
                <a:solidFill>
                  <a:schemeClr val="accent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76" name="Google Shape;76;p13"/>
          <p:cNvPicPr preferRelativeResize="0"/>
          <p:nvPr/>
        </p:nvPicPr>
        <p:blipFill rotWithShape="1">
          <a:blip r:embed="rId2">
            <a:alphaModFix/>
          </a:blip>
          <a:srcRect/>
          <a:stretch/>
        </p:blipFill>
        <p:spPr>
          <a:xfrm>
            <a:off x="88294" y="52484"/>
            <a:ext cx="760315" cy="81204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gram 2">
  <p:cSld name="diagram 2">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1035188" y="461731"/>
            <a:ext cx="7073700" cy="8256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accent2"/>
              </a:buClr>
              <a:buSzPts val="3300"/>
              <a:buFont typeface="Twentieth Century"/>
              <a:buNone/>
              <a:defRPr b="1">
                <a:solidFill>
                  <a:schemeClr val="accent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79" name="Google Shape;79;p14"/>
          <p:cNvPicPr preferRelativeResize="0"/>
          <p:nvPr/>
        </p:nvPicPr>
        <p:blipFill rotWithShape="1">
          <a:blip r:embed="rId2">
            <a:alphaModFix/>
          </a:blip>
          <a:srcRect/>
          <a:stretch/>
        </p:blipFill>
        <p:spPr>
          <a:xfrm>
            <a:off x="57121" y="62487"/>
            <a:ext cx="760315" cy="81204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Picture slide">
  <p:cSld name="1_Picture slide">
    <p:spTree>
      <p:nvGrpSpPr>
        <p:cNvPr id="1" name="Shape 8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
        <p:nvSpPr>
          <p:cNvPr id="90" name="Google Shape;90;p17"/>
          <p:cNvSpPr txBox="1">
            <a:spLocks noGrp="1"/>
          </p:cNvSpPr>
          <p:nvPr>
            <p:ph type="sldNum" idx="12"/>
          </p:nvPr>
        </p:nvSpPr>
        <p:spPr>
          <a:xfrm>
            <a:off x="8250638" y="4725103"/>
            <a:ext cx="789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
        <p:cNvGrpSpPr/>
        <p:nvPr/>
      </p:nvGrpSpPr>
      <p:grpSpPr>
        <a:xfrm>
          <a:off x="0" y="0"/>
          <a:ext cx="0" cy="0"/>
          <a:chOff x="0" y="0"/>
          <a:chExt cx="0" cy="0"/>
        </a:xfrm>
      </p:grpSpPr>
      <p:sp>
        <p:nvSpPr>
          <p:cNvPr id="92" name="Google Shape;92;p18"/>
          <p:cNvSpPr/>
          <p:nvPr/>
        </p:nvSpPr>
        <p:spPr>
          <a:xfrm>
            <a:off x="330214" y="460805"/>
            <a:ext cx="8482200" cy="891900"/>
          </a:xfrm>
          <a:prstGeom prst="rect">
            <a:avLst/>
          </a:prstGeom>
          <a:solidFill>
            <a:srgbClr val="008C5B"/>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3" name="Google Shape;93;p18"/>
          <p:cNvSpPr txBox="1">
            <a:spLocks noGrp="1"/>
          </p:cNvSpPr>
          <p:nvPr>
            <p:ph type="title"/>
          </p:nvPr>
        </p:nvSpPr>
        <p:spPr>
          <a:xfrm>
            <a:off x="435894" y="526617"/>
            <a:ext cx="8272200" cy="7602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18"/>
          <p:cNvSpPr txBox="1">
            <a:spLocks noGrp="1"/>
          </p:cNvSpPr>
          <p:nvPr>
            <p:ph type="body" idx="1"/>
          </p:nvPr>
        </p:nvSpPr>
        <p:spPr>
          <a:xfrm>
            <a:off x="435894" y="1635372"/>
            <a:ext cx="8272200" cy="2758800"/>
          </a:xfrm>
          <a:prstGeom prst="rect">
            <a:avLst/>
          </a:prstGeom>
          <a:noFill/>
          <a:ln>
            <a:noFill/>
          </a:ln>
        </p:spPr>
        <p:txBody>
          <a:bodyPr spcFirstLastPara="1" wrap="square" lIns="68575" tIns="34275" rIns="68575" bIns="34275" anchor="ctr" anchorCtr="0">
            <a:normAutofit/>
          </a:bodyPr>
          <a:lstStyle>
            <a:lvl1pPr marL="457200" lvl="0" indent="-304800" algn="l" rtl="0">
              <a:lnSpc>
                <a:spcPct val="100000"/>
              </a:lnSpc>
              <a:spcBef>
                <a:spcPts val="300"/>
              </a:spcBef>
              <a:spcAft>
                <a:spcPts val="0"/>
              </a:spcAft>
              <a:buSzPts val="1200"/>
              <a:buChar char="◼"/>
              <a:defRPr/>
            </a:lvl1pPr>
            <a:lvl2pPr marL="914400" lvl="1" indent="-304800" algn="l" rtl="0">
              <a:lnSpc>
                <a:spcPct val="100000"/>
              </a:lnSpc>
              <a:spcBef>
                <a:spcPts val="500"/>
              </a:spcBef>
              <a:spcAft>
                <a:spcPts val="0"/>
              </a:spcAft>
              <a:buSzPts val="1200"/>
              <a:buChar char="◼"/>
              <a:defRPr/>
            </a:lvl2pPr>
            <a:lvl3pPr marL="1371600" lvl="2" indent="-304800" algn="l" rtl="0">
              <a:lnSpc>
                <a:spcPct val="100000"/>
              </a:lnSpc>
              <a:spcBef>
                <a:spcPts val="500"/>
              </a:spcBef>
              <a:spcAft>
                <a:spcPts val="0"/>
              </a:spcAft>
              <a:buSzPts val="1200"/>
              <a:buChar char="◼"/>
              <a:defRPr/>
            </a:lvl3pPr>
            <a:lvl4pPr marL="1828800" lvl="3" indent="-304800" algn="l" rtl="0">
              <a:lnSpc>
                <a:spcPct val="100000"/>
              </a:lnSpc>
              <a:spcBef>
                <a:spcPts val="500"/>
              </a:spcBef>
              <a:spcAft>
                <a:spcPts val="0"/>
              </a:spcAft>
              <a:buSzPts val="1200"/>
              <a:buChar char="◼"/>
              <a:defRPr/>
            </a:lvl4pPr>
            <a:lvl5pPr marL="2286000" lvl="4" indent="-304800" algn="l" rtl="0">
              <a:lnSpc>
                <a:spcPct val="100000"/>
              </a:lnSpc>
              <a:spcBef>
                <a:spcPts val="500"/>
              </a:spcBef>
              <a:spcAft>
                <a:spcPts val="0"/>
              </a:spcAft>
              <a:buSzPts val="1200"/>
              <a:buChar char="◼"/>
              <a:defRPr/>
            </a:lvl5pPr>
            <a:lvl6pPr marL="2743200" lvl="5" indent="-304800" algn="l" rtl="0">
              <a:lnSpc>
                <a:spcPct val="100000"/>
              </a:lnSpc>
              <a:spcBef>
                <a:spcPts val="500"/>
              </a:spcBef>
              <a:spcAft>
                <a:spcPts val="0"/>
              </a:spcAft>
              <a:buSzPts val="1200"/>
              <a:buChar char="◼"/>
              <a:defRPr/>
            </a:lvl6pPr>
            <a:lvl7pPr marL="3200400" lvl="6" indent="-304800" algn="l" rtl="0">
              <a:lnSpc>
                <a:spcPct val="100000"/>
              </a:lnSpc>
              <a:spcBef>
                <a:spcPts val="500"/>
              </a:spcBef>
              <a:spcAft>
                <a:spcPts val="0"/>
              </a:spcAft>
              <a:buSzPts val="1200"/>
              <a:buChar char="◼"/>
              <a:defRPr/>
            </a:lvl7pPr>
            <a:lvl8pPr marL="3657600" lvl="7" indent="-304800" algn="l" rtl="0">
              <a:lnSpc>
                <a:spcPct val="100000"/>
              </a:lnSpc>
              <a:spcBef>
                <a:spcPts val="500"/>
              </a:spcBef>
              <a:spcAft>
                <a:spcPts val="0"/>
              </a:spcAft>
              <a:buSzPts val="1200"/>
              <a:buChar char="◼"/>
              <a:defRPr/>
            </a:lvl8pPr>
            <a:lvl9pPr marL="4114800" lvl="8" indent="-304800" algn="l" rtl="0">
              <a:lnSpc>
                <a:spcPct val="100000"/>
              </a:lnSpc>
              <a:spcBef>
                <a:spcPts val="500"/>
              </a:spcBef>
              <a:spcAft>
                <a:spcPts val="500"/>
              </a:spcAft>
              <a:buSzPts val="1200"/>
              <a:buChar char="◼"/>
              <a:defRPr/>
            </a:lvl9pPr>
          </a:lstStyle>
          <a:p>
            <a:endParaRPr/>
          </a:p>
        </p:txBody>
      </p:sp>
      <p:sp>
        <p:nvSpPr>
          <p:cNvPr id="95" name="Google Shape;95;p18"/>
          <p:cNvSpPr txBox="1">
            <a:spLocks noGrp="1"/>
          </p:cNvSpPr>
          <p:nvPr>
            <p:ph type="sldNum" idx="12"/>
          </p:nvPr>
        </p:nvSpPr>
        <p:spPr>
          <a:xfrm>
            <a:off x="8250638" y="4725103"/>
            <a:ext cx="789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9"/>
          <p:cNvSpPr/>
          <p:nvPr/>
        </p:nvSpPr>
        <p:spPr>
          <a:xfrm>
            <a:off x="334900" y="2314324"/>
            <a:ext cx="8447100" cy="24786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8" name="Google Shape;98;p19"/>
          <p:cNvSpPr txBox="1">
            <a:spLocks noGrp="1"/>
          </p:cNvSpPr>
          <p:nvPr>
            <p:ph type="ctrTitle"/>
          </p:nvPr>
        </p:nvSpPr>
        <p:spPr>
          <a:xfrm>
            <a:off x="435893" y="765323"/>
            <a:ext cx="8245200" cy="11064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accent1"/>
              </a:buClr>
              <a:buSzPts val="2700"/>
              <a:buFont typeface="Gill Sans"/>
              <a:buNone/>
              <a:defRPr sz="2700">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9" name="Google Shape;99;p19"/>
          <p:cNvSpPr txBox="1">
            <a:spLocks noGrp="1"/>
          </p:cNvSpPr>
          <p:nvPr>
            <p:ph type="subTitle" idx="1"/>
          </p:nvPr>
        </p:nvSpPr>
        <p:spPr>
          <a:xfrm>
            <a:off x="435896" y="1871584"/>
            <a:ext cx="8245200" cy="442800"/>
          </a:xfrm>
          <a:prstGeom prst="rect">
            <a:avLst/>
          </a:prstGeom>
          <a:noFill/>
          <a:ln>
            <a:noFill/>
          </a:ln>
        </p:spPr>
        <p:txBody>
          <a:bodyPr spcFirstLastPara="1" wrap="square" lIns="68575" tIns="34275" rIns="68575" bIns="34275" anchor="t" anchorCtr="0">
            <a:normAutofit/>
          </a:bodyPr>
          <a:lstStyle>
            <a:lvl1pPr lvl="0" algn="l" rtl="0">
              <a:lnSpc>
                <a:spcPct val="100000"/>
              </a:lnSpc>
              <a:spcBef>
                <a:spcPts val="200"/>
              </a:spcBef>
              <a:spcAft>
                <a:spcPts val="0"/>
              </a:spcAft>
              <a:buClr>
                <a:srgbClr val="008C5B"/>
              </a:buClr>
              <a:buSzPts val="1100"/>
              <a:buNone/>
              <a:defRPr sz="1200" cap="none">
                <a:solidFill>
                  <a:srgbClr val="008C5B"/>
                </a:solidFill>
              </a:defRPr>
            </a:lvl1pPr>
            <a:lvl2pPr lvl="1" algn="ctr" rtl="0">
              <a:lnSpc>
                <a:spcPct val="100000"/>
              </a:lnSpc>
              <a:spcBef>
                <a:spcPts val="500"/>
              </a:spcBef>
              <a:spcAft>
                <a:spcPts val="0"/>
              </a:spcAft>
              <a:buSzPts val="1100"/>
              <a:buNone/>
              <a:defRPr>
                <a:solidFill>
                  <a:srgbClr val="888888"/>
                </a:solidFill>
              </a:defRPr>
            </a:lvl2pPr>
            <a:lvl3pPr lvl="2" algn="ctr" rtl="0">
              <a:lnSpc>
                <a:spcPct val="100000"/>
              </a:lnSpc>
              <a:spcBef>
                <a:spcPts val="500"/>
              </a:spcBef>
              <a:spcAft>
                <a:spcPts val="0"/>
              </a:spcAft>
              <a:buSzPts val="1000"/>
              <a:buNone/>
              <a:defRPr>
                <a:solidFill>
                  <a:srgbClr val="888888"/>
                </a:solidFill>
              </a:defRPr>
            </a:lvl3pPr>
            <a:lvl4pPr lvl="3" algn="ctr" rtl="0">
              <a:lnSpc>
                <a:spcPct val="100000"/>
              </a:lnSpc>
              <a:spcBef>
                <a:spcPts val="500"/>
              </a:spcBef>
              <a:spcAft>
                <a:spcPts val="0"/>
              </a:spcAft>
              <a:buSzPts val="800"/>
              <a:buNone/>
              <a:defRPr>
                <a:solidFill>
                  <a:srgbClr val="888888"/>
                </a:solidFill>
              </a:defRPr>
            </a:lvl4pPr>
            <a:lvl5pPr lvl="4" algn="ctr" rtl="0">
              <a:lnSpc>
                <a:spcPct val="100000"/>
              </a:lnSpc>
              <a:spcBef>
                <a:spcPts val="500"/>
              </a:spcBef>
              <a:spcAft>
                <a:spcPts val="0"/>
              </a:spcAft>
              <a:buSzPts val="800"/>
              <a:buNone/>
              <a:defRPr>
                <a:solidFill>
                  <a:srgbClr val="888888"/>
                </a:solidFill>
              </a:defRPr>
            </a:lvl5pPr>
            <a:lvl6pPr lvl="5" algn="ctr" rtl="0">
              <a:lnSpc>
                <a:spcPct val="100000"/>
              </a:lnSpc>
              <a:spcBef>
                <a:spcPts val="500"/>
              </a:spcBef>
              <a:spcAft>
                <a:spcPts val="0"/>
              </a:spcAft>
              <a:buSzPts val="800"/>
              <a:buNone/>
              <a:defRPr>
                <a:solidFill>
                  <a:srgbClr val="888888"/>
                </a:solidFill>
              </a:defRPr>
            </a:lvl6pPr>
            <a:lvl7pPr lvl="6" algn="ctr" rtl="0">
              <a:lnSpc>
                <a:spcPct val="100000"/>
              </a:lnSpc>
              <a:spcBef>
                <a:spcPts val="500"/>
              </a:spcBef>
              <a:spcAft>
                <a:spcPts val="0"/>
              </a:spcAft>
              <a:buSzPts val="800"/>
              <a:buNone/>
              <a:defRPr>
                <a:solidFill>
                  <a:srgbClr val="888888"/>
                </a:solidFill>
              </a:defRPr>
            </a:lvl7pPr>
            <a:lvl8pPr lvl="7" algn="ctr" rtl="0">
              <a:lnSpc>
                <a:spcPct val="100000"/>
              </a:lnSpc>
              <a:spcBef>
                <a:spcPts val="500"/>
              </a:spcBef>
              <a:spcAft>
                <a:spcPts val="0"/>
              </a:spcAft>
              <a:buSzPts val="800"/>
              <a:buNone/>
              <a:defRPr>
                <a:solidFill>
                  <a:srgbClr val="888888"/>
                </a:solidFill>
              </a:defRPr>
            </a:lvl8pPr>
            <a:lvl9pPr lvl="8" algn="ctr" rtl="0">
              <a:lnSpc>
                <a:spcPct val="100000"/>
              </a:lnSpc>
              <a:spcBef>
                <a:spcPts val="500"/>
              </a:spcBef>
              <a:spcAft>
                <a:spcPts val="500"/>
              </a:spcAft>
              <a:buSzPts val="800"/>
              <a:buNone/>
              <a:defRPr>
                <a:solidFill>
                  <a:srgbClr val="888888"/>
                </a:solidFill>
              </a:defRPr>
            </a:lvl9pPr>
          </a:lstStyle>
          <a:p>
            <a:endParaRPr/>
          </a:p>
        </p:txBody>
      </p:sp>
      <p:sp>
        <p:nvSpPr>
          <p:cNvPr id="100" name="Google Shape;100;p19"/>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1"/>
        <p:cNvGrpSpPr/>
        <p:nvPr/>
      </p:nvGrpSpPr>
      <p:grpSpPr>
        <a:xfrm>
          <a:off x="0" y="0"/>
          <a:ext cx="0" cy="0"/>
          <a:chOff x="0" y="0"/>
          <a:chExt cx="0" cy="0"/>
        </a:xfrm>
      </p:grpSpPr>
      <p:sp>
        <p:nvSpPr>
          <p:cNvPr id="102" name="Google Shape;102;p20"/>
          <p:cNvSpPr/>
          <p:nvPr/>
        </p:nvSpPr>
        <p:spPr>
          <a:xfrm>
            <a:off x="335863" y="3856481"/>
            <a:ext cx="8468100" cy="9441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3" name="Google Shape;103;p20"/>
          <p:cNvSpPr txBox="1">
            <a:spLocks noGrp="1"/>
          </p:cNvSpPr>
          <p:nvPr>
            <p:ph type="title"/>
          </p:nvPr>
        </p:nvSpPr>
        <p:spPr>
          <a:xfrm>
            <a:off x="435895" y="2282933"/>
            <a:ext cx="8272200" cy="11232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accent1"/>
              </a:buClr>
              <a:buSzPts val="2700"/>
              <a:buFont typeface="Gill Sans"/>
              <a:buNone/>
              <a:defRPr sz="2700" b="0" cap="none">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 name="Google Shape;104;p20"/>
          <p:cNvSpPr txBox="1">
            <a:spLocks noGrp="1"/>
          </p:cNvSpPr>
          <p:nvPr>
            <p:ph type="body" idx="1"/>
          </p:nvPr>
        </p:nvSpPr>
        <p:spPr>
          <a:xfrm>
            <a:off x="435894" y="3406063"/>
            <a:ext cx="8272200" cy="4506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300"/>
              </a:spcBef>
              <a:spcAft>
                <a:spcPts val="0"/>
              </a:spcAft>
              <a:buSzPts val="1200"/>
              <a:buNone/>
              <a:defRPr sz="1400" cap="none">
                <a:solidFill>
                  <a:schemeClr val="accent2"/>
                </a:solidFill>
              </a:defRPr>
            </a:lvl1pPr>
            <a:lvl2pPr marL="914400" lvl="1" indent="-228600" algn="l" rtl="0">
              <a:lnSpc>
                <a:spcPct val="100000"/>
              </a:lnSpc>
              <a:spcBef>
                <a:spcPts val="500"/>
              </a:spcBef>
              <a:spcAft>
                <a:spcPts val="0"/>
              </a:spcAft>
              <a:buSzPts val="1200"/>
              <a:buNone/>
              <a:defRPr sz="1400">
                <a:solidFill>
                  <a:srgbClr val="888888"/>
                </a:solidFill>
              </a:defRPr>
            </a:lvl2pPr>
            <a:lvl3pPr marL="1371600" lvl="2" indent="-228600" algn="l" rtl="0">
              <a:lnSpc>
                <a:spcPct val="100000"/>
              </a:lnSpc>
              <a:spcBef>
                <a:spcPts val="500"/>
              </a:spcBef>
              <a:spcAft>
                <a:spcPts val="0"/>
              </a:spcAft>
              <a:buSzPts val="1100"/>
              <a:buNone/>
              <a:defRPr sz="1200">
                <a:solidFill>
                  <a:srgbClr val="888888"/>
                </a:solidFill>
              </a:defRPr>
            </a:lvl3pPr>
            <a:lvl4pPr marL="1828800" lvl="3" indent="-228600" algn="l" rtl="0">
              <a:lnSpc>
                <a:spcPct val="100000"/>
              </a:lnSpc>
              <a:spcBef>
                <a:spcPts val="500"/>
              </a:spcBef>
              <a:spcAft>
                <a:spcPts val="0"/>
              </a:spcAft>
              <a:buSzPts val="1000"/>
              <a:buNone/>
              <a:defRPr sz="1100">
                <a:solidFill>
                  <a:srgbClr val="888888"/>
                </a:solidFill>
              </a:defRPr>
            </a:lvl4pPr>
            <a:lvl5pPr marL="2286000" lvl="4" indent="-228600" algn="l" rtl="0">
              <a:lnSpc>
                <a:spcPct val="100000"/>
              </a:lnSpc>
              <a:spcBef>
                <a:spcPts val="500"/>
              </a:spcBef>
              <a:spcAft>
                <a:spcPts val="0"/>
              </a:spcAft>
              <a:buSzPts val="1000"/>
              <a:buNone/>
              <a:defRPr sz="1100">
                <a:solidFill>
                  <a:srgbClr val="888888"/>
                </a:solidFill>
              </a:defRPr>
            </a:lvl5pPr>
            <a:lvl6pPr marL="2743200" lvl="5" indent="-228600" algn="l" rtl="0">
              <a:lnSpc>
                <a:spcPct val="100000"/>
              </a:lnSpc>
              <a:spcBef>
                <a:spcPts val="500"/>
              </a:spcBef>
              <a:spcAft>
                <a:spcPts val="0"/>
              </a:spcAft>
              <a:buSzPts val="1000"/>
              <a:buNone/>
              <a:defRPr sz="1100">
                <a:solidFill>
                  <a:srgbClr val="888888"/>
                </a:solidFill>
              </a:defRPr>
            </a:lvl6pPr>
            <a:lvl7pPr marL="3200400" lvl="6" indent="-228600" algn="l" rtl="0">
              <a:lnSpc>
                <a:spcPct val="100000"/>
              </a:lnSpc>
              <a:spcBef>
                <a:spcPts val="500"/>
              </a:spcBef>
              <a:spcAft>
                <a:spcPts val="0"/>
              </a:spcAft>
              <a:buSzPts val="1000"/>
              <a:buNone/>
              <a:defRPr sz="1100">
                <a:solidFill>
                  <a:srgbClr val="888888"/>
                </a:solidFill>
              </a:defRPr>
            </a:lvl7pPr>
            <a:lvl8pPr marL="3657600" lvl="7" indent="-228600" algn="l" rtl="0">
              <a:lnSpc>
                <a:spcPct val="100000"/>
              </a:lnSpc>
              <a:spcBef>
                <a:spcPts val="500"/>
              </a:spcBef>
              <a:spcAft>
                <a:spcPts val="0"/>
              </a:spcAft>
              <a:buSzPts val="1000"/>
              <a:buNone/>
              <a:defRPr sz="1100">
                <a:solidFill>
                  <a:srgbClr val="888888"/>
                </a:solidFill>
              </a:defRPr>
            </a:lvl8pPr>
            <a:lvl9pPr marL="4114800" lvl="8" indent="-228600" algn="l" rtl="0">
              <a:lnSpc>
                <a:spcPct val="100000"/>
              </a:lnSpc>
              <a:spcBef>
                <a:spcPts val="500"/>
              </a:spcBef>
              <a:spcAft>
                <a:spcPts val="500"/>
              </a:spcAft>
              <a:buSzPts val="1000"/>
              <a:buNone/>
              <a:defRPr sz="1100">
                <a:solidFill>
                  <a:srgbClr val="888888"/>
                </a:solidFill>
              </a:defRPr>
            </a:lvl9pPr>
          </a:lstStyle>
          <a:p>
            <a:endParaRPr/>
          </a:p>
        </p:txBody>
      </p:sp>
      <p:sp>
        <p:nvSpPr>
          <p:cNvPr id="105" name="Google Shape;105;p20"/>
          <p:cNvSpPr txBox="1">
            <a:spLocks noGrp="1"/>
          </p:cNvSpPr>
          <p:nvPr>
            <p:ph type="dt" idx="10"/>
          </p:nvPr>
        </p:nvSpPr>
        <p:spPr>
          <a:xfrm>
            <a:off x="5704463" y="4467103"/>
            <a:ext cx="213360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6C8089"/>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6" name="Google Shape;106;p20"/>
          <p:cNvSpPr txBox="1">
            <a:spLocks noGrp="1"/>
          </p:cNvSpPr>
          <p:nvPr>
            <p:ph type="ftr" idx="11"/>
          </p:nvPr>
        </p:nvSpPr>
        <p:spPr>
          <a:xfrm>
            <a:off x="435894" y="4463858"/>
            <a:ext cx="51879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6C8089"/>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7" name="Google Shape;107;p20"/>
          <p:cNvSpPr txBox="1">
            <a:spLocks noGrp="1"/>
          </p:cNvSpPr>
          <p:nvPr>
            <p:ph type="sldNum" idx="12"/>
          </p:nvPr>
        </p:nvSpPr>
        <p:spPr>
          <a:xfrm>
            <a:off x="8250638" y="4725103"/>
            <a:ext cx="789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21"/>
          <p:cNvSpPr/>
          <p:nvPr/>
        </p:nvSpPr>
        <p:spPr>
          <a:xfrm>
            <a:off x="334486" y="454915"/>
            <a:ext cx="8475000" cy="9441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0" name="Google Shape;110;p21"/>
          <p:cNvSpPr txBox="1">
            <a:spLocks noGrp="1"/>
          </p:cNvSpPr>
          <p:nvPr>
            <p:ph type="title"/>
          </p:nvPr>
        </p:nvSpPr>
        <p:spPr>
          <a:xfrm>
            <a:off x="435895" y="547244"/>
            <a:ext cx="8272200" cy="7413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1" name="Google Shape;111;p21"/>
          <p:cNvSpPr txBox="1">
            <a:spLocks noGrp="1"/>
          </p:cNvSpPr>
          <p:nvPr>
            <p:ph type="body" idx="1"/>
          </p:nvPr>
        </p:nvSpPr>
        <p:spPr>
          <a:xfrm>
            <a:off x="435895" y="1671002"/>
            <a:ext cx="4066800" cy="2724900"/>
          </a:xfrm>
          <a:prstGeom prst="rect">
            <a:avLst/>
          </a:prstGeom>
          <a:noFill/>
          <a:ln>
            <a:noFill/>
          </a:ln>
        </p:spPr>
        <p:txBody>
          <a:bodyPr spcFirstLastPara="1" wrap="square" lIns="68575" tIns="34275" rIns="68575" bIns="34275" anchor="ctr" anchorCtr="0">
            <a:normAutofit/>
          </a:bodyPr>
          <a:lstStyle>
            <a:lvl1pPr marL="457200" lvl="0" indent="-304800" algn="l" rtl="0">
              <a:lnSpc>
                <a:spcPct val="100000"/>
              </a:lnSpc>
              <a:spcBef>
                <a:spcPts val="300"/>
              </a:spcBef>
              <a:spcAft>
                <a:spcPts val="0"/>
              </a:spcAft>
              <a:buSzPts val="1200"/>
              <a:buChar char="◼"/>
              <a:defRPr/>
            </a:lvl1pPr>
            <a:lvl2pPr marL="914400" lvl="1" indent="-304800" algn="l" rtl="0">
              <a:lnSpc>
                <a:spcPct val="100000"/>
              </a:lnSpc>
              <a:spcBef>
                <a:spcPts val="500"/>
              </a:spcBef>
              <a:spcAft>
                <a:spcPts val="0"/>
              </a:spcAft>
              <a:buSzPts val="1200"/>
              <a:buChar char="◼"/>
              <a:defRPr/>
            </a:lvl2pPr>
            <a:lvl3pPr marL="1371600" lvl="2" indent="-304800" algn="l" rtl="0">
              <a:lnSpc>
                <a:spcPct val="100000"/>
              </a:lnSpc>
              <a:spcBef>
                <a:spcPts val="500"/>
              </a:spcBef>
              <a:spcAft>
                <a:spcPts val="0"/>
              </a:spcAft>
              <a:buSzPts val="1200"/>
              <a:buChar char="◼"/>
              <a:defRPr/>
            </a:lvl3pPr>
            <a:lvl4pPr marL="1828800" lvl="3" indent="-304800" algn="l" rtl="0">
              <a:lnSpc>
                <a:spcPct val="100000"/>
              </a:lnSpc>
              <a:spcBef>
                <a:spcPts val="500"/>
              </a:spcBef>
              <a:spcAft>
                <a:spcPts val="0"/>
              </a:spcAft>
              <a:buSzPts val="1200"/>
              <a:buChar char="◼"/>
              <a:defRPr/>
            </a:lvl4pPr>
            <a:lvl5pPr marL="2286000" lvl="4" indent="-304800" algn="l" rtl="0">
              <a:lnSpc>
                <a:spcPct val="100000"/>
              </a:lnSpc>
              <a:spcBef>
                <a:spcPts val="500"/>
              </a:spcBef>
              <a:spcAft>
                <a:spcPts val="0"/>
              </a:spcAft>
              <a:buSzPts val="1200"/>
              <a:buChar char="◼"/>
              <a:defRPr/>
            </a:lvl5pPr>
            <a:lvl6pPr marL="2743200" lvl="5" indent="-304800" algn="l" rtl="0">
              <a:lnSpc>
                <a:spcPct val="100000"/>
              </a:lnSpc>
              <a:spcBef>
                <a:spcPts val="500"/>
              </a:spcBef>
              <a:spcAft>
                <a:spcPts val="0"/>
              </a:spcAft>
              <a:buSzPts val="1200"/>
              <a:buChar char="◼"/>
              <a:defRPr/>
            </a:lvl6pPr>
            <a:lvl7pPr marL="3200400" lvl="6" indent="-304800" algn="l" rtl="0">
              <a:lnSpc>
                <a:spcPct val="100000"/>
              </a:lnSpc>
              <a:spcBef>
                <a:spcPts val="500"/>
              </a:spcBef>
              <a:spcAft>
                <a:spcPts val="0"/>
              </a:spcAft>
              <a:buSzPts val="1200"/>
              <a:buChar char="◼"/>
              <a:defRPr/>
            </a:lvl7pPr>
            <a:lvl8pPr marL="3657600" lvl="7" indent="-304800" algn="l" rtl="0">
              <a:lnSpc>
                <a:spcPct val="100000"/>
              </a:lnSpc>
              <a:spcBef>
                <a:spcPts val="500"/>
              </a:spcBef>
              <a:spcAft>
                <a:spcPts val="0"/>
              </a:spcAft>
              <a:buSzPts val="1200"/>
              <a:buChar char="◼"/>
              <a:defRPr/>
            </a:lvl8pPr>
            <a:lvl9pPr marL="4114800" lvl="8" indent="-304800" algn="l" rtl="0">
              <a:lnSpc>
                <a:spcPct val="100000"/>
              </a:lnSpc>
              <a:spcBef>
                <a:spcPts val="500"/>
              </a:spcBef>
              <a:spcAft>
                <a:spcPts val="500"/>
              </a:spcAft>
              <a:buSzPts val="1200"/>
              <a:buChar char="◼"/>
              <a:defRPr/>
            </a:lvl9pPr>
          </a:lstStyle>
          <a:p>
            <a:endParaRPr/>
          </a:p>
        </p:txBody>
      </p:sp>
      <p:sp>
        <p:nvSpPr>
          <p:cNvPr id="112" name="Google Shape;112;p21"/>
          <p:cNvSpPr txBox="1">
            <a:spLocks noGrp="1"/>
          </p:cNvSpPr>
          <p:nvPr>
            <p:ph type="body" idx="2"/>
          </p:nvPr>
        </p:nvSpPr>
        <p:spPr>
          <a:xfrm>
            <a:off x="4641313" y="1671002"/>
            <a:ext cx="4066800" cy="2724900"/>
          </a:xfrm>
          <a:prstGeom prst="rect">
            <a:avLst/>
          </a:prstGeom>
          <a:noFill/>
          <a:ln>
            <a:noFill/>
          </a:ln>
        </p:spPr>
        <p:txBody>
          <a:bodyPr spcFirstLastPara="1" wrap="square" lIns="68575" tIns="34275" rIns="68575" bIns="34275" anchor="ctr" anchorCtr="0">
            <a:normAutofit/>
          </a:bodyPr>
          <a:lstStyle>
            <a:lvl1pPr marL="457200" lvl="0" indent="-304800" algn="l" rtl="0">
              <a:lnSpc>
                <a:spcPct val="100000"/>
              </a:lnSpc>
              <a:spcBef>
                <a:spcPts val="300"/>
              </a:spcBef>
              <a:spcAft>
                <a:spcPts val="0"/>
              </a:spcAft>
              <a:buSzPts val="1200"/>
              <a:buChar char="◼"/>
              <a:defRPr/>
            </a:lvl1pPr>
            <a:lvl2pPr marL="914400" lvl="1" indent="-304800" algn="l" rtl="0">
              <a:lnSpc>
                <a:spcPct val="100000"/>
              </a:lnSpc>
              <a:spcBef>
                <a:spcPts val="500"/>
              </a:spcBef>
              <a:spcAft>
                <a:spcPts val="0"/>
              </a:spcAft>
              <a:buSzPts val="1200"/>
              <a:buChar char="◼"/>
              <a:defRPr/>
            </a:lvl2pPr>
            <a:lvl3pPr marL="1371600" lvl="2" indent="-304800" algn="l" rtl="0">
              <a:lnSpc>
                <a:spcPct val="100000"/>
              </a:lnSpc>
              <a:spcBef>
                <a:spcPts val="500"/>
              </a:spcBef>
              <a:spcAft>
                <a:spcPts val="0"/>
              </a:spcAft>
              <a:buSzPts val="1200"/>
              <a:buChar char="◼"/>
              <a:defRPr/>
            </a:lvl3pPr>
            <a:lvl4pPr marL="1828800" lvl="3" indent="-304800" algn="l" rtl="0">
              <a:lnSpc>
                <a:spcPct val="100000"/>
              </a:lnSpc>
              <a:spcBef>
                <a:spcPts val="500"/>
              </a:spcBef>
              <a:spcAft>
                <a:spcPts val="0"/>
              </a:spcAft>
              <a:buSzPts val="1200"/>
              <a:buChar char="◼"/>
              <a:defRPr/>
            </a:lvl4pPr>
            <a:lvl5pPr marL="2286000" lvl="4" indent="-304800" algn="l" rtl="0">
              <a:lnSpc>
                <a:spcPct val="100000"/>
              </a:lnSpc>
              <a:spcBef>
                <a:spcPts val="500"/>
              </a:spcBef>
              <a:spcAft>
                <a:spcPts val="0"/>
              </a:spcAft>
              <a:buSzPts val="1200"/>
              <a:buChar char="◼"/>
              <a:defRPr/>
            </a:lvl5pPr>
            <a:lvl6pPr marL="2743200" lvl="5" indent="-304800" algn="l" rtl="0">
              <a:lnSpc>
                <a:spcPct val="100000"/>
              </a:lnSpc>
              <a:spcBef>
                <a:spcPts val="500"/>
              </a:spcBef>
              <a:spcAft>
                <a:spcPts val="0"/>
              </a:spcAft>
              <a:buSzPts val="1200"/>
              <a:buChar char="◼"/>
              <a:defRPr/>
            </a:lvl6pPr>
            <a:lvl7pPr marL="3200400" lvl="6" indent="-304800" algn="l" rtl="0">
              <a:lnSpc>
                <a:spcPct val="100000"/>
              </a:lnSpc>
              <a:spcBef>
                <a:spcPts val="500"/>
              </a:spcBef>
              <a:spcAft>
                <a:spcPts val="0"/>
              </a:spcAft>
              <a:buSzPts val="1200"/>
              <a:buChar char="◼"/>
              <a:defRPr/>
            </a:lvl7pPr>
            <a:lvl8pPr marL="3657600" lvl="7" indent="-304800" algn="l" rtl="0">
              <a:lnSpc>
                <a:spcPct val="100000"/>
              </a:lnSpc>
              <a:spcBef>
                <a:spcPts val="500"/>
              </a:spcBef>
              <a:spcAft>
                <a:spcPts val="0"/>
              </a:spcAft>
              <a:buSzPts val="1200"/>
              <a:buChar char="◼"/>
              <a:defRPr/>
            </a:lvl8pPr>
            <a:lvl9pPr marL="4114800" lvl="8" indent="-304800" algn="l" rtl="0">
              <a:lnSpc>
                <a:spcPct val="100000"/>
              </a:lnSpc>
              <a:spcBef>
                <a:spcPts val="500"/>
              </a:spcBef>
              <a:spcAft>
                <a:spcPts val="500"/>
              </a:spcAft>
              <a:buSzPts val="1200"/>
              <a:buChar char="◼"/>
              <a:defRPr/>
            </a:lvl9pPr>
          </a:lstStyle>
          <a:p>
            <a:endParaRPr/>
          </a:p>
        </p:txBody>
      </p:sp>
      <p:sp>
        <p:nvSpPr>
          <p:cNvPr id="113" name="Google Shape;113;p21"/>
          <p:cNvSpPr txBox="1">
            <a:spLocks noGrp="1"/>
          </p:cNvSpPr>
          <p:nvPr>
            <p:ph type="dt" idx="10"/>
          </p:nvPr>
        </p:nvSpPr>
        <p:spPr>
          <a:xfrm>
            <a:off x="5704463" y="4467103"/>
            <a:ext cx="213360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14" name="Google Shape;114;p21"/>
          <p:cNvSpPr txBox="1">
            <a:spLocks noGrp="1"/>
          </p:cNvSpPr>
          <p:nvPr>
            <p:ph type="ftr" idx="11"/>
          </p:nvPr>
        </p:nvSpPr>
        <p:spPr>
          <a:xfrm>
            <a:off x="435894" y="4463858"/>
            <a:ext cx="51879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15" name="Google Shape;115;p21"/>
          <p:cNvSpPr txBox="1">
            <a:spLocks noGrp="1"/>
          </p:cNvSpPr>
          <p:nvPr>
            <p:ph type="sldNum" idx="12"/>
          </p:nvPr>
        </p:nvSpPr>
        <p:spPr>
          <a:xfrm>
            <a:off x="8250638" y="4725103"/>
            <a:ext cx="789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 3">
  <p:cSld name="Content Slide 3">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a:stretch/>
        </p:blipFill>
        <p:spPr>
          <a:xfrm>
            <a:off x="0" y="-411379"/>
            <a:ext cx="9143998" cy="2078181"/>
          </a:xfrm>
          <a:prstGeom prst="rect">
            <a:avLst/>
          </a:prstGeom>
          <a:noFill/>
          <a:ln>
            <a:noFill/>
          </a:ln>
        </p:spPr>
      </p:pic>
      <p:sp>
        <p:nvSpPr>
          <p:cNvPr id="21" name="Google Shape;21;p3"/>
          <p:cNvSpPr txBox="1">
            <a:spLocks noGrp="1"/>
          </p:cNvSpPr>
          <p:nvPr>
            <p:ph type="body" idx="1"/>
          </p:nvPr>
        </p:nvSpPr>
        <p:spPr>
          <a:xfrm>
            <a:off x="706662" y="2596459"/>
            <a:ext cx="3474300" cy="17088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2000"/>
              <a:buNone/>
              <a:defRPr sz="2000">
                <a:latin typeface="Twentieth Century"/>
                <a:ea typeface="Twentieth Century"/>
                <a:cs typeface="Twentieth Century"/>
                <a:sym typeface="Twentieth Century"/>
              </a:defRPr>
            </a:lvl1pPr>
            <a:lvl2pPr marL="914400" lvl="1" indent="-228600" algn="l">
              <a:lnSpc>
                <a:spcPct val="90000"/>
              </a:lnSpc>
              <a:spcBef>
                <a:spcPts val="400"/>
              </a:spcBef>
              <a:spcAft>
                <a:spcPts val="0"/>
              </a:spcAft>
              <a:buClr>
                <a:schemeClr val="dk1"/>
              </a:buClr>
              <a:buSzPts val="1800"/>
              <a:buNone/>
              <a:defRPr/>
            </a:lvl2pPr>
            <a:lvl3pPr marL="1371600" lvl="2" indent="-228600" algn="l">
              <a:lnSpc>
                <a:spcPct val="90000"/>
              </a:lnSpc>
              <a:spcBef>
                <a:spcPts val="400"/>
              </a:spcBef>
              <a:spcAft>
                <a:spcPts val="0"/>
              </a:spcAft>
              <a:buClr>
                <a:schemeClr val="dk1"/>
              </a:buClr>
              <a:buSzPts val="15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3"/>
          <p:cNvSpPr txBox="1">
            <a:spLocks noGrp="1"/>
          </p:cNvSpPr>
          <p:nvPr>
            <p:ph type="body" idx="2"/>
          </p:nvPr>
        </p:nvSpPr>
        <p:spPr>
          <a:xfrm>
            <a:off x="4766612" y="2596459"/>
            <a:ext cx="3474300" cy="17088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2000"/>
              <a:buNone/>
              <a:defRPr sz="2000">
                <a:latin typeface="Twentieth Century"/>
                <a:ea typeface="Twentieth Century"/>
                <a:cs typeface="Twentieth Century"/>
                <a:sym typeface="Twentieth Century"/>
              </a:defRPr>
            </a:lvl1pPr>
            <a:lvl2pPr marL="914400" lvl="1" indent="-228600" algn="l">
              <a:lnSpc>
                <a:spcPct val="90000"/>
              </a:lnSpc>
              <a:spcBef>
                <a:spcPts val="400"/>
              </a:spcBef>
              <a:spcAft>
                <a:spcPts val="0"/>
              </a:spcAft>
              <a:buClr>
                <a:schemeClr val="dk1"/>
              </a:buClr>
              <a:buSzPts val="1800"/>
              <a:buNone/>
              <a:defRPr/>
            </a:lvl2pPr>
            <a:lvl3pPr marL="1371600" lvl="2" indent="-228600" algn="l">
              <a:lnSpc>
                <a:spcPct val="90000"/>
              </a:lnSpc>
              <a:spcBef>
                <a:spcPts val="400"/>
              </a:spcBef>
              <a:spcAft>
                <a:spcPts val="0"/>
              </a:spcAft>
              <a:buClr>
                <a:schemeClr val="dk1"/>
              </a:buClr>
              <a:buSzPts val="15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 name="Google Shape;23;p3"/>
          <p:cNvSpPr txBox="1">
            <a:spLocks noGrp="1"/>
          </p:cNvSpPr>
          <p:nvPr>
            <p:ph type="body" idx="3"/>
          </p:nvPr>
        </p:nvSpPr>
        <p:spPr>
          <a:xfrm>
            <a:off x="706662" y="1742038"/>
            <a:ext cx="7534200" cy="5226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2100"/>
              <a:buNone/>
              <a:defRPr sz="2100" b="1">
                <a:latin typeface="Twentieth Century"/>
                <a:ea typeface="Twentieth Century"/>
                <a:cs typeface="Twentieth Century"/>
                <a:sym typeface="Twentieth Century"/>
              </a:defRPr>
            </a:lvl1pPr>
            <a:lvl2pPr marL="914400" lvl="1" indent="-228600" algn="l">
              <a:lnSpc>
                <a:spcPct val="90000"/>
              </a:lnSpc>
              <a:spcBef>
                <a:spcPts val="400"/>
              </a:spcBef>
              <a:spcAft>
                <a:spcPts val="0"/>
              </a:spcAft>
              <a:buClr>
                <a:schemeClr val="dk1"/>
              </a:buClr>
              <a:buSzPts val="1800"/>
              <a:buNone/>
              <a:defRPr/>
            </a:lvl2pPr>
            <a:lvl3pPr marL="1371600" lvl="2" indent="-228600" algn="l">
              <a:lnSpc>
                <a:spcPct val="90000"/>
              </a:lnSpc>
              <a:spcBef>
                <a:spcPts val="400"/>
              </a:spcBef>
              <a:spcAft>
                <a:spcPts val="0"/>
              </a:spcAft>
              <a:buClr>
                <a:schemeClr val="dk1"/>
              </a:buClr>
              <a:buSzPts val="15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 name="Google Shape;24;p3"/>
          <p:cNvSpPr/>
          <p:nvPr/>
        </p:nvSpPr>
        <p:spPr>
          <a:xfrm>
            <a:off x="-207335" y="4736292"/>
            <a:ext cx="7075200" cy="741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Twentieth Century"/>
              <a:ea typeface="Twentieth Century"/>
              <a:cs typeface="Twentieth Century"/>
              <a:sym typeface="Twentieth Century"/>
            </a:endParaRPr>
          </a:p>
        </p:txBody>
      </p:sp>
      <p:sp>
        <p:nvSpPr>
          <p:cNvPr id="25" name="Google Shape;25;p3"/>
          <p:cNvSpPr txBox="1"/>
          <p:nvPr/>
        </p:nvSpPr>
        <p:spPr>
          <a:xfrm>
            <a:off x="6914051" y="4632722"/>
            <a:ext cx="18762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a:solidFill>
                  <a:srgbClr val="0AA6BE"/>
                </a:solidFill>
                <a:latin typeface="Twentieth Century"/>
                <a:ea typeface="Twentieth Century"/>
                <a:cs typeface="Twentieth Century"/>
                <a:sym typeface="Twentieth Century"/>
              </a:rPr>
              <a:t>probarisystems.com</a:t>
            </a:r>
            <a:endParaRPr sz="1100"/>
          </a:p>
        </p:txBody>
      </p:sp>
      <p:sp>
        <p:nvSpPr>
          <p:cNvPr id="26" name="Google Shape;26;p3"/>
          <p:cNvSpPr txBox="1">
            <a:spLocks noGrp="1"/>
          </p:cNvSpPr>
          <p:nvPr>
            <p:ph type="title"/>
          </p:nvPr>
        </p:nvSpPr>
        <p:spPr>
          <a:xfrm>
            <a:off x="936901" y="715046"/>
            <a:ext cx="7073700" cy="825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3300"/>
              <a:buFont typeface="Twentieth Century"/>
              <a:buNone/>
              <a:defRPr b="1">
                <a:solidFill>
                  <a:schemeClr val="accent2"/>
                </a:solidFill>
                <a:latin typeface="Twentieth Century"/>
                <a:ea typeface="Twentieth Century"/>
                <a:cs typeface="Twentieth Century"/>
                <a:sym typeface="Twentieth Century"/>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7" name="Google Shape;27;p3"/>
          <p:cNvPicPr preferRelativeResize="0"/>
          <p:nvPr/>
        </p:nvPicPr>
        <p:blipFill rotWithShape="1">
          <a:blip r:embed="rId3">
            <a:alphaModFix/>
          </a:blip>
          <a:srcRect/>
          <a:stretch/>
        </p:blipFill>
        <p:spPr>
          <a:xfrm>
            <a:off x="88294" y="52484"/>
            <a:ext cx="760315" cy="81204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6"/>
        <p:cNvGrpSpPr/>
        <p:nvPr/>
      </p:nvGrpSpPr>
      <p:grpSpPr>
        <a:xfrm>
          <a:off x="0" y="0"/>
          <a:ext cx="0" cy="0"/>
          <a:chOff x="0" y="0"/>
          <a:chExt cx="0" cy="0"/>
        </a:xfrm>
      </p:grpSpPr>
      <p:sp>
        <p:nvSpPr>
          <p:cNvPr id="117" name="Google Shape;117;p22"/>
          <p:cNvSpPr/>
          <p:nvPr/>
        </p:nvSpPr>
        <p:spPr>
          <a:xfrm>
            <a:off x="334486" y="454915"/>
            <a:ext cx="8475000" cy="9441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8" name="Google Shape;118;p22"/>
          <p:cNvSpPr txBox="1">
            <a:spLocks noGrp="1"/>
          </p:cNvSpPr>
          <p:nvPr>
            <p:ph type="title"/>
          </p:nvPr>
        </p:nvSpPr>
        <p:spPr>
          <a:xfrm>
            <a:off x="435895" y="547244"/>
            <a:ext cx="8272200" cy="7413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 name="Google Shape;119;p22"/>
          <p:cNvSpPr txBox="1">
            <a:spLocks noGrp="1"/>
          </p:cNvSpPr>
          <p:nvPr>
            <p:ph type="body" idx="1"/>
          </p:nvPr>
        </p:nvSpPr>
        <p:spPr>
          <a:xfrm>
            <a:off x="665414" y="1688169"/>
            <a:ext cx="3815400" cy="4020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300"/>
              </a:spcBef>
              <a:spcAft>
                <a:spcPts val="0"/>
              </a:spcAft>
              <a:buSzPts val="1500"/>
              <a:buNone/>
              <a:defRPr sz="1700" b="0">
                <a:solidFill>
                  <a:schemeClr val="accent2"/>
                </a:solidFill>
              </a:defRPr>
            </a:lvl1pPr>
            <a:lvl2pPr marL="914400" lvl="1" indent="-228600" algn="l" rtl="0">
              <a:lnSpc>
                <a:spcPct val="100000"/>
              </a:lnSpc>
              <a:spcBef>
                <a:spcPts val="500"/>
              </a:spcBef>
              <a:spcAft>
                <a:spcPts val="0"/>
              </a:spcAft>
              <a:buSzPts val="1400"/>
              <a:buNone/>
              <a:defRPr sz="1500" b="1"/>
            </a:lvl2pPr>
            <a:lvl3pPr marL="1371600" lvl="2" indent="-228600" algn="l" rtl="0">
              <a:lnSpc>
                <a:spcPct val="100000"/>
              </a:lnSpc>
              <a:spcBef>
                <a:spcPts val="500"/>
              </a:spcBef>
              <a:spcAft>
                <a:spcPts val="0"/>
              </a:spcAft>
              <a:buSzPts val="1200"/>
              <a:buNone/>
              <a:defRPr sz="1400" b="1"/>
            </a:lvl3pPr>
            <a:lvl4pPr marL="1828800" lvl="3" indent="-228600" algn="l" rtl="0">
              <a:lnSpc>
                <a:spcPct val="100000"/>
              </a:lnSpc>
              <a:spcBef>
                <a:spcPts val="500"/>
              </a:spcBef>
              <a:spcAft>
                <a:spcPts val="0"/>
              </a:spcAft>
              <a:buSzPts val="1100"/>
              <a:buNone/>
              <a:defRPr sz="1200" b="1"/>
            </a:lvl4pPr>
            <a:lvl5pPr marL="2286000" lvl="4" indent="-228600" algn="l" rtl="0">
              <a:lnSpc>
                <a:spcPct val="100000"/>
              </a:lnSpc>
              <a:spcBef>
                <a:spcPts val="500"/>
              </a:spcBef>
              <a:spcAft>
                <a:spcPts val="0"/>
              </a:spcAft>
              <a:buSzPts val="1100"/>
              <a:buNone/>
              <a:defRPr sz="1200" b="1"/>
            </a:lvl5pPr>
            <a:lvl6pPr marL="2743200" lvl="5" indent="-228600" algn="l" rtl="0">
              <a:lnSpc>
                <a:spcPct val="100000"/>
              </a:lnSpc>
              <a:spcBef>
                <a:spcPts val="500"/>
              </a:spcBef>
              <a:spcAft>
                <a:spcPts val="0"/>
              </a:spcAft>
              <a:buSzPts val="1100"/>
              <a:buNone/>
              <a:defRPr sz="1200" b="1"/>
            </a:lvl6pPr>
            <a:lvl7pPr marL="3200400" lvl="6" indent="-228600" algn="l" rtl="0">
              <a:lnSpc>
                <a:spcPct val="100000"/>
              </a:lnSpc>
              <a:spcBef>
                <a:spcPts val="500"/>
              </a:spcBef>
              <a:spcAft>
                <a:spcPts val="0"/>
              </a:spcAft>
              <a:buSzPts val="1100"/>
              <a:buNone/>
              <a:defRPr sz="1200" b="1"/>
            </a:lvl7pPr>
            <a:lvl8pPr marL="3657600" lvl="7" indent="-228600" algn="l" rtl="0">
              <a:lnSpc>
                <a:spcPct val="100000"/>
              </a:lnSpc>
              <a:spcBef>
                <a:spcPts val="500"/>
              </a:spcBef>
              <a:spcAft>
                <a:spcPts val="0"/>
              </a:spcAft>
              <a:buSzPts val="1100"/>
              <a:buNone/>
              <a:defRPr sz="1200" b="1"/>
            </a:lvl8pPr>
            <a:lvl9pPr marL="4114800" lvl="8" indent="-228600" algn="l" rtl="0">
              <a:lnSpc>
                <a:spcPct val="100000"/>
              </a:lnSpc>
              <a:spcBef>
                <a:spcPts val="500"/>
              </a:spcBef>
              <a:spcAft>
                <a:spcPts val="500"/>
              </a:spcAft>
              <a:buSzPts val="1100"/>
              <a:buNone/>
              <a:defRPr sz="1200" b="1"/>
            </a:lvl9pPr>
          </a:lstStyle>
          <a:p>
            <a:endParaRPr/>
          </a:p>
        </p:txBody>
      </p:sp>
      <p:sp>
        <p:nvSpPr>
          <p:cNvPr id="120" name="Google Shape;120;p22"/>
          <p:cNvSpPr txBox="1">
            <a:spLocks noGrp="1"/>
          </p:cNvSpPr>
          <p:nvPr>
            <p:ph type="body" idx="2"/>
          </p:nvPr>
        </p:nvSpPr>
        <p:spPr>
          <a:xfrm>
            <a:off x="435896" y="2194539"/>
            <a:ext cx="4044900" cy="2201100"/>
          </a:xfrm>
          <a:prstGeom prst="rect">
            <a:avLst/>
          </a:prstGeom>
          <a:noFill/>
          <a:ln>
            <a:noFill/>
          </a:ln>
        </p:spPr>
        <p:txBody>
          <a:bodyPr spcFirstLastPara="1" wrap="square" lIns="68575" tIns="34275" rIns="68575" bIns="34275" anchor="t" anchorCtr="0">
            <a:normAutofit/>
          </a:bodyPr>
          <a:lstStyle>
            <a:lvl1pPr marL="457200" lvl="0" indent="-304800" algn="l" rtl="0">
              <a:lnSpc>
                <a:spcPct val="100000"/>
              </a:lnSpc>
              <a:spcBef>
                <a:spcPts val="300"/>
              </a:spcBef>
              <a:spcAft>
                <a:spcPts val="0"/>
              </a:spcAft>
              <a:buSzPts val="1200"/>
              <a:buChar char="◼"/>
              <a:defRPr/>
            </a:lvl1pPr>
            <a:lvl2pPr marL="914400" lvl="1" indent="-304800" algn="l" rtl="0">
              <a:lnSpc>
                <a:spcPct val="100000"/>
              </a:lnSpc>
              <a:spcBef>
                <a:spcPts val="500"/>
              </a:spcBef>
              <a:spcAft>
                <a:spcPts val="0"/>
              </a:spcAft>
              <a:buSzPts val="1200"/>
              <a:buChar char="◼"/>
              <a:defRPr/>
            </a:lvl2pPr>
            <a:lvl3pPr marL="1371600" lvl="2" indent="-304800" algn="l" rtl="0">
              <a:lnSpc>
                <a:spcPct val="100000"/>
              </a:lnSpc>
              <a:spcBef>
                <a:spcPts val="500"/>
              </a:spcBef>
              <a:spcAft>
                <a:spcPts val="0"/>
              </a:spcAft>
              <a:buSzPts val="1200"/>
              <a:buChar char="◼"/>
              <a:defRPr/>
            </a:lvl3pPr>
            <a:lvl4pPr marL="1828800" lvl="3" indent="-304800" algn="l" rtl="0">
              <a:lnSpc>
                <a:spcPct val="100000"/>
              </a:lnSpc>
              <a:spcBef>
                <a:spcPts val="500"/>
              </a:spcBef>
              <a:spcAft>
                <a:spcPts val="0"/>
              </a:spcAft>
              <a:buSzPts val="1200"/>
              <a:buChar char="◼"/>
              <a:defRPr/>
            </a:lvl4pPr>
            <a:lvl5pPr marL="2286000" lvl="4" indent="-304800" algn="l" rtl="0">
              <a:lnSpc>
                <a:spcPct val="100000"/>
              </a:lnSpc>
              <a:spcBef>
                <a:spcPts val="500"/>
              </a:spcBef>
              <a:spcAft>
                <a:spcPts val="0"/>
              </a:spcAft>
              <a:buSzPts val="1200"/>
              <a:buChar char="◼"/>
              <a:defRPr/>
            </a:lvl5pPr>
            <a:lvl6pPr marL="2743200" lvl="5" indent="-304800" algn="l" rtl="0">
              <a:lnSpc>
                <a:spcPct val="100000"/>
              </a:lnSpc>
              <a:spcBef>
                <a:spcPts val="500"/>
              </a:spcBef>
              <a:spcAft>
                <a:spcPts val="0"/>
              </a:spcAft>
              <a:buSzPts val="1200"/>
              <a:buChar char="◼"/>
              <a:defRPr/>
            </a:lvl6pPr>
            <a:lvl7pPr marL="3200400" lvl="6" indent="-304800" algn="l" rtl="0">
              <a:lnSpc>
                <a:spcPct val="100000"/>
              </a:lnSpc>
              <a:spcBef>
                <a:spcPts val="500"/>
              </a:spcBef>
              <a:spcAft>
                <a:spcPts val="0"/>
              </a:spcAft>
              <a:buSzPts val="1200"/>
              <a:buChar char="◼"/>
              <a:defRPr/>
            </a:lvl7pPr>
            <a:lvl8pPr marL="3657600" lvl="7" indent="-304800" algn="l" rtl="0">
              <a:lnSpc>
                <a:spcPct val="100000"/>
              </a:lnSpc>
              <a:spcBef>
                <a:spcPts val="500"/>
              </a:spcBef>
              <a:spcAft>
                <a:spcPts val="0"/>
              </a:spcAft>
              <a:buSzPts val="1200"/>
              <a:buChar char="◼"/>
              <a:defRPr/>
            </a:lvl8pPr>
            <a:lvl9pPr marL="4114800" lvl="8" indent="-304800" algn="l" rtl="0">
              <a:lnSpc>
                <a:spcPct val="100000"/>
              </a:lnSpc>
              <a:spcBef>
                <a:spcPts val="500"/>
              </a:spcBef>
              <a:spcAft>
                <a:spcPts val="500"/>
              </a:spcAft>
              <a:buSzPts val="1200"/>
              <a:buChar char="◼"/>
              <a:defRPr/>
            </a:lvl9pPr>
          </a:lstStyle>
          <a:p>
            <a:endParaRPr/>
          </a:p>
        </p:txBody>
      </p:sp>
      <p:sp>
        <p:nvSpPr>
          <p:cNvPr id="121" name="Google Shape;121;p22"/>
          <p:cNvSpPr txBox="1">
            <a:spLocks noGrp="1"/>
          </p:cNvSpPr>
          <p:nvPr>
            <p:ph type="body" idx="3"/>
          </p:nvPr>
        </p:nvSpPr>
        <p:spPr>
          <a:xfrm>
            <a:off x="4892801" y="1688169"/>
            <a:ext cx="3815400" cy="4152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300"/>
              </a:spcBef>
              <a:spcAft>
                <a:spcPts val="0"/>
              </a:spcAft>
              <a:buSzPts val="1500"/>
              <a:buNone/>
              <a:defRPr sz="1700" b="0">
                <a:solidFill>
                  <a:schemeClr val="accent2"/>
                </a:solidFill>
              </a:defRPr>
            </a:lvl1pPr>
            <a:lvl2pPr marL="914400" lvl="1" indent="-228600" algn="l" rtl="0">
              <a:lnSpc>
                <a:spcPct val="100000"/>
              </a:lnSpc>
              <a:spcBef>
                <a:spcPts val="500"/>
              </a:spcBef>
              <a:spcAft>
                <a:spcPts val="0"/>
              </a:spcAft>
              <a:buSzPts val="1400"/>
              <a:buNone/>
              <a:defRPr sz="1500" b="1"/>
            </a:lvl2pPr>
            <a:lvl3pPr marL="1371600" lvl="2" indent="-228600" algn="l" rtl="0">
              <a:lnSpc>
                <a:spcPct val="100000"/>
              </a:lnSpc>
              <a:spcBef>
                <a:spcPts val="500"/>
              </a:spcBef>
              <a:spcAft>
                <a:spcPts val="0"/>
              </a:spcAft>
              <a:buSzPts val="1200"/>
              <a:buNone/>
              <a:defRPr sz="1400" b="1"/>
            </a:lvl3pPr>
            <a:lvl4pPr marL="1828800" lvl="3" indent="-228600" algn="l" rtl="0">
              <a:lnSpc>
                <a:spcPct val="100000"/>
              </a:lnSpc>
              <a:spcBef>
                <a:spcPts val="500"/>
              </a:spcBef>
              <a:spcAft>
                <a:spcPts val="0"/>
              </a:spcAft>
              <a:buSzPts val="1100"/>
              <a:buNone/>
              <a:defRPr sz="1200" b="1"/>
            </a:lvl4pPr>
            <a:lvl5pPr marL="2286000" lvl="4" indent="-228600" algn="l" rtl="0">
              <a:lnSpc>
                <a:spcPct val="100000"/>
              </a:lnSpc>
              <a:spcBef>
                <a:spcPts val="500"/>
              </a:spcBef>
              <a:spcAft>
                <a:spcPts val="0"/>
              </a:spcAft>
              <a:buSzPts val="1100"/>
              <a:buNone/>
              <a:defRPr sz="1200" b="1"/>
            </a:lvl5pPr>
            <a:lvl6pPr marL="2743200" lvl="5" indent="-228600" algn="l" rtl="0">
              <a:lnSpc>
                <a:spcPct val="100000"/>
              </a:lnSpc>
              <a:spcBef>
                <a:spcPts val="500"/>
              </a:spcBef>
              <a:spcAft>
                <a:spcPts val="0"/>
              </a:spcAft>
              <a:buSzPts val="1100"/>
              <a:buNone/>
              <a:defRPr sz="1200" b="1"/>
            </a:lvl6pPr>
            <a:lvl7pPr marL="3200400" lvl="6" indent="-228600" algn="l" rtl="0">
              <a:lnSpc>
                <a:spcPct val="100000"/>
              </a:lnSpc>
              <a:spcBef>
                <a:spcPts val="500"/>
              </a:spcBef>
              <a:spcAft>
                <a:spcPts val="0"/>
              </a:spcAft>
              <a:buSzPts val="1100"/>
              <a:buNone/>
              <a:defRPr sz="1200" b="1"/>
            </a:lvl7pPr>
            <a:lvl8pPr marL="3657600" lvl="7" indent="-228600" algn="l" rtl="0">
              <a:lnSpc>
                <a:spcPct val="100000"/>
              </a:lnSpc>
              <a:spcBef>
                <a:spcPts val="500"/>
              </a:spcBef>
              <a:spcAft>
                <a:spcPts val="0"/>
              </a:spcAft>
              <a:buSzPts val="1100"/>
              <a:buNone/>
              <a:defRPr sz="1200" b="1"/>
            </a:lvl8pPr>
            <a:lvl9pPr marL="4114800" lvl="8" indent="-228600" algn="l" rtl="0">
              <a:lnSpc>
                <a:spcPct val="100000"/>
              </a:lnSpc>
              <a:spcBef>
                <a:spcPts val="500"/>
              </a:spcBef>
              <a:spcAft>
                <a:spcPts val="500"/>
              </a:spcAft>
              <a:buSzPts val="1100"/>
              <a:buNone/>
              <a:defRPr sz="1200" b="1"/>
            </a:lvl9pPr>
          </a:lstStyle>
          <a:p>
            <a:endParaRPr/>
          </a:p>
        </p:txBody>
      </p:sp>
      <p:sp>
        <p:nvSpPr>
          <p:cNvPr id="122" name="Google Shape;122;p22"/>
          <p:cNvSpPr txBox="1">
            <a:spLocks noGrp="1"/>
          </p:cNvSpPr>
          <p:nvPr>
            <p:ph type="body" idx="4"/>
          </p:nvPr>
        </p:nvSpPr>
        <p:spPr>
          <a:xfrm>
            <a:off x="4663282" y="2194539"/>
            <a:ext cx="4044900" cy="2201100"/>
          </a:xfrm>
          <a:prstGeom prst="rect">
            <a:avLst/>
          </a:prstGeom>
          <a:noFill/>
          <a:ln>
            <a:noFill/>
          </a:ln>
        </p:spPr>
        <p:txBody>
          <a:bodyPr spcFirstLastPara="1" wrap="square" lIns="68575" tIns="34275" rIns="68575" bIns="34275" anchor="t" anchorCtr="0">
            <a:normAutofit/>
          </a:bodyPr>
          <a:lstStyle>
            <a:lvl1pPr marL="457200" lvl="0" indent="-304800" algn="l" rtl="0">
              <a:lnSpc>
                <a:spcPct val="100000"/>
              </a:lnSpc>
              <a:spcBef>
                <a:spcPts val="300"/>
              </a:spcBef>
              <a:spcAft>
                <a:spcPts val="0"/>
              </a:spcAft>
              <a:buSzPts val="1200"/>
              <a:buChar char="◼"/>
              <a:defRPr/>
            </a:lvl1pPr>
            <a:lvl2pPr marL="914400" lvl="1" indent="-304800" algn="l" rtl="0">
              <a:lnSpc>
                <a:spcPct val="100000"/>
              </a:lnSpc>
              <a:spcBef>
                <a:spcPts val="500"/>
              </a:spcBef>
              <a:spcAft>
                <a:spcPts val="0"/>
              </a:spcAft>
              <a:buSzPts val="1200"/>
              <a:buChar char="◼"/>
              <a:defRPr/>
            </a:lvl2pPr>
            <a:lvl3pPr marL="1371600" lvl="2" indent="-304800" algn="l" rtl="0">
              <a:lnSpc>
                <a:spcPct val="100000"/>
              </a:lnSpc>
              <a:spcBef>
                <a:spcPts val="500"/>
              </a:spcBef>
              <a:spcAft>
                <a:spcPts val="0"/>
              </a:spcAft>
              <a:buSzPts val="1200"/>
              <a:buChar char="◼"/>
              <a:defRPr/>
            </a:lvl3pPr>
            <a:lvl4pPr marL="1828800" lvl="3" indent="-304800" algn="l" rtl="0">
              <a:lnSpc>
                <a:spcPct val="100000"/>
              </a:lnSpc>
              <a:spcBef>
                <a:spcPts val="500"/>
              </a:spcBef>
              <a:spcAft>
                <a:spcPts val="0"/>
              </a:spcAft>
              <a:buSzPts val="1200"/>
              <a:buChar char="◼"/>
              <a:defRPr/>
            </a:lvl4pPr>
            <a:lvl5pPr marL="2286000" lvl="4" indent="-304800" algn="l" rtl="0">
              <a:lnSpc>
                <a:spcPct val="100000"/>
              </a:lnSpc>
              <a:spcBef>
                <a:spcPts val="500"/>
              </a:spcBef>
              <a:spcAft>
                <a:spcPts val="0"/>
              </a:spcAft>
              <a:buSzPts val="1200"/>
              <a:buChar char="◼"/>
              <a:defRPr/>
            </a:lvl5pPr>
            <a:lvl6pPr marL="2743200" lvl="5" indent="-304800" algn="l" rtl="0">
              <a:lnSpc>
                <a:spcPct val="100000"/>
              </a:lnSpc>
              <a:spcBef>
                <a:spcPts val="500"/>
              </a:spcBef>
              <a:spcAft>
                <a:spcPts val="0"/>
              </a:spcAft>
              <a:buSzPts val="1200"/>
              <a:buChar char="◼"/>
              <a:defRPr/>
            </a:lvl6pPr>
            <a:lvl7pPr marL="3200400" lvl="6" indent="-304800" algn="l" rtl="0">
              <a:lnSpc>
                <a:spcPct val="100000"/>
              </a:lnSpc>
              <a:spcBef>
                <a:spcPts val="500"/>
              </a:spcBef>
              <a:spcAft>
                <a:spcPts val="0"/>
              </a:spcAft>
              <a:buSzPts val="1200"/>
              <a:buChar char="◼"/>
              <a:defRPr/>
            </a:lvl7pPr>
            <a:lvl8pPr marL="3657600" lvl="7" indent="-304800" algn="l" rtl="0">
              <a:lnSpc>
                <a:spcPct val="100000"/>
              </a:lnSpc>
              <a:spcBef>
                <a:spcPts val="500"/>
              </a:spcBef>
              <a:spcAft>
                <a:spcPts val="0"/>
              </a:spcAft>
              <a:buSzPts val="1200"/>
              <a:buChar char="◼"/>
              <a:defRPr/>
            </a:lvl8pPr>
            <a:lvl9pPr marL="4114800" lvl="8" indent="-304800" algn="l" rtl="0">
              <a:lnSpc>
                <a:spcPct val="100000"/>
              </a:lnSpc>
              <a:spcBef>
                <a:spcPts val="500"/>
              </a:spcBef>
              <a:spcAft>
                <a:spcPts val="500"/>
              </a:spcAft>
              <a:buSzPts val="1200"/>
              <a:buChar char="◼"/>
              <a:defRPr/>
            </a:lvl9pPr>
          </a:lstStyle>
          <a:p>
            <a:endParaRPr/>
          </a:p>
        </p:txBody>
      </p:sp>
      <p:sp>
        <p:nvSpPr>
          <p:cNvPr id="123" name="Google Shape;123;p22"/>
          <p:cNvSpPr txBox="1">
            <a:spLocks noGrp="1"/>
          </p:cNvSpPr>
          <p:nvPr>
            <p:ph type="dt" idx="10"/>
          </p:nvPr>
        </p:nvSpPr>
        <p:spPr>
          <a:xfrm>
            <a:off x="5704463" y="4467103"/>
            <a:ext cx="213360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24" name="Google Shape;124;p22"/>
          <p:cNvSpPr txBox="1">
            <a:spLocks noGrp="1"/>
          </p:cNvSpPr>
          <p:nvPr>
            <p:ph type="ftr" idx="11"/>
          </p:nvPr>
        </p:nvSpPr>
        <p:spPr>
          <a:xfrm>
            <a:off x="435894" y="4463858"/>
            <a:ext cx="51879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25" name="Google Shape;125;p22"/>
          <p:cNvSpPr txBox="1">
            <a:spLocks noGrp="1"/>
          </p:cNvSpPr>
          <p:nvPr>
            <p:ph type="sldNum" idx="12"/>
          </p:nvPr>
        </p:nvSpPr>
        <p:spPr>
          <a:xfrm>
            <a:off x="8250638" y="4725103"/>
            <a:ext cx="789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Google Shape;127;p23"/>
          <p:cNvSpPr/>
          <p:nvPr/>
        </p:nvSpPr>
        <p:spPr>
          <a:xfrm>
            <a:off x="330512" y="454915"/>
            <a:ext cx="8475000" cy="9441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8" name="Google Shape;128;p23"/>
          <p:cNvSpPr txBox="1">
            <a:spLocks noGrp="1"/>
          </p:cNvSpPr>
          <p:nvPr>
            <p:ph type="title"/>
          </p:nvPr>
        </p:nvSpPr>
        <p:spPr>
          <a:xfrm>
            <a:off x="431921" y="547244"/>
            <a:ext cx="8272200" cy="7413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9" name="Google Shape;129;p23"/>
          <p:cNvSpPr txBox="1">
            <a:spLocks noGrp="1"/>
          </p:cNvSpPr>
          <p:nvPr>
            <p:ph type="dt" idx="10"/>
          </p:nvPr>
        </p:nvSpPr>
        <p:spPr>
          <a:xfrm>
            <a:off x="5704463" y="4467103"/>
            <a:ext cx="213360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0" name="Google Shape;130;p23"/>
          <p:cNvSpPr txBox="1">
            <a:spLocks noGrp="1"/>
          </p:cNvSpPr>
          <p:nvPr>
            <p:ph type="ftr" idx="11"/>
          </p:nvPr>
        </p:nvSpPr>
        <p:spPr>
          <a:xfrm>
            <a:off x="435894" y="4463858"/>
            <a:ext cx="51879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1" name="Google Shape;131;p23"/>
          <p:cNvSpPr txBox="1">
            <a:spLocks noGrp="1"/>
          </p:cNvSpPr>
          <p:nvPr>
            <p:ph type="sldNum" idx="12"/>
          </p:nvPr>
        </p:nvSpPr>
        <p:spPr>
          <a:xfrm>
            <a:off x="8250638" y="4725103"/>
            <a:ext cx="789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2"/>
        <p:cNvGrpSpPr/>
        <p:nvPr/>
      </p:nvGrpSpPr>
      <p:grpSpPr>
        <a:xfrm>
          <a:off x="0" y="0"/>
          <a:ext cx="0" cy="0"/>
          <a:chOff x="0" y="0"/>
          <a:chExt cx="0" cy="0"/>
        </a:xfrm>
      </p:grpSpPr>
      <p:sp>
        <p:nvSpPr>
          <p:cNvPr id="133" name="Google Shape;133;p24"/>
          <p:cNvSpPr/>
          <p:nvPr/>
        </p:nvSpPr>
        <p:spPr>
          <a:xfrm>
            <a:off x="335863" y="3856480"/>
            <a:ext cx="8473800" cy="9561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4" name="Google Shape;134;p24"/>
          <p:cNvSpPr txBox="1">
            <a:spLocks noGrp="1"/>
          </p:cNvSpPr>
          <p:nvPr>
            <p:ph type="title"/>
          </p:nvPr>
        </p:nvSpPr>
        <p:spPr>
          <a:xfrm>
            <a:off x="435894" y="3946722"/>
            <a:ext cx="3682200" cy="5172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6C8089"/>
              </a:buClr>
              <a:buSzPts val="1500"/>
              <a:buFont typeface="Gill Sans"/>
              <a:buNone/>
              <a:defRPr sz="1500" b="0">
                <a:solidFill>
                  <a:srgbClr val="6C8089"/>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5" name="Google Shape;135;p24"/>
          <p:cNvSpPr txBox="1">
            <a:spLocks noGrp="1"/>
          </p:cNvSpPr>
          <p:nvPr>
            <p:ph type="body" idx="1"/>
          </p:nvPr>
        </p:nvSpPr>
        <p:spPr>
          <a:xfrm>
            <a:off x="335862" y="450900"/>
            <a:ext cx="8469600" cy="3153600"/>
          </a:xfrm>
          <a:prstGeom prst="rect">
            <a:avLst/>
          </a:prstGeom>
          <a:noFill/>
          <a:ln>
            <a:noFill/>
          </a:ln>
        </p:spPr>
        <p:txBody>
          <a:bodyPr spcFirstLastPara="1" wrap="square" lIns="68575" tIns="34275" rIns="68575" bIns="34275" anchor="ctr" anchorCtr="0">
            <a:normAutofit/>
          </a:bodyPr>
          <a:lstStyle>
            <a:lvl1pPr marL="457200" lvl="0" indent="-317500" algn="l" rtl="0">
              <a:lnSpc>
                <a:spcPct val="100000"/>
              </a:lnSpc>
              <a:spcBef>
                <a:spcPts val="300"/>
              </a:spcBef>
              <a:spcAft>
                <a:spcPts val="0"/>
              </a:spcAft>
              <a:buSzPts val="1400"/>
              <a:buChar char="◼"/>
              <a:defRPr sz="1500">
                <a:solidFill>
                  <a:schemeClr val="dk2"/>
                </a:solidFill>
              </a:defRPr>
            </a:lvl1pPr>
            <a:lvl2pPr marL="914400" lvl="1" indent="-304800" algn="l" rtl="0">
              <a:lnSpc>
                <a:spcPct val="100000"/>
              </a:lnSpc>
              <a:spcBef>
                <a:spcPts val="500"/>
              </a:spcBef>
              <a:spcAft>
                <a:spcPts val="0"/>
              </a:spcAft>
              <a:buSzPts val="1200"/>
              <a:buChar char="◼"/>
              <a:defRPr sz="1400">
                <a:solidFill>
                  <a:schemeClr val="dk2"/>
                </a:solidFill>
              </a:defRPr>
            </a:lvl2pPr>
            <a:lvl3pPr marL="1371600" lvl="2" indent="-298450" algn="l" rtl="0">
              <a:lnSpc>
                <a:spcPct val="100000"/>
              </a:lnSpc>
              <a:spcBef>
                <a:spcPts val="500"/>
              </a:spcBef>
              <a:spcAft>
                <a:spcPts val="0"/>
              </a:spcAft>
              <a:buSzPts val="1100"/>
              <a:buChar char="◼"/>
              <a:defRPr sz="1200">
                <a:solidFill>
                  <a:schemeClr val="dk2"/>
                </a:solidFill>
              </a:defRPr>
            </a:lvl3pPr>
            <a:lvl4pPr marL="1828800" lvl="3" indent="-292100" algn="l" rtl="0">
              <a:lnSpc>
                <a:spcPct val="100000"/>
              </a:lnSpc>
              <a:spcBef>
                <a:spcPts val="500"/>
              </a:spcBef>
              <a:spcAft>
                <a:spcPts val="0"/>
              </a:spcAft>
              <a:buSzPts val="1000"/>
              <a:buChar char="◼"/>
              <a:defRPr sz="1100">
                <a:solidFill>
                  <a:schemeClr val="dk2"/>
                </a:solidFill>
              </a:defRPr>
            </a:lvl4pPr>
            <a:lvl5pPr marL="2286000" lvl="4" indent="-292100" algn="l" rtl="0">
              <a:lnSpc>
                <a:spcPct val="100000"/>
              </a:lnSpc>
              <a:spcBef>
                <a:spcPts val="500"/>
              </a:spcBef>
              <a:spcAft>
                <a:spcPts val="0"/>
              </a:spcAft>
              <a:buSzPts val="1000"/>
              <a:buChar char="◼"/>
              <a:defRPr sz="1100">
                <a:solidFill>
                  <a:schemeClr val="dk2"/>
                </a:solidFill>
              </a:defRPr>
            </a:lvl5pPr>
            <a:lvl6pPr marL="2743200" lvl="5" indent="-292100" algn="l" rtl="0">
              <a:lnSpc>
                <a:spcPct val="100000"/>
              </a:lnSpc>
              <a:spcBef>
                <a:spcPts val="500"/>
              </a:spcBef>
              <a:spcAft>
                <a:spcPts val="0"/>
              </a:spcAft>
              <a:buSzPts val="1000"/>
              <a:buChar char="◼"/>
              <a:defRPr sz="1100">
                <a:solidFill>
                  <a:schemeClr val="dk2"/>
                </a:solidFill>
              </a:defRPr>
            </a:lvl6pPr>
            <a:lvl7pPr marL="3200400" lvl="6" indent="-292100" algn="l" rtl="0">
              <a:lnSpc>
                <a:spcPct val="100000"/>
              </a:lnSpc>
              <a:spcBef>
                <a:spcPts val="500"/>
              </a:spcBef>
              <a:spcAft>
                <a:spcPts val="0"/>
              </a:spcAft>
              <a:buSzPts val="1000"/>
              <a:buChar char="◼"/>
              <a:defRPr sz="1100">
                <a:solidFill>
                  <a:schemeClr val="dk2"/>
                </a:solidFill>
              </a:defRPr>
            </a:lvl7pPr>
            <a:lvl8pPr marL="3657600" lvl="7" indent="-292100" algn="l" rtl="0">
              <a:lnSpc>
                <a:spcPct val="100000"/>
              </a:lnSpc>
              <a:spcBef>
                <a:spcPts val="500"/>
              </a:spcBef>
              <a:spcAft>
                <a:spcPts val="0"/>
              </a:spcAft>
              <a:buSzPts val="1000"/>
              <a:buChar char="◼"/>
              <a:defRPr sz="1100">
                <a:solidFill>
                  <a:schemeClr val="dk2"/>
                </a:solidFill>
              </a:defRPr>
            </a:lvl8pPr>
            <a:lvl9pPr marL="4114800" lvl="8" indent="-292100" algn="l" rtl="0">
              <a:lnSpc>
                <a:spcPct val="100000"/>
              </a:lnSpc>
              <a:spcBef>
                <a:spcPts val="500"/>
              </a:spcBef>
              <a:spcAft>
                <a:spcPts val="500"/>
              </a:spcAft>
              <a:buSzPts val="1000"/>
              <a:buChar char="◼"/>
              <a:defRPr sz="1100">
                <a:solidFill>
                  <a:schemeClr val="dk2"/>
                </a:solidFill>
              </a:defRPr>
            </a:lvl9pPr>
          </a:lstStyle>
          <a:p>
            <a:endParaRPr/>
          </a:p>
        </p:txBody>
      </p:sp>
      <p:sp>
        <p:nvSpPr>
          <p:cNvPr id="136" name="Google Shape;136;p24"/>
          <p:cNvSpPr txBox="1">
            <a:spLocks noGrp="1"/>
          </p:cNvSpPr>
          <p:nvPr>
            <p:ph type="body" idx="2"/>
          </p:nvPr>
        </p:nvSpPr>
        <p:spPr>
          <a:xfrm>
            <a:off x="4305617" y="3946722"/>
            <a:ext cx="4402500" cy="517200"/>
          </a:xfrm>
          <a:prstGeom prst="rect">
            <a:avLst/>
          </a:prstGeom>
          <a:noFill/>
          <a:ln>
            <a:noFill/>
          </a:ln>
        </p:spPr>
        <p:txBody>
          <a:bodyPr spcFirstLastPara="1" wrap="square" lIns="68575" tIns="34275" rIns="68575" bIns="34275" anchor="ctr" anchorCtr="0">
            <a:normAutofit/>
          </a:bodyPr>
          <a:lstStyle>
            <a:lvl1pPr marL="457200" lvl="0" indent="-228600" algn="r" rtl="0">
              <a:lnSpc>
                <a:spcPct val="100000"/>
              </a:lnSpc>
              <a:spcBef>
                <a:spcPts val="200"/>
              </a:spcBef>
              <a:spcAft>
                <a:spcPts val="0"/>
              </a:spcAft>
              <a:buSzPts val="800"/>
              <a:buNone/>
              <a:defRPr sz="800">
                <a:solidFill>
                  <a:schemeClr val="lt1"/>
                </a:solidFill>
              </a:defRPr>
            </a:lvl1pPr>
            <a:lvl2pPr marL="914400" lvl="1" indent="-228600" algn="l" rtl="0">
              <a:lnSpc>
                <a:spcPct val="100000"/>
              </a:lnSpc>
              <a:spcBef>
                <a:spcPts val="500"/>
              </a:spcBef>
              <a:spcAft>
                <a:spcPts val="0"/>
              </a:spcAft>
              <a:buSzPts val="800"/>
              <a:buNone/>
              <a:defRPr sz="800"/>
            </a:lvl2pPr>
            <a:lvl3pPr marL="1371600" lvl="2" indent="-228600" algn="l" rtl="0">
              <a:lnSpc>
                <a:spcPct val="100000"/>
              </a:lnSpc>
              <a:spcBef>
                <a:spcPts val="500"/>
              </a:spcBef>
              <a:spcAft>
                <a:spcPts val="0"/>
              </a:spcAft>
              <a:buSzPts val="700"/>
              <a:buNone/>
              <a:defRPr sz="800"/>
            </a:lvl3pPr>
            <a:lvl4pPr marL="1828800" lvl="3" indent="-228600" algn="l" rtl="0">
              <a:lnSpc>
                <a:spcPct val="100000"/>
              </a:lnSpc>
              <a:spcBef>
                <a:spcPts val="500"/>
              </a:spcBef>
              <a:spcAft>
                <a:spcPts val="0"/>
              </a:spcAft>
              <a:buSzPts val="600"/>
              <a:buNone/>
              <a:defRPr sz="700"/>
            </a:lvl4pPr>
            <a:lvl5pPr marL="2286000" lvl="4" indent="-228600" algn="l" rtl="0">
              <a:lnSpc>
                <a:spcPct val="100000"/>
              </a:lnSpc>
              <a:spcBef>
                <a:spcPts val="500"/>
              </a:spcBef>
              <a:spcAft>
                <a:spcPts val="0"/>
              </a:spcAft>
              <a:buSzPts val="600"/>
              <a:buNone/>
              <a:defRPr sz="700"/>
            </a:lvl5pPr>
            <a:lvl6pPr marL="2743200" lvl="5" indent="-228600" algn="l" rtl="0">
              <a:lnSpc>
                <a:spcPct val="100000"/>
              </a:lnSpc>
              <a:spcBef>
                <a:spcPts val="500"/>
              </a:spcBef>
              <a:spcAft>
                <a:spcPts val="0"/>
              </a:spcAft>
              <a:buSzPts val="600"/>
              <a:buNone/>
              <a:defRPr sz="700"/>
            </a:lvl6pPr>
            <a:lvl7pPr marL="3200400" lvl="6" indent="-228600" algn="l" rtl="0">
              <a:lnSpc>
                <a:spcPct val="100000"/>
              </a:lnSpc>
              <a:spcBef>
                <a:spcPts val="500"/>
              </a:spcBef>
              <a:spcAft>
                <a:spcPts val="0"/>
              </a:spcAft>
              <a:buSzPts val="600"/>
              <a:buNone/>
              <a:defRPr sz="700"/>
            </a:lvl7pPr>
            <a:lvl8pPr marL="3657600" lvl="7" indent="-228600" algn="l" rtl="0">
              <a:lnSpc>
                <a:spcPct val="100000"/>
              </a:lnSpc>
              <a:spcBef>
                <a:spcPts val="500"/>
              </a:spcBef>
              <a:spcAft>
                <a:spcPts val="0"/>
              </a:spcAft>
              <a:buSzPts val="600"/>
              <a:buNone/>
              <a:defRPr sz="700"/>
            </a:lvl8pPr>
            <a:lvl9pPr marL="4114800" lvl="8" indent="-228600" algn="l" rtl="0">
              <a:lnSpc>
                <a:spcPct val="100000"/>
              </a:lnSpc>
              <a:spcBef>
                <a:spcPts val="500"/>
              </a:spcBef>
              <a:spcAft>
                <a:spcPts val="500"/>
              </a:spcAft>
              <a:buSzPts val="600"/>
              <a:buNone/>
              <a:defRPr sz="700"/>
            </a:lvl9pPr>
          </a:lstStyle>
          <a:p>
            <a:endParaRPr/>
          </a:p>
        </p:txBody>
      </p:sp>
      <p:sp>
        <p:nvSpPr>
          <p:cNvPr id="137" name="Google Shape;137;p24"/>
          <p:cNvSpPr txBox="1">
            <a:spLocks noGrp="1"/>
          </p:cNvSpPr>
          <p:nvPr>
            <p:ph type="dt" idx="10"/>
          </p:nvPr>
        </p:nvSpPr>
        <p:spPr>
          <a:xfrm>
            <a:off x="5704463" y="4467103"/>
            <a:ext cx="213360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6C8089"/>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8" name="Google Shape;138;p24"/>
          <p:cNvSpPr txBox="1">
            <a:spLocks noGrp="1"/>
          </p:cNvSpPr>
          <p:nvPr>
            <p:ph type="ftr" idx="11"/>
          </p:nvPr>
        </p:nvSpPr>
        <p:spPr>
          <a:xfrm>
            <a:off x="435894" y="4463858"/>
            <a:ext cx="51879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6C8089"/>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9" name="Google Shape;139;p24"/>
          <p:cNvSpPr txBox="1">
            <a:spLocks noGrp="1"/>
          </p:cNvSpPr>
          <p:nvPr>
            <p:ph type="sldNum" idx="12"/>
          </p:nvPr>
        </p:nvSpPr>
        <p:spPr>
          <a:xfrm>
            <a:off x="8250638" y="4725103"/>
            <a:ext cx="789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435895" y="3520042"/>
            <a:ext cx="8272200" cy="4251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accent1"/>
              </a:buClr>
              <a:buSzPts val="1800"/>
              <a:buFont typeface="Gill Sans"/>
              <a:buNone/>
              <a:defRPr sz="1800" b="0">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2" name="Google Shape;142;p25"/>
          <p:cNvSpPr>
            <a:spLocks noGrp="1"/>
          </p:cNvSpPr>
          <p:nvPr>
            <p:ph type="pic" idx="2"/>
          </p:nvPr>
        </p:nvSpPr>
        <p:spPr>
          <a:xfrm>
            <a:off x="335863" y="449794"/>
            <a:ext cx="8468100" cy="2668200"/>
          </a:xfrm>
          <a:prstGeom prst="rect">
            <a:avLst/>
          </a:prstGeom>
          <a:noFill/>
          <a:ln>
            <a:noFill/>
          </a:ln>
        </p:spPr>
      </p:sp>
      <p:sp>
        <p:nvSpPr>
          <p:cNvPr id="143" name="Google Shape;143;p25"/>
          <p:cNvSpPr txBox="1">
            <a:spLocks noGrp="1"/>
          </p:cNvSpPr>
          <p:nvPr>
            <p:ph type="body" idx="1"/>
          </p:nvPr>
        </p:nvSpPr>
        <p:spPr>
          <a:xfrm>
            <a:off x="435894" y="3945095"/>
            <a:ext cx="8272200" cy="449100"/>
          </a:xfrm>
          <a:prstGeom prst="rect">
            <a:avLst/>
          </a:prstGeom>
          <a:noFill/>
          <a:ln>
            <a:noFill/>
          </a:ln>
        </p:spPr>
        <p:txBody>
          <a:bodyPr spcFirstLastPara="1" wrap="square" lIns="68575" tIns="34275" rIns="68575" bIns="34275" anchor="ctr" anchorCtr="0">
            <a:normAutofit/>
          </a:bodyPr>
          <a:lstStyle>
            <a:lvl1pPr marL="457200" lvl="0" indent="-228600" algn="l" rtl="0">
              <a:lnSpc>
                <a:spcPct val="100000"/>
              </a:lnSpc>
              <a:spcBef>
                <a:spcPts val="200"/>
              </a:spcBef>
              <a:spcAft>
                <a:spcPts val="0"/>
              </a:spcAft>
              <a:buSzPts val="800"/>
              <a:buNone/>
              <a:defRPr sz="900"/>
            </a:lvl1pPr>
            <a:lvl2pPr marL="914400" lvl="1" indent="-228600" algn="l" rtl="0">
              <a:lnSpc>
                <a:spcPct val="100000"/>
              </a:lnSpc>
              <a:spcBef>
                <a:spcPts val="500"/>
              </a:spcBef>
              <a:spcAft>
                <a:spcPts val="0"/>
              </a:spcAft>
              <a:buSzPts val="800"/>
              <a:buNone/>
              <a:defRPr sz="900"/>
            </a:lvl2pPr>
            <a:lvl3pPr marL="1371600" lvl="2" indent="-228600" algn="l" rtl="0">
              <a:lnSpc>
                <a:spcPct val="100000"/>
              </a:lnSpc>
              <a:spcBef>
                <a:spcPts val="500"/>
              </a:spcBef>
              <a:spcAft>
                <a:spcPts val="0"/>
              </a:spcAft>
              <a:buSzPts val="700"/>
              <a:buNone/>
              <a:defRPr sz="800"/>
            </a:lvl3pPr>
            <a:lvl4pPr marL="1828800" lvl="3" indent="-228600" algn="l" rtl="0">
              <a:lnSpc>
                <a:spcPct val="100000"/>
              </a:lnSpc>
              <a:spcBef>
                <a:spcPts val="500"/>
              </a:spcBef>
              <a:spcAft>
                <a:spcPts val="0"/>
              </a:spcAft>
              <a:buSzPts val="600"/>
              <a:buNone/>
              <a:defRPr sz="700"/>
            </a:lvl4pPr>
            <a:lvl5pPr marL="2286000" lvl="4" indent="-228600" algn="l" rtl="0">
              <a:lnSpc>
                <a:spcPct val="100000"/>
              </a:lnSpc>
              <a:spcBef>
                <a:spcPts val="500"/>
              </a:spcBef>
              <a:spcAft>
                <a:spcPts val="0"/>
              </a:spcAft>
              <a:buSzPts val="600"/>
              <a:buNone/>
              <a:defRPr sz="700"/>
            </a:lvl5pPr>
            <a:lvl6pPr marL="2743200" lvl="5" indent="-228600" algn="l" rtl="0">
              <a:lnSpc>
                <a:spcPct val="100000"/>
              </a:lnSpc>
              <a:spcBef>
                <a:spcPts val="500"/>
              </a:spcBef>
              <a:spcAft>
                <a:spcPts val="0"/>
              </a:spcAft>
              <a:buSzPts val="600"/>
              <a:buNone/>
              <a:defRPr sz="700"/>
            </a:lvl6pPr>
            <a:lvl7pPr marL="3200400" lvl="6" indent="-228600" algn="l" rtl="0">
              <a:lnSpc>
                <a:spcPct val="100000"/>
              </a:lnSpc>
              <a:spcBef>
                <a:spcPts val="500"/>
              </a:spcBef>
              <a:spcAft>
                <a:spcPts val="0"/>
              </a:spcAft>
              <a:buSzPts val="600"/>
              <a:buNone/>
              <a:defRPr sz="700"/>
            </a:lvl7pPr>
            <a:lvl8pPr marL="3657600" lvl="7" indent="-228600" algn="l" rtl="0">
              <a:lnSpc>
                <a:spcPct val="100000"/>
              </a:lnSpc>
              <a:spcBef>
                <a:spcPts val="500"/>
              </a:spcBef>
              <a:spcAft>
                <a:spcPts val="0"/>
              </a:spcAft>
              <a:buSzPts val="600"/>
              <a:buNone/>
              <a:defRPr sz="700"/>
            </a:lvl8pPr>
            <a:lvl9pPr marL="4114800" lvl="8" indent="-228600" algn="l" rtl="0">
              <a:lnSpc>
                <a:spcPct val="100000"/>
              </a:lnSpc>
              <a:spcBef>
                <a:spcPts val="500"/>
              </a:spcBef>
              <a:spcAft>
                <a:spcPts val="500"/>
              </a:spcAft>
              <a:buSzPts val="600"/>
              <a:buNone/>
              <a:defRPr sz="700"/>
            </a:lvl9pPr>
          </a:lstStyle>
          <a:p>
            <a:endParaRPr/>
          </a:p>
        </p:txBody>
      </p:sp>
      <p:sp>
        <p:nvSpPr>
          <p:cNvPr id="144" name="Google Shape;144;p25"/>
          <p:cNvSpPr txBox="1">
            <a:spLocks noGrp="1"/>
          </p:cNvSpPr>
          <p:nvPr>
            <p:ph type="dt" idx="10"/>
          </p:nvPr>
        </p:nvSpPr>
        <p:spPr>
          <a:xfrm>
            <a:off x="5704463" y="4467103"/>
            <a:ext cx="213360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5" name="Google Shape;145;p25"/>
          <p:cNvSpPr txBox="1">
            <a:spLocks noGrp="1"/>
          </p:cNvSpPr>
          <p:nvPr>
            <p:ph type="ftr" idx="11"/>
          </p:nvPr>
        </p:nvSpPr>
        <p:spPr>
          <a:xfrm>
            <a:off x="435894" y="4463858"/>
            <a:ext cx="51879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6" name="Google Shape;146;p25"/>
          <p:cNvSpPr txBox="1">
            <a:spLocks noGrp="1"/>
          </p:cNvSpPr>
          <p:nvPr>
            <p:ph type="sldNum" idx="12"/>
          </p:nvPr>
        </p:nvSpPr>
        <p:spPr>
          <a:xfrm>
            <a:off x="8250638" y="4725103"/>
            <a:ext cx="789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6"/>
          <p:cNvSpPr/>
          <p:nvPr/>
        </p:nvSpPr>
        <p:spPr>
          <a:xfrm>
            <a:off x="330214" y="460805"/>
            <a:ext cx="8482200" cy="8919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9" name="Google Shape;149;p26"/>
          <p:cNvSpPr txBox="1">
            <a:spLocks noGrp="1"/>
          </p:cNvSpPr>
          <p:nvPr>
            <p:ph type="title"/>
          </p:nvPr>
        </p:nvSpPr>
        <p:spPr>
          <a:xfrm>
            <a:off x="435894" y="526617"/>
            <a:ext cx="8272200" cy="7602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0" name="Google Shape;150;p26"/>
          <p:cNvSpPr txBox="1">
            <a:spLocks noGrp="1"/>
          </p:cNvSpPr>
          <p:nvPr>
            <p:ph type="body" idx="1"/>
          </p:nvPr>
        </p:nvSpPr>
        <p:spPr>
          <a:xfrm rot="5400000">
            <a:off x="3250956" y="-1063048"/>
            <a:ext cx="2642100" cy="8272200"/>
          </a:xfrm>
          <a:prstGeom prst="rect">
            <a:avLst/>
          </a:prstGeom>
          <a:noFill/>
          <a:ln>
            <a:noFill/>
          </a:ln>
        </p:spPr>
        <p:txBody>
          <a:bodyPr spcFirstLastPara="1" wrap="square" lIns="68575" tIns="34275" rIns="68575" bIns="34275" anchor="t" anchorCtr="0">
            <a:normAutofit/>
          </a:bodyPr>
          <a:lstStyle>
            <a:lvl1pPr marL="457200" lvl="0" indent="-304800" algn="l" rtl="0">
              <a:lnSpc>
                <a:spcPct val="100000"/>
              </a:lnSpc>
              <a:spcBef>
                <a:spcPts val="300"/>
              </a:spcBef>
              <a:spcAft>
                <a:spcPts val="0"/>
              </a:spcAft>
              <a:buSzPts val="1200"/>
              <a:buChar char="◼"/>
              <a:defRPr/>
            </a:lvl1pPr>
            <a:lvl2pPr marL="914400" lvl="1" indent="-298450" algn="l" rtl="0">
              <a:lnSpc>
                <a:spcPct val="100000"/>
              </a:lnSpc>
              <a:spcBef>
                <a:spcPts val="500"/>
              </a:spcBef>
              <a:spcAft>
                <a:spcPts val="0"/>
              </a:spcAft>
              <a:buSzPts val="1100"/>
              <a:buChar char="◼"/>
              <a:defRPr/>
            </a:lvl2pPr>
            <a:lvl3pPr marL="1371600" lvl="2" indent="-292100" algn="l" rtl="0">
              <a:lnSpc>
                <a:spcPct val="100000"/>
              </a:lnSpc>
              <a:spcBef>
                <a:spcPts val="500"/>
              </a:spcBef>
              <a:spcAft>
                <a:spcPts val="0"/>
              </a:spcAft>
              <a:buSzPts val="1000"/>
              <a:buChar char="◼"/>
              <a:defRPr/>
            </a:lvl3pPr>
            <a:lvl4pPr marL="1828800" lvl="3" indent="-279400" algn="l" rtl="0">
              <a:lnSpc>
                <a:spcPct val="100000"/>
              </a:lnSpc>
              <a:spcBef>
                <a:spcPts val="500"/>
              </a:spcBef>
              <a:spcAft>
                <a:spcPts val="0"/>
              </a:spcAft>
              <a:buSzPts val="800"/>
              <a:buChar char="◼"/>
              <a:defRPr/>
            </a:lvl4pPr>
            <a:lvl5pPr marL="2286000" lvl="4" indent="-279400" algn="l" rtl="0">
              <a:lnSpc>
                <a:spcPct val="100000"/>
              </a:lnSpc>
              <a:spcBef>
                <a:spcPts val="500"/>
              </a:spcBef>
              <a:spcAft>
                <a:spcPts val="0"/>
              </a:spcAft>
              <a:buSzPts val="800"/>
              <a:buChar char="◼"/>
              <a:defRPr/>
            </a:lvl5pPr>
            <a:lvl6pPr marL="2743200" lvl="5" indent="-304800" algn="l" rtl="0">
              <a:lnSpc>
                <a:spcPct val="100000"/>
              </a:lnSpc>
              <a:spcBef>
                <a:spcPts val="500"/>
              </a:spcBef>
              <a:spcAft>
                <a:spcPts val="0"/>
              </a:spcAft>
              <a:buSzPts val="1200"/>
              <a:buChar char="◼"/>
              <a:defRPr/>
            </a:lvl6pPr>
            <a:lvl7pPr marL="3200400" lvl="6" indent="-304800" algn="l" rtl="0">
              <a:lnSpc>
                <a:spcPct val="100000"/>
              </a:lnSpc>
              <a:spcBef>
                <a:spcPts val="500"/>
              </a:spcBef>
              <a:spcAft>
                <a:spcPts val="0"/>
              </a:spcAft>
              <a:buSzPts val="1200"/>
              <a:buChar char="◼"/>
              <a:defRPr/>
            </a:lvl7pPr>
            <a:lvl8pPr marL="3657600" lvl="7" indent="-304800" algn="l" rtl="0">
              <a:lnSpc>
                <a:spcPct val="100000"/>
              </a:lnSpc>
              <a:spcBef>
                <a:spcPts val="500"/>
              </a:spcBef>
              <a:spcAft>
                <a:spcPts val="0"/>
              </a:spcAft>
              <a:buSzPts val="1200"/>
              <a:buChar char="◼"/>
              <a:defRPr/>
            </a:lvl8pPr>
            <a:lvl9pPr marL="4114800" lvl="8" indent="-304800" algn="l" rtl="0">
              <a:lnSpc>
                <a:spcPct val="100000"/>
              </a:lnSpc>
              <a:spcBef>
                <a:spcPts val="500"/>
              </a:spcBef>
              <a:spcAft>
                <a:spcPts val="500"/>
              </a:spcAft>
              <a:buSzPts val="1200"/>
              <a:buChar char="◼"/>
              <a:defRPr/>
            </a:lvl9pPr>
          </a:lstStyle>
          <a:p>
            <a:endParaRPr/>
          </a:p>
        </p:txBody>
      </p:sp>
      <p:sp>
        <p:nvSpPr>
          <p:cNvPr id="151" name="Google Shape;151;p26"/>
          <p:cNvSpPr txBox="1">
            <a:spLocks noGrp="1"/>
          </p:cNvSpPr>
          <p:nvPr>
            <p:ph type="dt" idx="10"/>
          </p:nvPr>
        </p:nvSpPr>
        <p:spPr>
          <a:xfrm>
            <a:off x="5704463" y="4467103"/>
            <a:ext cx="213360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52" name="Google Shape;152;p26"/>
          <p:cNvSpPr txBox="1">
            <a:spLocks noGrp="1"/>
          </p:cNvSpPr>
          <p:nvPr>
            <p:ph type="ftr" idx="11"/>
          </p:nvPr>
        </p:nvSpPr>
        <p:spPr>
          <a:xfrm>
            <a:off x="435894" y="4463858"/>
            <a:ext cx="51879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53" name="Google Shape;153;p26"/>
          <p:cNvSpPr txBox="1">
            <a:spLocks noGrp="1"/>
          </p:cNvSpPr>
          <p:nvPr>
            <p:ph type="sldNum" idx="12"/>
          </p:nvPr>
        </p:nvSpPr>
        <p:spPr>
          <a:xfrm>
            <a:off x="8250638" y="4725103"/>
            <a:ext cx="789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4"/>
        <p:cNvGrpSpPr/>
        <p:nvPr/>
      </p:nvGrpSpPr>
      <p:grpSpPr>
        <a:xfrm>
          <a:off x="0" y="0"/>
          <a:ext cx="0" cy="0"/>
          <a:chOff x="0" y="0"/>
          <a:chExt cx="0" cy="0"/>
        </a:xfrm>
      </p:grpSpPr>
      <p:sp>
        <p:nvSpPr>
          <p:cNvPr id="155" name="Google Shape;155;p27"/>
          <p:cNvSpPr/>
          <p:nvPr/>
        </p:nvSpPr>
        <p:spPr>
          <a:xfrm>
            <a:off x="6629401" y="449794"/>
            <a:ext cx="2180100" cy="43629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6" name="Google Shape;156;p27"/>
          <p:cNvSpPr txBox="1">
            <a:spLocks noGrp="1"/>
          </p:cNvSpPr>
          <p:nvPr>
            <p:ph type="title"/>
          </p:nvPr>
        </p:nvSpPr>
        <p:spPr>
          <a:xfrm rot="5400000">
            <a:off x="5437173" y="1698845"/>
            <a:ext cx="3887400" cy="15033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l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7" name="Google Shape;157;p27"/>
          <p:cNvSpPr txBox="1">
            <a:spLocks noGrp="1"/>
          </p:cNvSpPr>
          <p:nvPr>
            <p:ph type="body" idx="1"/>
          </p:nvPr>
        </p:nvSpPr>
        <p:spPr>
          <a:xfrm rot="5400000">
            <a:off x="1598552" y="-510655"/>
            <a:ext cx="3887400" cy="5922300"/>
          </a:xfrm>
          <a:prstGeom prst="rect">
            <a:avLst/>
          </a:prstGeom>
          <a:noFill/>
          <a:ln>
            <a:noFill/>
          </a:ln>
        </p:spPr>
        <p:txBody>
          <a:bodyPr spcFirstLastPara="1" wrap="square" lIns="68575" tIns="34275" rIns="68575" bIns="34275" anchor="t" anchorCtr="0">
            <a:normAutofit/>
          </a:bodyPr>
          <a:lstStyle>
            <a:lvl1pPr marL="457200" lvl="0" indent="-304800" algn="l" rtl="0">
              <a:lnSpc>
                <a:spcPct val="100000"/>
              </a:lnSpc>
              <a:spcBef>
                <a:spcPts val="300"/>
              </a:spcBef>
              <a:spcAft>
                <a:spcPts val="0"/>
              </a:spcAft>
              <a:buSzPts val="1200"/>
              <a:buChar char="◼"/>
              <a:defRPr/>
            </a:lvl1pPr>
            <a:lvl2pPr marL="914400" lvl="1" indent="-304800" algn="l" rtl="0">
              <a:lnSpc>
                <a:spcPct val="100000"/>
              </a:lnSpc>
              <a:spcBef>
                <a:spcPts val="500"/>
              </a:spcBef>
              <a:spcAft>
                <a:spcPts val="0"/>
              </a:spcAft>
              <a:buSzPts val="1200"/>
              <a:buChar char="◼"/>
              <a:defRPr/>
            </a:lvl2pPr>
            <a:lvl3pPr marL="1371600" lvl="2" indent="-304800" algn="l" rtl="0">
              <a:lnSpc>
                <a:spcPct val="100000"/>
              </a:lnSpc>
              <a:spcBef>
                <a:spcPts val="500"/>
              </a:spcBef>
              <a:spcAft>
                <a:spcPts val="0"/>
              </a:spcAft>
              <a:buSzPts val="1200"/>
              <a:buChar char="◼"/>
              <a:defRPr/>
            </a:lvl3pPr>
            <a:lvl4pPr marL="1828800" lvl="3" indent="-304800" algn="l" rtl="0">
              <a:lnSpc>
                <a:spcPct val="100000"/>
              </a:lnSpc>
              <a:spcBef>
                <a:spcPts val="500"/>
              </a:spcBef>
              <a:spcAft>
                <a:spcPts val="0"/>
              </a:spcAft>
              <a:buSzPts val="1200"/>
              <a:buChar char="◼"/>
              <a:defRPr/>
            </a:lvl4pPr>
            <a:lvl5pPr marL="2286000" lvl="4" indent="-304800" algn="l" rtl="0">
              <a:lnSpc>
                <a:spcPct val="100000"/>
              </a:lnSpc>
              <a:spcBef>
                <a:spcPts val="500"/>
              </a:spcBef>
              <a:spcAft>
                <a:spcPts val="0"/>
              </a:spcAft>
              <a:buSzPts val="1200"/>
              <a:buChar char="◼"/>
              <a:defRPr/>
            </a:lvl5pPr>
            <a:lvl6pPr marL="2743200" lvl="5" indent="-304800" algn="l" rtl="0">
              <a:lnSpc>
                <a:spcPct val="100000"/>
              </a:lnSpc>
              <a:spcBef>
                <a:spcPts val="500"/>
              </a:spcBef>
              <a:spcAft>
                <a:spcPts val="0"/>
              </a:spcAft>
              <a:buSzPts val="1200"/>
              <a:buChar char="◼"/>
              <a:defRPr/>
            </a:lvl6pPr>
            <a:lvl7pPr marL="3200400" lvl="6" indent="-304800" algn="l" rtl="0">
              <a:lnSpc>
                <a:spcPct val="100000"/>
              </a:lnSpc>
              <a:spcBef>
                <a:spcPts val="500"/>
              </a:spcBef>
              <a:spcAft>
                <a:spcPts val="0"/>
              </a:spcAft>
              <a:buSzPts val="1200"/>
              <a:buChar char="◼"/>
              <a:defRPr/>
            </a:lvl7pPr>
            <a:lvl8pPr marL="3657600" lvl="7" indent="-304800" algn="l" rtl="0">
              <a:lnSpc>
                <a:spcPct val="100000"/>
              </a:lnSpc>
              <a:spcBef>
                <a:spcPts val="500"/>
              </a:spcBef>
              <a:spcAft>
                <a:spcPts val="0"/>
              </a:spcAft>
              <a:buSzPts val="1200"/>
              <a:buChar char="◼"/>
              <a:defRPr/>
            </a:lvl8pPr>
            <a:lvl9pPr marL="4114800" lvl="8" indent="-304800" algn="l" rtl="0">
              <a:lnSpc>
                <a:spcPct val="100000"/>
              </a:lnSpc>
              <a:spcBef>
                <a:spcPts val="500"/>
              </a:spcBef>
              <a:spcAft>
                <a:spcPts val="500"/>
              </a:spcAft>
              <a:buSzPts val="1200"/>
              <a:buChar char="◼"/>
              <a:defRPr/>
            </a:lvl9pPr>
          </a:lstStyle>
          <a:p>
            <a:endParaRPr/>
          </a:p>
        </p:txBody>
      </p:sp>
      <p:sp>
        <p:nvSpPr>
          <p:cNvPr id="158" name="Google Shape;158;p27"/>
          <p:cNvSpPr txBox="1">
            <a:spLocks noGrp="1"/>
          </p:cNvSpPr>
          <p:nvPr>
            <p:ph type="dt" idx="10"/>
          </p:nvPr>
        </p:nvSpPr>
        <p:spPr>
          <a:xfrm>
            <a:off x="6745255" y="4467103"/>
            <a:ext cx="99600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6C8089"/>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59" name="Google Shape;159;p27"/>
          <p:cNvSpPr txBox="1">
            <a:spLocks noGrp="1"/>
          </p:cNvSpPr>
          <p:nvPr>
            <p:ph type="ftr" idx="11"/>
          </p:nvPr>
        </p:nvSpPr>
        <p:spPr>
          <a:xfrm>
            <a:off x="581192" y="4463858"/>
            <a:ext cx="59223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60" name="Google Shape;160;p27"/>
          <p:cNvSpPr txBox="1">
            <a:spLocks noGrp="1"/>
          </p:cNvSpPr>
          <p:nvPr>
            <p:ph type="sldNum" idx="12"/>
          </p:nvPr>
        </p:nvSpPr>
        <p:spPr>
          <a:xfrm>
            <a:off x="7834961" y="4467103"/>
            <a:ext cx="87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700"/>
              <a:buFont typeface="Arial"/>
              <a:buNone/>
              <a:defRPr sz="700" b="1" i="0" u="none" strike="noStrike" cap="none">
                <a:solidFill>
                  <a:srgbClr val="6C808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2">
  <p:cSld name="Content Slide 2">
    <p:spTree>
      <p:nvGrpSpPr>
        <p:cNvPr id="1" name="Shape 28"/>
        <p:cNvGrpSpPr/>
        <p:nvPr/>
      </p:nvGrpSpPr>
      <p:grpSpPr>
        <a:xfrm>
          <a:off x="0" y="0"/>
          <a:ext cx="0" cy="0"/>
          <a:chOff x="0" y="0"/>
          <a:chExt cx="0" cy="0"/>
        </a:xfrm>
      </p:grpSpPr>
      <p:pic>
        <p:nvPicPr>
          <p:cNvPr id="29" name="Google Shape;29;p4"/>
          <p:cNvPicPr preferRelativeResize="0"/>
          <p:nvPr/>
        </p:nvPicPr>
        <p:blipFill rotWithShape="1">
          <a:blip r:embed="rId2">
            <a:alphaModFix/>
          </a:blip>
          <a:srcRect/>
          <a:stretch/>
        </p:blipFill>
        <p:spPr>
          <a:xfrm>
            <a:off x="0" y="-342900"/>
            <a:ext cx="9143998" cy="2078181"/>
          </a:xfrm>
          <a:prstGeom prst="rect">
            <a:avLst/>
          </a:prstGeom>
          <a:noFill/>
          <a:ln>
            <a:noFill/>
          </a:ln>
        </p:spPr>
      </p:pic>
      <p:sp>
        <p:nvSpPr>
          <p:cNvPr id="30" name="Google Shape;30;p4"/>
          <p:cNvSpPr txBox="1">
            <a:spLocks noGrp="1"/>
          </p:cNvSpPr>
          <p:nvPr>
            <p:ph type="body" idx="1"/>
          </p:nvPr>
        </p:nvSpPr>
        <p:spPr>
          <a:xfrm>
            <a:off x="706662" y="1828801"/>
            <a:ext cx="7751400" cy="24765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2100"/>
              <a:buNone/>
              <a:defRPr sz="2100">
                <a:solidFill>
                  <a:schemeClr val="dk1"/>
                </a:solidFill>
                <a:latin typeface="Twentieth Century"/>
                <a:ea typeface="Twentieth Century"/>
                <a:cs typeface="Twentieth Century"/>
                <a:sym typeface="Twentieth Century"/>
              </a:defRPr>
            </a:lvl1pPr>
            <a:lvl2pPr marL="914400" lvl="1" indent="-228600" algn="l">
              <a:lnSpc>
                <a:spcPct val="90000"/>
              </a:lnSpc>
              <a:spcBef>
                <a:spcPts val="400"/>
              </a:spcBef>
              <a:spcAft>
                <a:spcPts val="0"/>
              </a:spcAft>
              <a:buClr>
                <a:schemeClr val="dk1"/>
              </a:buClr>
              <a:buSzPts val="1800"/>
              <a:buNone/>
              <a:defRPr/>
            </a:lvl2pPr>
            <a:lvl3pPr marL="1371600" lvl="2" indent="-228600" algn="l">
              <a:lnSpc>
                <a:spcPct val="90000"/>
              </a:lnSpc>
              <a:spcBef>
                <a:spcPts val="400"/>
              </a:spcBef>
              <a:spcAft>
                <a:spcPts val="0"/>
              </a:spcAft>
              <a:buClr>
                <a:schemeClr val="dk1"/>
              </a:buClr>
              <a:buSzPts val="15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 name="Google Shape;31;p4"/>
          <p:cNvSpPr/>
          <p:nvPr/>
        </p:nvSpPr>
        <p:spPr>
          <a:xfrm>
            <a:off x="-207335" y="4736292"/>
            <a:ext cx="7075200" cy="741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Twentieth Century"/>
              <a:ea typeface="Twentieth Century"/>
              <a:cs typeface="Twentieth Century"/>
              <a:sym typeface="Twentieth Century"/>
            </a:endParaRPr>
          </a:p>
        </p:txBody>
      </p:sp>
      <p:sp>
        <p:nvSpPr>
          <p:cNvPr id="32" name="Google Shape;32;p4"/>
          <p:cNvSpPr txBox="1"/>
          <p:nvPr/>
        </p:nvSpPr>
        <p:spPr>
          <a:xfrm>
            <a:off x="6914051" y="4632722"/>
            <a:ext cx="18762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rgbClr val="0AA6BE"/>
                </a:solidFill>
                <a:latin typeface="Twentieth Century"/>
                <a:ea typeface="Twentieth Century"/>
                <a:cs typeface="Twentieth Century"/>
                <a:sym typeface="Twentieth Century"/>
              </a:rPr>
              <a:t>probarisystems.com</a:t>
            </a:r>
            <a:endParaRPr sz="1100"/>
          </a:p>
        </p:txBody>
      </p:sp>
      <p:sp>
        <p:nvSpPr>
          <p:cNvPr id="33" name="Google Shape;33;p4"/>
          <p:cNvSpPr txBox="1">
            <a:spLocks noGrp="1"/>
          </p:cNvSpPr>
          <p:nvPr>
            <p:ph type="title"/>
          </p:nvPr>
        </p:nvSpPr>
        <p:spPr>
          <a:xfrm>
            <a:off x="1035188" y="706553"/>
            <a:ext cx="7073700" cy="825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3300"/>
              <a:buFont typeface="Twentieth Century"/>
              <a:buNone/>
              <a:defRPr b="1">
                <a:solidFill>
                  <a:schemeClr val="accent2"/>
                </a:solidFill>
                <a:latin typeface="Twentieth Century"/>
                <a:ea typeface="Twentieth Century"/>
                <a:cs typeface="Twentieth Century"/>
                <a:sym typeface="Twentieth Century"/>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4" name="Google Shape;34;p4"/>
          <p:cNvPicPr preferRelativeResize="0"/>
          <p:nvPr/>
        </p:nvPicPr>
        <p:blipFill rotWithShape="1">
          <a:blip r:embed="rId3">
            <a:alphaModFix/>
          </a:blip>
          <a:srcRect/>
          <a:stretch/>
        </p:blipFill>
        <p:spPr>
          <a:xfrm>
            <a:off x="88294" y="52484"/>
            <a:ext cx="760315" cy="81204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xit Slide">
  <p:cSld name="Exit Slide">
    <p:spTree>
      <p:nvGrpSpPr>
        <p:cNvPr id="1" name="Shape 35"/>
        <p:cNvGrpSpPr/>
        <p:nvPr/>
      </p:nvGrpSpPr>
      <p:grpSpPr>
        <a:xfrm>
          <a:off x="0" y="0"/>
          <a:ext cx="0" cy="0"/>
          <a:chOff x="0" y="0"/>
          <a:chExt cx="0" cy="0"/>
        </a:xfrm>
      </p:grpSpPr>
      <p:sp>
        <p:nvSpPr>
          <p:cNvPr id="36" name="Google Shape;36;p5"/>
          <p:cNvSpPr/>
          <p:nvPr/>
        </p:nvSpPr>
        <p:spPr>
          <a:xfrm>
            <a:off x="3270305" y="841548"/>
            <a:ext cx="5995800" cy="858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Twentieth Century"/>
              <a:ea typeface="Twentieth Century"/>
              <a:cs typeface="Twentieth Century"/>
              <a:sym typeface="Twentieth Century"/>
            </a:endParaRPr>
          </a:p>
        </p:txBody>
      </p:sp>
      <p:sp>
        <p:nvSpPr>
          <p:cNvPr id="37" name="Google Shape;37;p5"/>
          <p:cNvSpPr/>
          <p:nvPr/>
        </p:nvSpPr>
        <p:spPr>
          <a:xfrm>
            <a:off x="2129621" y="319520"/>
            <a:ext cx="7136400" cy="666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Twentieth Century"/>
              <a:ea typeface="Twentieth Century"/>
              <a:cs typeface="Twentieth Century"/>
              <a:sym typeface="Twentieth Century"/>
            </a:endParaRPr>
          </a:p>
        </p:txBody>
      </p:sp>
      <p:sp>
        <p:nvSpPr>
          <p:cNvPr id="38" name="Google Shape;38;p5"/>
          <p:cNvSpPr/>
          <p:nvPr/>
        </p:nvSpPr>
        <p:spPr>
          <a:xfrm>
            <a:off x="-423752" y="-326534"/>
            <a:ext cx="4157100" cy="72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Twentieth Century"/>
              <a:ea typeface="Twentieth Century"/>
              <a:cs typeface="Twentieth Century"/>
              <a:sym typeface="Twentieth Century"/>
            </a:endParaRPr>
          </a:p>
        </p:txBody>
      </p:sp>
      <p:sp>
        <p:nvSpPr>
          <p:cNvPr id="39" name="Google Shape;39;p5"/>
          <p:cNvSpPr/>
          <p:nvPr/>
        </p:nvSpPr>
        <p:spPr>
          <a:xfrm>
            <a:off x="-207335" y="4736292"/>
            <a:ext cx="8689200" cy="720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Twentieth Century"/>
              <a:ea typeface="Twentieth Century"/>
              <a:cs typeface="Twentieth Century"/>
              <a:sym typeface="Twentieth Century"/>
            </a:endParaRPr>
          </a:p>
        </p:txBody>
      </p:sp>
      <p:sp>
        <p:nvSpPr>
          <p:cNvPr id="40" name="Google Shape;40;p5"/>
          <p:cNvSpPr txBox="1">
            <a:spLocks noGrp="1"/>
          </p:cNvSpPr>
          <p:nvPr>
            <p:ph type="title"/>
          </p:nvPr>
        </p:nvSpPr>
        <p:spPr>
          <a:xfrm>
            <a:off x="2070376" y="1975531"/>
            <a:ext cx="6604500" cy="8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3300"/>
              <a:buFont typeface="Twentieth Century"/>
              <a:buNone/>
              <a:defRPr b="1">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 name="Google Shape;41;p5"/>
          <p:cNvSpPr txBox="1">
            <a:spLocks noGrp="1"/>
          </p:cNvSpPr>
          <p:nvPr>
            <p:ph type="body" idx="1"/>
          </p:nvPr>
        </p:nvSpPr>
        <p:spPr>
          <a:xfrm>
            <a:off x="2070376" y="2801126"/>
            <a:ext cx="6604500" cy="37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2"/>
              </a:buClr>
              <a:buSzPts val="1500"/>
              <a:buNone/>
              <a:defRPr sz="1500">
                <a:solidFill>
                  <a:schemeClr val="dk2"/>
                </a:solidFill>
              </a:defRPr>
            </a:lvl1pPr>
            <a:lvl2pPr marL="914400" lvl="1" indent="-228600" algn="l">
              <a:lnSpc>
                <a:spcPct val="90000"/>
              </a:lnSpc>
              <a:spcBef>
                <a:spcPts val="400"/>
              </a:spcBef>
              <a:spcAft>
                <a:spcPts val="0"/>
              </a:spcAft>
              <a:buClr>
                <a:schemeClr val="dk1"/>
              </a:buClr>
              <a:buSzPts val="1800"/>
              <a:buNone/>
              <a:defRPr/>
            </a:lvl2pPr>
            <a:lvl3pPr marL="1371600" lvl="2" indent="-228600" algn="l">
              <a:lnSpc>
                <a:spcPct val="90000"/>
              </a:lnSpc>
              <a:spcBef>
                <a:spcPts val="400"/>
              </a:spcBef>
              <a:spcAft>
                <a:spcPts val="0"/>
              </a:spcAft>
              <a:buClr>
                <a:schemeClr val="dk1"/>
              </a:buClr>
              <a:buSzPts val="15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Google Shape;42;p5"/>
          <p:cNvSpPr txBox="1"/>
          <p:nvPr/>
        </p:nvSpPr>
        <p:spPr>
          <a:xfrm>
            <a:off x="5314259" y="4344353"/>
            <a:ext cx="3227100" cy="323100"/>
          </a:xfrm>
          <a:prstGeom prst="rect">
            <a:avLst/>
          </a:prstGeom>
          <a:noFill/>
          <a:ln>
            <a:noFill/>
          </a:ln>
        </p:spPr>
        <p:txBody>
          <a:bodyPr spcFirstLastPara="1" wrap="square" lIns="68575" tIns="34275" rIns="68575" bIns="34275" anchor="t" anchorCtr="0">
            <a:noAutofit/>
          </a:bodyPr>
          <a:lstStyle/>
          <a:p>
            <a:pPr marL="0" marR="0" lvl="0" indent="0" algn="r" rtl="0">
              <a:spcBef>
                <a:spcPts val="0"/>
              </a:spcBef>
              <a:spcAft>
                <a:spcPts val="0"/>
              </a:spcAft>
              <a:buNone/>
            </a:pPr>
            <a:r>
              <a:rPr lang="en" sz="1700">
                <a:solidFill>
                  <a:srgbClr val="0AA6BE"/>
                </a:solidFill>
                <a:latin typeface="Twentieth Century"/>
                <a:ea typeface="Twentieth Century"/>
                <a:cs typeface="Twentieth Century"/>
                <a:sym typeface="Twentieth Century"/>
              </a:rPr>
              <a:t>probarisystems.com</a:t>
            </a:r>
            <a:endParaRPr sz="1100"/>
          </a:p>
        </p:txBody>
      </p:sp>
      <p:pic>
        <p:nvPicPr>
          <p:cNvPr id="43" name="Google Shape;43;p5"/>
          <p:cNvPicPr preferRelativeResize="0"/>
          <p:nvPr/>
        </p:nvPicPr>
        <p:blipFill rotWithShape="1">
          <a:blip r:embed="rId2">
            <a:alphaModFix/>
          </a:blip>
          <a:srcRect/>
          <a:stretch/>
        </p:blipFill>
        <p:spPr>
          <a:xfrm>
            <a:off x="-124691" y="635975"/>
            <a:ext cx="4295533" cy="16500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1">
  <p:cSld name="Content Slide 1">
    <p:spTree>
      <p:nvGrpSpPr>
        <p:cNvPr id="1" name="Shape 44"/>
        <p:cNvGrpSpPr/>
        <p:nvPr/>
      </p:nvGrpSpPr>
      <p:grpSpPr>
        <a:xfrm>
          <a:off x="0" y="0"/>
          <a:ext cx="0" cy="0"/>
          <a:chOff x="0" y="0"/>
          <a:chExt cx="0" cy="0"/>
        </a:xfrm>
      </p:grpSpPr>
      <p:pic>
        <p:nvPicPr>
          <p:cNvPr id="45" name="Google Shape;45;p6"/>
          <p:cNvPicPr preferRelativeResize="0"/>
          <p:nvPr/>
        </p:nvPicPr>
        <p:blipFill rotWithShape="1">
          <a:blip r:embed="rId2">
            <a:alphaModFix/>
          </a:blip>
          <a:srcRect/>
          <a:stretch/>
        </p:blipFill>
        <p:spPr>
          <a:xfrm flipH="1">
            <a:off x="2" y="-570583"/>
            <a:ext cx="9143998" cy="2078181"/>
          </a:xfrm>
          <a:prstGeom prst="rect">
            <a:avLst/>
          </a:prstGeom>
          <a:noFill/>
          <a:ln>
            <a:noFill/>
          </a:ln>
        </p:spPr>
      </p:pic>
      <p:sp>
        <p:nvSpPr>
          <p:cNvPr id="46" name="Google Shape;46;p6"/>
          <p:cNvSpPr/>
          <p:nvPr/>
        </p:nvSpPr>
        <p:spPr>
          <a:xfrm>
            <a:off x="4602375" y="542924"/>
            <a:ext cx="4825500" cy="3222300"/>
          </a:xfrm>
          <a:prstGeom prst="roundRect">
            <a:avLst>
              <a:gd name="adj" fmla="val 4966"/>
            </a:avLst>
          </a:pr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latin typeface="Twentieth Century"/>
              <a:ea typeface="Twentieth Century"/>
              <a:cs typeface="Twentieth Century"/>
              <a:sym typeface="Twentieth Century"/>
            </a:endParaRPr>
          </a:p>
        </p:txBody>
      </p:sp>
      <p:sp>
        <p:nvSpPr>
          <p:cNvPr id="47" name="Google Shape;47;p6"/>
          <p:cNvSpPr/>
          <p:nvPr/>
        </p:nvSpPr>
        <p:spPr>
          <a:xfrm>
            <a:off x="-207335" y="4736292"/>
            <a:ext cx="7075200" cy="741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Twentieth Century"/>
              <a:ea typeface="Twentieth Century"/>
              <a:cs typeface="Twentieth Century"/>
              <a:sym typeface="Twentieth Century"/>
            </a:endParaRPr>
          </a:p>
        </p:txBody>
      </p:sp>
      <p:sp>
        <p:nvSpPr>
          <p:cNvPr id="48" name="Google Shape;48;p6"/>
          <p:cNvSpPr txBox="1"/>
          <p:nvPr/>
        </p:nvSpPr>
        <p:spPr>
          <a:xfrm>
            <a:off x="6914051" y="4632722"/>
            <a:ext cx="18762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rgbClr val="0AA6BE"/>
                </a:solidFill>
                <a:latin typeface="Twentieth Century"/>
                <a:ea typeface="Twentieth Century"/>
                <a:cs typeface="Twentieth Century"/>
                <a:sym typeface="Twentieth Century"/>
              </a:rPr>
              <a:t>probarisystems.com</a:t>
            </a:r>
            <a:endParaRPr sz="1100"/>
          </a:p>
        </p:txBody>
      </p:sp>
      <p:sp>
        <p:nvSpPr>
          <p:cNvPr id="49" name="Google Shape;49;p6"/>
          <p:cNvSpPr txBox="1">
            <a:spLocks noGrp="1"/>
          </p:cNvSpPr>
          <p:nvPr>
            <p:ph type="body" idx="1"/>
          </p:nvPr>
        </p:nvSpPr>
        <p:spPr>
          <a:xfrm>
            <a:off x="5278093" y="1104753"/>
            <a:ext cx="3474300" cy="2267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2000"/>
              <a:buNone/>
              <a:defRPr sz="2000">
                <a:latin typeface="Twentieth Century"/>
                <a:ea typeface="Twentieth Century"/>
                <a:cs typeface="Twentieth Century"/>
                <a:sym typeface="Twentieth Century"/>
              </a:defRPr>
            </a:lvl1pPr>
            <a:lvl2pPr marL="914400" lvl="1" indent="-228600" algn="l">
              <a:lnSpc>
                <a:spcPct val="90000"/>
              </a:lnSpc>
              <a:spcBef>
                <a:spcPts val="400"/>
              </a:spcBef>
              <a:spcAft>
                <a:spcPts val="0"/>
              </a:spcAft>
              <a:buClr>
                <a:schemeClr val="dk1"/>
              </a:buClr>
              <a:buSzPts val="1800"/>
              <a:buNone/>
              <a:defRPr/>
            </a:lvl2pPr>
            <a:lvl3pPr marL="1371600" lvl="2" indent="-228600" algn="l">
              <a:lnSpc>
                <a:spcPct val="90000"/>
              </a:lnSpc>
              <a:spcBef>
                <a:spcPts val="400"/>
              </a:spcBef>
              <a:spcAft>
                <a:spcPts val="0"/>
              </a:spcAft>
              <a:buClr>
                <a:schemeClr val="dk1"/>
              </a:buClr>
              <a:buSzPts val="15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 name="Google Shape;50;p6"/>
          <p:cNvSpPr txBox="1">
            <a:spLocks noGrp="1"/>
          </p:cNvSpPr>
          <p:nvPr>
            <p:ph type="title"/>
          </p:nvPr>
        </p:nvSpPr>
        <p:spPr>
          <a:xfrm>
            <a:off x="696826" y="1903102"/>
            <a:ext cx="3208800" cy="186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3300"/>
              <a:buFont typeface="Twentieth Century"/>
              <a:buNone/>
              <a:defRPr b="1">
                <a:solidFill>
                  <a:schemeClr val="accent1"/>
                </a:solidFill>
                <a:latin typeface="Twentieth Century"/>
                <a:ea typeface="Twentieth Century"/>
                <a:cs typeface="Twentieth Century"/>
                <a:sym typeface="Twentieth Century"/>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51" name="Google Shape;51;p6"/>
          <p:cNvPicPr preferRelativeResize="0"/>
          <p:nvPr/>
        </p:nvPicPr>
        <p:blipFill rotWithShape="1">
          <a:blip r:embed="rId3">
            <a:alphaModFix/>
          </a:blip>
          <a:srcRect/>
          <a:stretch/>
        </p:blipFill>
        <p:spPr>
          <a:xfrm>
            <a:off x="88294" y="52484"/>
            <a:ext cx="760315" cy="81204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slide">
  <p:cSld name="Picture slide">
    <p:spTree>
      <p:nvGrpSpPr>
        <p:cNvPr id="1" name="Shape 52"/>
        <p:cNvGrpSpPr/>
        <p:nvPr/>
      </p:nvGrpSpPr>
      <p:grpSpPr>
        <a:xfrm>
          <a:off x="0" y="0"/>
          <a:ext cx="0" cy="0"/>
          <a:chOff x="0" y="0"/>
          <a:chExt cx="0" cy="0"/>
        </a:xfrm>
      </p:grpSpPr>
      <p:sp>
        <p:nvSpPr>
          <p:cNvPr id="53" name="Google Shape;53;p7"/>
          <p:cNvSpPr/>
          <p:nvPr/>
        </p:nvSpPr>
        <p:spPr>
          <a:xfrm>
            <a:off x="-207335" y="4736292"/>
            <a:ext cx="7075200" cy="741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Twentieth Century"/>
              <a:ea typeface="Twentieth Century"/>
              <a:cs typeface="Twentieth Century"/>
              <a:sym typeface="Twentieth Century"/>
            </a:endParaRPr>
          </a:p>
        </p:txBody>
      </p:sp>
      <p:sp>
        <p:nvSpPr>
          <p:cNvPr id="54" name="Google Shape;54;p7"/>
          <p:cNvSpPr txBox="1"/>
          <p:nvPr/>
        </p:nvSpPr>
        <p:spPr>
          <a:xfrm>
            <a:off x="6914051" y="4632722"/>
            <a:ext cx="18762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rgbClr val="0AA6BE"/>
                </a:solidFill>
                <a:latin typeface="Twentieth Century"/>
                <a:ea typeface="Twentieth Century"/>
                <a:cs typeface="Twentieth Century"/>
                <a:sym typeface="Twentieth Century"/>
              </a:rPr>
              <a:t>probarisystems.com</a:t>
            </a:r>
            <a:endParaRPr sz="1100"/>
          </a:p>
        </p:txBody>
      </p:sp>
      <p:sp>
        <p:nvSpPr>
          <p:cNvPr id="55" name="Google Shape;55;p7"/>
          <p:cNvSpPr txBox="1">
            <a:spLocks noGrp="1"/>
          </p:cNvSpPr>
          <p:nvPr>
            <p:ph type="title"/>
          </p:nvPr>
        </p:nvSpPr>
        <p:spPr>
          <a:xfrm>
            <a:off x="1028700" y="446567"/>
            <a:ext cx="7073700" cy="825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3300"/>
              <a:buFont typeface="Twentieth Century"/>
              <a:buNone/>
              <a:defRPr b="1">
                <a:solidFill>
                  <a:schemeClr val="accent2"/>
                </a:solidFill>
                <a:latin typeface="Twentieth Century"/>
                <a:ea typeface="Twentieth Century"/>
                <a:cs typeface="Twentieth Century"/>
                <a:sym typeface="Twentieth Century"/>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56" name="Google Shape;56;p7"/>
          <p:cNvPicPr preferRelativeResize="0"/>
          <p:nvPr/>
        </p:nvPicPr>
        <p:blipFill rotWithShape="1">
          <a:blip r:embed="rId2">
            <a:alphaModFix/>
          </a:blip>
          <a:srcRect/>
          <a:stretch/>
        </p:blipFill>
        <p:spPr>
          <a:xfrm>
            <a:off x="88294" y="52484"/>
            <a:ext cx="760315" cy="81204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obari Board Meeting theme" type="title">
  <p:cSld name="TITLE">
    <p:spTree>
      <p:nvGrpSpPr>
        <p:cNvPr id="1" name="Shape 57"/>
        <p:cNvGrpSpPr/>
        <p:nvPr/>
      </p:nvGrpSpPr>
      <p:grpSpPr>
        <a:xfrm>
          <a:off x="0" y="0"/>
          <a:ext cx="0" cy="0"/>
          <a:chOff x="0" y="0"/>
          <a:chExt cx="0" cy="0"/>
        </a:xfrm>
      </p:grpSpPr>
      <p:sp>
        <p:nvSpPr>
          <p:cNvPr id="58" name="Google Shape;58;p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omfortaa"/>
              <a:buNone/>
              <a:defRPr sz="4500">
                <a:latin typeface="Comfortaa"/>
                <a:ea typeface="Comfortaa"/>
                <a:cs typeface="Comfortaa"/>
                <a:sym typeface="Comforta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9" name="Google Shape;59;p8"/>
          <p:cNvSpPr txBox="1">
            <a:spLocks noGrp="1"/>
          </p:cNvSpPr>
          <p:nvPr>
            <p:ph type="subTitle" idx="1"/>
          </p:nvPr>
        </p:nvSpPr>
        <p:spPr>
          <a:xfrm>
            <a:off x="1143000" y="3020044"/>
            <a:ext cx="6858000" cy="9234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Font typeface="Comfortaa"/>
              <a:buNone/>
              <a:defRPr sz="1800">
                <a:latin typeface="Comfortaa"/>
                <a:ea typeface="Comfortaa"/>
                <a:cs typeface="Comfortaa"/>
                <a:sym typeface="Comfortaa"/>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Font typeface="Comfortaa"/>
              <a:buNone/>
              <a:defRPr>
                <a:latin typeface="Comfortaa"/>
                <a:ea typeface="Comfortaa"/>
                <a:cs typeface="Comfortaa"/>
                <a:sym typeface="Comforta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2" name="Google Shape;62;p9"/>
          <p:cNvSpPr txBox="1">
            <a:spLocks noGrp="1"/>
          </p:cNvSpPr>
          <p:nvPr>
            <p:ph type="body" idx="1"/>
          </p:nvPr>
        </p:nvSpPr>
        <p:spPr>
          <a:xfrm>
            <a:off x="628650" y="1355541"/>
            <a:ext cx="7886700" cy="3263400"/>
          </a:xfrm>
          <a:prstGeom prst="rect">
            <a:avLst/>
          </a:prstGeom>
          <a:noFill/>
          <a:ln>
            <a:noFill/>
          </a:ln>
        </p:spPr>
        <p:txBody>
          <a:bodyPr spcFirstLastPara="1" wrap="square" lIns="68575" tIns="34275" rIns="68575" bIns="34275" anchor="t" anchorCtr="0">
            <a:normAutofit/>
          </a:bodyPr>
          <a:lstStyle>
            <a:lvl1pPr marL="457200" lvl="0" indent="-298450" algn="l" rtl="0">
              <a:lnSpc>
                <a:spcPct val="90000"/>
              </a:lnSpc>
              <a:spcBef>
                <a:spcPts val="800"/>
              </a:spcBef>
              <a:spcAft>
                <a:spcPts val="0"/>
              </a:spcAft>
              <a:buClr>
                <a:schemeClr val="dk1"/>
              </a:buClr>
              <a:buSzPts val="1100"/>
              <a:buFont typeface="Comfortaa"/>
              <a:buChar char="•"/>
              <a:defRPr sz="1900">
                <a:latin typeface="Comfortaa"/>
                <a:ea typeface="Comfortaa"/>
                <a:cs typeface="Comfortaa"/>
                <a:sym typeface="Comfortaa"/>
              </a:defRPr>
            </a:lvl1pPr>
            <a:lvl2pPr marL="914400" lvl="1" indent="-298450" algn="l" rtl="0">
              <a:lnSpc>
                <a:spcPct val="90000"/>
              </a:lnSpc>
              <a:spcBef>
                <a:spcPts val="400"/>
              </a:spcBef>
              <a:spcAft>
                <a:spcPts val="0"/>
              </a:spcAft>
              <a:buClr>
                <a:schemeClr val="dk1"/>
              </a:buClr>
              <a:buSzPts val="1100"/>
              <a:buFont typeface="Comfortaa"/>
              <a:buChar char="•"/>
              <a:defRPr sz="1600">
                <a:latin typeface="Comfortaa"/>
                <a:ea typeface="Comfortaa"/>
                <a:cs typeface="Comfortaa"/>
                <a:sym typeface="Comfortaa"/>
              </a:defRPr>
            </a:lvl2pPr>
            <a:lvl3pPr marL="1371600" lvl="2" indent="-298450" algn="l" rtl="0">
              <a:lnSpc>
                <a:spcPct val="90000"/>
              </a:lnSpc>
              <a:spcBef>
                <a:spcPts val="400"/>
              </a:spcBef>
              <a:spcAft>
                <a:spcPts val="0"/>
              </a:spcAft>
              <a:buClr>
                <a:schemeClr val="dk1"/>
              </a:buClr>
              <a:buSzPts val="1100"/>
              <a:buFont typeface="Comfortaa"/>
              <a:buChar char="•"/>
              <a:defRPr sz="1300">
                <a:latin typeface="Comfortaa"/>
                <a:ea typeface="Comfortaa"/>
                <a:cs typeface="Comfortaa"/>
                <a:sym typeface="Comfortaa"/>
              </a:defRPr>
            </a:lvl3pPr>
            <a:lvl4pPr marL="1828800" lvl="3" indent="-298450" algn="l" rtl="0">
              <a:lnSpc>
                <a:spcPct val="90000"/>
              </a:lnSpc>
              <a:spcBef>
                <a:spcPts val="400"/>
              </a:spcBef>
              <a:spcAft>
                <a:spcPts val="0"/>
              </a:spcAft>
              <a:buClr>
                <a:schemeClr val="dk1"/>
              </a:buClr>
              <a:buSzPts val="1100"/>
              <a:buFont typeface="Comfortaa"/>
              <a:buChar char="•"/>
              <a:defRPr sz="1100">
                <a:latin typeface="Comfortaa"/>
                <a:ea typeface="Comfortaa"/>
                <a:cs typeface="Comfortaa"/>
                <a:sym typeface="Comfortaa"/>
              </a:defRPr>
            </a:lvl4pPr>
            <a:lvl5pPr marL="2286000" lvl="4" indent="-298450" algn="l" rtl="0">
              <a:lnSpc>
                <a:spcPct val="90000"/>
              </a:lnSpc>
              <a:spcBef>
                <a:spcPts val="400"/>
              </a:spcBef>
              <a:spcAft>
                <a:spcPts val="0"/>
              </a:spcAft>
              <a:buClr>
                <a:schemeClr val="dk1"/>
              </a:buClr>
              <a:buSzPts val="1100"/>
              <a:buFont typeface="Comfortaa"/>
              <a:buChar char="•"/>
              <a:defRPr sz="1100">
                <a:latin typeface="Comfortaa"/>
                <a:ea typeface="Comfortaa"/>
                <a:cs typeface="Comfortaa"/>
                <a:sym typeface="Comfortaa"/>
              </a:defRPr>
            </a:lvl5pPr>
            <a:lvl6pPr marL="2743200" lvl="5" indent="-298450" algn="l" rtl="0">
              <a:lnSpc>
                <a:spcPct val="90000"/>
              </a:lnSpc>
              <a:spcBef>
                <a:spcPts val="400"/>
              </a:spcBef>
              <a:spcAft>
                <a:spcPts val="0"/>
              </a:spcAft>
              <a:buClr>
                <a:schemeClr val="dk1"/>
              </a:buClr>
              <a:buSzPts val="1100"/>
              <a:buFont typeface="Comfortaa"/>
              <a:buChar char="•"/>
              <a:defRPr sz="1100">
                <a:latin typeface="Comfortaa"/>
                <a:ea typeface="Comfortaa"/>
                <a:cs typeface="Comfortaa"/>
                <a:sym typeface="Comfortaa"/>
              </a:defRPr>
            </a:lvl6pPr>
            <a:lvl7pPr marL="3200400" lvl="6" indent="-298450" algn="l" rtl="0">
              <a:lnSpc>
                <a:spcPct val="90000"/>
              </a:lnSpc>
              <a:spcBef>
                <a:spcPts val="400"/>
              </a:spcBef>
              <a:spcAft>
                <a:spcPts val="0"/>
              </a:spcAft>
              <a:buClr>
                <a:schemeClr val="dk1"/>
              </a:buClr>
              <a:buSzPts val="1100"/>
              <a:buFont typeface="Comfortaa"/>
              <a:buChar char="•"/>
              <a:defRPr sz="1100">
                <a:latin typeface="Comfortaa"/>
                <a:ea typeface="Comfortaa"/>
                <a:cs typeface="Comfortaa"/>
                <a:sym typeface="Comfortaa"/>
              </a:defRPr>
            </a:lvl7pPr>
            <a:lvl8pPr marL="3657600" lvl="7" indent="-298450" algn="l" rtl="0">
              <a:lnSpc>
                <a:spcPct val="90000"/>
              </a:lnSpc>
              <a:spcBef>
                <a:spcPts val="400"/>
              </a:spcBef>
              <a:spcAft>
                <a:spcPts val="0"/>
              </a:spcAft>
              <a:buClr>
                <a:schemeClr val="dk1"/>
              </a:buClr>
              <a:buSzPts val="1100"/>
              <a:buFont typeface="Comfortaa"/>
              <a:buChar char="•"/>
              <a:defRPr sz="1100">
                <a:latin typeface="Comfortaa"/>
                <a:ea typeface="Comfortaa"/>
                <a:cs typeface="Comfortaa"/>
                <a:sym typeface="Comfortaa"/>
              </a:defRPr>
            </a:lvl8pPr>
            <a:lvl9pPr marL="4114800" lvl="8" indent="-298450" algn="l" rtl="0">
              <a:lnSpc>
                <a:spcPct val="90000"/>
              </a:lnSpc>
              <a:spcBef>
                <a:spcPts val="400"/>
              </a:spcBef>
              <a:spcAft>
                <a:spcPts val="0"/>
              </a:spcAft>
              <a:buClr>
                <a:schemeClr val="dk1"/>
              </a:buClr>
              <a:buSzPts val="1100"/>
              <a:buFont typeface="Comfortaa"/>
              <a:buChar char="•"/>
              <a:defRPr sz="1100">
                <a:latin typeface="Comfortaa"/>
                <a:ea typeface="Comfortaa"/>
                <a:cs typeface="Comfortaa"/>
                <a:sym typeface="Comfortaa"/>
              </a:defRPr>
            </a:lvl9pPr>
          </a:lstStyle>
          <a:p>
            <a:endParaRPr/>
          </a:p>
        </p:txBody>
      </p:sp>
      <p:sp>
        <p:nvSpPr>
          <p:cNvPr id="63" name="Google Shape;63;p9"/>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rtl="0">
              <a:buNone/>
              <a:defRPr sz="1000">
                <a:solidFill>
                  <a:schemeClr val="dk1"/>
                </a:solidFill>
                <a:latin typeface="Comfortaa"/>
                <a:ea typeface="Comfortaa"/>
                <a:cs typeface="Comfortaa"/>
                <a:sym typeface="Comfortaa"/>
              </a:defRPr>
            </a:lvl1pPr>
            <a:lvl2pPr lvl="1" rtl="0">
              <a:buNone/>
              <a:defRPr sz="1000">
                <a:solidFill>
                  <a:schemeClr val="dk1"/>
                </a:solidFill>
                <a:latin typeface="Comfortaa"/>
                <a:ea typeface="Comfortaa"/>
                <a:cs typeface="Comfortaa"/>
                <a:sym typeface="Comfortaa"/>
              </a:defRPr>
            </a:lvl2pPr>
            <a:lvl3pPr lvl="2" rtl="0">
              <a:buNone/>
              <a:defRPr sz="1000">
                <a:solidFill>
                  <a:schemeClr val="dk1"/>
                </a:solidFill>
                <a:latin typeface="Comfortaa"/>
                <a:ea typeface="Comfortaa"/>
                <a:cs typeface="Comfortaa"/>
                <a:sym typeface="Comfortaa"/>
              </a:defRPr>
            </a:lvl3pPr>
            <a:lvl4pPr lvl="3" rtl="0">
              <a:buNone/>
              <a:defRPr sz="1000">
                <a:solidFill>
                  <a:schemeClr val="dk1"/>
                </a:solidFill>
                <a:latin typeface="Comfortaa"/>
                <a:ea typeface="Comfortaa"/>
                <a:cs typeface="Comfortaa"/>
                <a:sym typeface="Comfortaa"/>
              </a:defRPr>
            </a:lvl4pPr>
            <a:lvl5pPr lvl="4" rtl="0">
              <a:buNone/>
              <a:defRPr sz="1000">
                <a:solidFill>
                  <a:schemeClr val="dk1"/>
                </a:solidFill>
                <a:latin typeface="Comfortaa"/>
                <a:ea typeface="Comfortaa"/>
                <a:cs typeface="Comfortaa"/>
                <a:sym typeface="Comfortaa"/>
              </a:defRPr>
            </a:lvl5pPr>
            <a:lvl6pPr lvl="5" rtl="0">
              <a:buNone/>
              <a:defRPr sz="1000">
                <a:solidFill>
                  <a:schemeClr val="dk1"/>
                </a:solidFill>
                <a:latin typeface="Comfortaa"/>
                <a:ea typeface="Comfortaa"/>
                <a:cs typeface="Comfortaa"/>
                <a:sym typeface="Comfortaa"/>
              </a:defRPr>
            </a:lvl6pPr>
            <a:lvl7pPr lvl="6" rtl="0">
              <a:buNone/>
              <a:defRPr sz="1000">
                <a:solidFill>
                  <a:schemeClr val="dk1"/>
                </a:solidFill>
                <a:latin typeface="Comfortaa"/>
                <a:ea typeface="Comfortaa"/>
                <a:cs typeface="Comfortaa"/>
                <a:sym typeface="Comfortaa"/>
              </a:defRPr>
            </a:lvl7pPr>
            <a:lvl8pPr lvl="7" rtl="0">
              <a:buNone/>
              <a:defRPr sz="1000">
                <a:solidFill>
                  <a:schemeClr val="dk1"/>
                </a:solidFill>
                <a:latin typeface="Comfortaa"/>
                <a:ea typeface="Comfortaa"/>
                <a:cs typeface="Comfortaa"/>
                <a:sym typeface="Comfortaa"/>
              </a:defRPr>
            </a:lvl8pPr>
            <a:lvl9pPr lvl="8" rtl="0">
              <a:buNone/>
              <a:defRPr sz="1000">
                <a:solidFill>
                  <a:schemeClr val="dk1"/>
                </a:solidFill>
                <a:latin typeface="Comfortaa"/>
                <a:ea typeface="Comfortaa"/>
                <a:cs typeface="Comfortaa"/>
                <a:sym typeface="Comforta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Font typeface="Comfortaa"/>
              <a:buNone/>
              <a:defRPr>
                <a:latin typeface="Comfortaa"/>
                <a:ea typeface="Comfortaa"/>
                <a:cs typeface="Comfortaa"/>
                <a:sym typeface="Comfortaa"/>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 name="Google Shape;66;p10"/>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61950" rtl="0">
              <a:spcBef>
                <a:spcPts val="800"/>
              </a:spcBef>
              <a:spcAft>
                <a:spcPts val="0"/>
              </a:spcAft>
              <a:buSzPts val="2100"/>
              <a:buFont typeface="Comfortaa"/>
              <a:buChar char="•"/>
              <a:defRPr>
                <a:latin typeface="Comfortaa"/>
                <a:ea typeface="Comfortaa"/>
                <a:cs typeface="Comfortaa"/>
                <a:sym typeface="Comfortaa"/>
              </a:defRPr>
            </a:lvl1pPr>
            <a:lvl2pPr marL="914400" lvl="1" indent="-342900" rtl="0">
              <a:spcBef>
                <a:spcPts val="400"/>
              </a:spcBef>
              <a:spcAft>
                <a:spcPts val="0"/>
              </a:spcAft>
              <a:buSzPts val="1800"/>
              <a:buFont typeface="Comfortaa"/>
              <a:buChar char="•"/>
              <a:defRPr>
                <a:latin typeface="Comfortaa"/>
                <a:ea typeface="Comfortaa"/>
                <a:cs typeface="Comfortaa"/>
                <a:sym typeface="Comfortaa"/>
              </a:defRPr>
            </a:lvl2pPr>
            <a:lvl3pPr marL="1371600" lvl="2" indent="-323850" rtl="0">
              <a:spcBef>
                <a:spcPts val="400"/>
              </a:spcBef>
              <a:spcAft>
                <a:spcPts val="0"/>
              </a:spcAft>
              <a:buSzPts val="1500"/>
              <a:buFont typeface="Comfortaa"/>
              <a:buChar char="•"/>
              <a:defRPr>
                <a:latin typeface="Comfortaa"/>
                <a:ea typeface="Comfortaa"/>
                <a:cs typeface="Comfortaa"/>
                <a:sym typeface="Comfortaa"/>
              </a:defRPr>
            </a:lvl3pPr>
            <a:lvl4pPr marL="1828800" lvl="3" indent="-317500" rtl="0">
              <a:spcBef>
                <a:spcPts val="400"/>
              </a:spcBef>
              <a:spcAft>
                <a:spcPts val="0"/>
              </a:spcAft>
              <a:buSzPts val="1400"/>
              <a:buFont typeface="Comfortaa"/>
              <a:buChar char="•"/>
              <a:defRPr>
                <a:latin typeface="Comfortaa"/>
                <a:ea typeface="Comfortaa"/>
                <a:cs typeface="Comfortaa"/>
                <a:sym typeface="Comfortaa"/>
              </a:defRPr>
            </a:lvl4pPr>
            <a:lvl5pPr marL="2286000" lvl="4" indent="-317500" rtl="0">
              <a:spcBef>
                <a:spcPts val="400"/>
              </a:spcBef>
              <a:spcAft>
                <a:spcPts val="0"/>
              </a:spcAft>
              <a:buSzPts val="1400"/>
              <a:buFont typeface="Comfortaa"/>
              <a:buChar char="•"/>
              <a:defRPr>
                <a:latin typeface="Comfortaa"/>
                <a:ea typeface="Comfortaa"/>
                <a:cs typeface="Comfortaa"/>
                <a:sym typeface="Comfortaa"/>
              </a:defRPr>
            </a:lvl5pPr>
            <a:lvl6pPr marL="2743200" lvl="5" indent="-317500" rtl="0">
              <a:spcBef>
                <a:spcPts val="400"/>
              </a:spcBef>
              <a:spcAft>
                <a:spcPts val="0"/>
              </a:spcAft>
              <a:buSzPts val="1400"/>
              <a:buFont typeface="Comfortaa"/>
              <a:buChar char="•"/>
              <a:defRPr>
                <a:latin typeface="Comfortaa"/>
                <a:ea typeface="Comfortaa"/>
                <a:cs typeface="Comfortaa"/>
                <a:sym typeface="Comfortaa"/>
              </a:defRPr>
            </a:lvl6pPr>
            <a:lvl7pPr marL="3200400" lvl="6" indent="-317500" rtl="0">
              <a:spcBef>
                <a:spcPts val="400"/>
              </a:spcBef>
              <a:spcAft>
                <a:spcPts val="0"/>
              </a:spcAft>
              <a:buSzPts val="1400"/>
              <a:buFont typeface="Comfortaa"/>
              <a:buChar char="•"/>
              <a:defRPr>
                <a:latin typeface="Comfortaa"/>
                <a:ea typeface="Comfortaa"/>
                <a:cs typeface="Comfortaa"/>
                <a:sym typeface="Comfortaa"/>
              </a:defRPr>
            </a:lvl7pPr>
            <a:lvl8pPr marL="3657600" lvl="7" indent="-317500" rtl="0">
              <a:spcBef>
                <a:spcPts val="400"/>
              </a:spcBef>
              <a:spcAft>
                <a:spcPts val="0"/>
              </a:spcAft>
              <a:buSzPts val="1400"/>
              <a:buFont typeface="Comfortaa"/>
              <a:buChar char="•"/>
              <a:defRPr>
                <a:latin typeface="Comfortaa"/>
                <a:ea typeface="Comfortaa"/>
                <a:cs typeface="Comfortaa"/>
                <a:sym typeface="Comfortaa"/>
              </a:defRPr>
            </a:lvl8pPr>
            <a:lvl9pPr marL="4114800" lvl="8" indent="-317500" rtl="0">
              <a:spcBef>
                <a:spcPts val="400"/>
              </a:spcBef>
              <a:spcAft>
                <a:spcPts val="0"/>
              </a:spcAft>
              <a:buSzPts val="1400"/>
              <a:buFont typeface="Comfortaa"/>
              <a:buChar char="•"/>
              <a:defRPr>
                <a:latin typeface="Comfortaa"/>
                <a:ea typeface="Comfortaa"/>
                <a:cs typeface="Comfortaa"/>
                <a:sym typeface="Comfortaa"/>
              </a:defRPr>
            </a:lvl9pPr>
          </a:lstStyle>
          <a:p>
            <a:endParaRPr/>
          </a:p>
        </p:txBody>
      </p:sp>
      <p:sp>
        <p:nvSpPr>
          <p:cNvPr id="67" name="Google Shape;67;p1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6.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Twentieth Century"/>
              <a:buNone/>
              <a:defRPr sz="3300" b="0" i="0" u="none" strike="noStrike" cap="none">
                <a:solidFill>
                  <a:schemeClr val="dk1"/>
                </a:solidFill>
                <a:latin typeface="Twentieth Century"/>
                <a:ea typeface="Twentieth Century"/>
                <a:cs typeface="Twentieth Century"/>
                <a:sym typeface="Twentieth Centur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9C9C9C"/>
                </a:solidFill>
                <a:latin typeface="Twentieth Century"/>
                <a:ea typeface="Twentieth Century"/>
                <a:cs typeface="Twentieth Century"/>
                <a:sym typeface="Twentieth Century"/>
              </a:defRPr>
            </a:lvl1pPr>
            <a:lvl2pPr marR="0" lvl="1"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9C9C9C"/>
                </a:solidFill>
                <a:latin typeface="Twentieth Century"/>
                <a:ea typeface="Twentieth Century"/>
                <a:cs typeface="Twentieth Century"/>
                <a:sym typeface="Twentieth Century"/>
              </a:defRPr>
            </a:lvl1pPr>
            <a:lvl2pPr marR="0" lvl="1"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100"/>
              <a:buNone/>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9C9C9C"/>
                </a:solidFill>
                <a:latin typeface="Twentieth Century"/>
                <a:ea typeface="Twentieth Century"/>
                <a:cs typeface="Twentieth Century"/>
                <a:sym typeface="Twentieth Century"/>
              </a:defRPr>
            </a:lvl1pPr>
            <a:lvl2pPr marL="0" marR="0" lvl="1" indent="0" algn="r" rtl="0">
              <a:spcBef>
                <a:spcPts val="0"/>
              </a:spcBef>
              <a:buNone/>
              <a:defRPr sz="900" b="0" i="0" u="none" strike="noStrike" cap="none">
                <a:solidFill>
                  <a:srgbClr val="9C9C9C"/>
                </a:solidFill>
                <a:latin typeface="Twentieth Century"/>
                <a:ea typeface="Twentieth Century"/>
                <a:cs typeface="Twentieth Century"/>
                <a:sym typeface="Twentieth Century"/>
              </a:defRPr>
            </a:lvl2pPr>
            <a:lvl3pPr marL="0" marR="0" lvl="2" indent="0" algn="r" rtl="0">
              <a:spcBef>
                <a:spcPts val="0"/>
              </a:spcBef>
              <a:buNone/>
              <a:defRPr sz="900" b="0" i="0" u="none" strike="noStrike" cap="none">
                <a:solidFill>
                  <a:srgbClr val="9C9C9C"/>
                </a:solidFill>
                <a:latin typeface="Twentieth Century"/>
                <a:ea typeface="Twentieth Century"/>
                <a:cs typeface="Twentieth Century"/>
                <a:sym typeface="Twentieth Century"/>
              </a:defRPr>
            </a:lvl3pPr>
            <a:lvl4pPr marL="0" marR="0" lvl="3" indent="0" algn="r" rtl="0">
              <a:spcBef>
                <a:spcPts val="0"/>
              </a:spcBef>
              <a:buNone/>
              <a:defRPr sz="900" b="0" i="0" u="none" strike="noStrike" cap="none">
                <a:solidFill>
                  <a:srgbClr val="9C9C9C"/>
                </a:solidFill>
                <a:latin typeface="Twentieth Century"/>
                <a:ea typeface="Twentieth Century"/>
                <a:cs typeface="Twentieth Century"/>
                <a:sym typeface="Twentieth Century"/>
              </a:defRPr>
            </a:lvl4pPr>
            <a:lvl5pPr marL="0" marR="0" lvl="4" indent="0" algn="r" rtl="0">
              <a:spcBef>
                <a:spcPts val="0"/>
              </a:spcBef>
              <a:buNone/>
              <a:defRPr sz="900" b="0" i="0" u="none" strike="noStrike" cap="none">
                <a:solidFill>
                  <a:srgbClr val="9C9C9C"/>
                </a:solidFill>
                <a:latin typeface="Twentieth Century"/>
                <a:ea typeface="Twentieth Century"/>
                <a:cs typeface="Twentieth Century"/>
                <a:sym typeface="Twentieth Century"/>
              </a:defRPr>
            </a:lvl5pPr>
            <a:lvl6pPr marL="0" marR="0" lvl="5" indent="0" algn="r" rtl="0">
              <a:spcBef>
                <a:spcPts val="0"/>
              </a:spcBef>
              <a:buNone/>
              <a:defRPr sz="900" b="0" i="0" u="none" strike="noStrike" cap="none">
                <a:solidFill>
                  <a:srgbClr val="9C9C9C"/>
                </a:solidFill>
                <a:latin typeface="Twentieth Century"/>
                <a:ea typeface="Twentieth Century"/>
                <a:cs typeface="Twentieth Century"/>
                <a:sym typeface="Twentieth Century"/>
              </a:defRPr>
            </a:lvl6pPr>
            <a:lvl7pPr marL="0" marR="0" lvl="6" indent="0" algn="r" rtl="0">
              <a:spcBef>
                <a:spcPts val="0"/>
              </a:spcBef>
              <a:buNone/>
              <a:defRPr sz="900" b="0" i="0" u="none" strike="noStrike" cap="none">
                <a:solidFill>
                  <a:srgbClr val="9C9C9C"/>
                </a:solidFill>
                <a:latin typeface="Twentieth Century"/>
                <a:ea typeface="Twentieth Century"/>
                <a:cs typeface="Twentieth Century"/>
                <a:sym typeface="Twentieth Century"/>
              </a:defRPr>
            </a:lvl7pPr>
            <a:lvl8pPr marL="0" marR="0" lvl="7" indent="0" algn="r" rtl="0">
              <a:spcBef>
                <a:spcPts val="0"/>
              </a:spcBef>
              <a:buNone/>
              <a:defRPr sz="900" b="0" i="0" u="none" strike="noStrike" cap="none">
                <a:solidFill>
                  <a:srgbClr val="9C9C9C"/>
                </a:solidFill>
                <a:latin typeface="Twentieth Century"/>
                <a:ea typeface="Twentieth Century"/>
                <a:cs typeface="Twentieth Century"/>
                <a:sym typeface="Twentieth Century"/>
              </a:defRPr>
            </a:lvl8pPr>
            <a:lvl9pPr marL="0" marR="0" lvl="8" indent="0" algn="r" rtl="0">
              <a:spcBef>
                <a:spcPts val="0"/>
              </a:spcBef>
              <a:buNone/>
              <a:defRPr sz="900" b="0" i="0" u="none" strike="noStrike" cap="none">
                <a:solidFill>
                  <a:srgbClr val="9C9C9C"/>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alpha val="74120"/>
          </a:schemeClr>
        </a:solidFill>
        <a:effectLst/>
      </p:bgPr>
    </p:bg>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435894" y="528843"/>
            <a:ext cx="8272200" cy="892200"/>
          </a:xfrm>
          <a:prstGeom prst="rect">
            <a:avLst/>
          </a:prstGeom>
          <a:noFill/>
          <a:ln>
            <a:noFill/>
          </a:ln>
        </p:spPr>
        <p:txBody>
          <a:bodyPr spcFirstLastPara="1" wrap="square" lIns="68575" tIns="34275" rIns="68575" bIns="34275" anchor="b" anchorCtr="0">
            <a:normAutofit/>
          </a:bodyPr>
          <a:lstStyle>
            <a:lvl1pPr marR="0" lvl="0" algn="l" rtl="0">
              <a:lnSpc>
                <a:spcPct val="100000"/>
              </a:lnSpc>
              <a:spcBef>
                <a:spcPts val="0"/>
              </a:spcBef>
              <a:spcAft>
                <a:spcPts val="0"/>
              </a:spcAft>
              <a:buClr>
                <a:schemeClr val="lt1"/>
              </a:buClr>
              <a:buSzPts val="2100"/>
              <a:buFont typeface="Gill Sans"/>
              <a:buNone/>
              <a:defRPr sz="21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83" name="Google Shape;83;p16"/>
          <p:cNvSpPr txBox="1">
            <a:spLocks noGrp="1"/>
          </p:cNvSpPr>
          <p:nvPr>
            <p:ph type="body" idx="1"/>
          </p:nvPr>
        </p:nvSpPr>
        <p:spPr>
          <a:xfrm>
            <a:off x="435894" y="1752002"/>
            <a:ext cx="8272200" cy="2642100"/>
          </a:xfrm>
          <a:prstGeom prst="rect">
            <a:avLst/>
          </a:prstGeom>
          <a:noFill/>
          <a:ln>
            <a:noFill/>
          </a:ln>
        </p:spPr>
        <p:txBody>
          <a:bodyPr spcFirstLastPara="1" wrap="square" lIns="68575" tIns="34275" rIns="68575" bIns="34275" anchor="ctr" anchorCtr="0">
            <a:normAutofit/>
          </a:bodyPr>
          <a:lstStyle>
            <a:lvl1pPr marL="457200" marR="0" lvl="0" indent="-304800" algn="l" rtl="0">
              <a:lnSpc>
                <a:spcPct val="100000"/>
              </a:lnSpc>
              <a:spcBef>
                <a:spcPts val="300"/>
              </a:spcBef>
              <a:spcAft>
                <a:spcPts val="0"/>
              </a:spcAft>
              <a:buClr>
                <a:schemeClr val="accent6"/>
              </a:buClr>
              <a:buSzPts val="1200"/>
              <a:buFont typeface="Arial"/>
              <a:buChar char="◼"/>
              <a:defRPr sz="1400" b="0" i="0" u="none" strike="noStrike" cap="none">
                <a:solidFill>
                  <a:schemeClr val="dk2"/>
                </a:solidFill>
                <a:latin typeface="Arial"/>
                <a:ea typeface="Arial"/>
                <a:cs typeface="Arial"/>
                <a:sym typeface="Arial"/>
              </a:defRPr>
            </a:lvl1pPr>
            <a:lvl2pPr marL="914400" marR="0" lvl="1" indent="-298450" algn="l" rtl="0">
              <a:lnSpc>
                <a:spcPct val="100000"/>
              </a:lnSpc>
              <a:spcBef>
                <a:spcPts val="500"/>
              </a:spcBef>
              <a:spcAft>
                <a:spcPts val="0"/>
              </a:spcAft>
              <a:buClr>
                <a:schemeClr val="accent6"/>
              </a:buClr>
              <a:buSzPts val="1100"/>
              <a:buFont typeface="Arial"/>
              <a:buChar char="◼"/>
              <a:defRPr sz="1200" b="0" i="0" u="none" strike="noStrike" cap="none">
                <a:solidFill>
                  <a:schemeClr val="dk2"/>
                </a:solidFill>
                <a:latin typeface="Arial"/>
                <a:ea typeface="Arial"/>
                <a:cs typeface="Arial"/>
                <a:sym typeface="Arial"/>
              </a:defRPr>
            </a:lvl2pPr>
            <a:lvl3pPr marL="1371600" marR="0" lvl="2" indent="-292100" algn="l" rtl="0">
              <a:lnSpc>
                <a:spcPct val="100000"/>
              </a:lnSpc>
              <a:spcBef>
                <a:spcPts val="500"/>
              </a:spcBef>
              <a:spcAft>
                <a:spcPts val="0"/>
              </a:spcAft>
              <a:buClr>
                <a:schemeClr val="accent6"/>
              </a:buClr>
              <a:buSzPts val="1000"/>
              <a:buFont typeface="Arial"/>
              <a:buChar char="◼"/>
              <a:defRPr sz="1100" b="0" i="0" u="none" strike="noStrike" cap="none">
                <a:solidFill>
                  <a:schemeClr val="dk2"/>
                </a:solidFill>
                <a:latin typeface="Arial"/>
                <a:ea typeface="Arial"/>
                <a:cs typeface="Arial"/>
                <a:sym typeface="Arial"/>
              </a:defRPr>
            </a:lvl3pPr>
            <a:lvl4pPr marL="1828800" marR="0" lvl="3" indent="-279400" algn="l" rtl="0">
              <a:lnSpc>
                <a:spcPct val="100000"/>
              </a:lnSpc>
              <a:spcBef>
                <a:spcPts val="500"/>
              </a:spcBef>
              <a:spcAft>
                <a:spcPts val="0"/>
              </a:spcAft>
              <a:buClr>
                <a:schemeClr val="accent6"/>
              </a:buClr>
              <a:buSzPts val="800"/>
              <a:buFont typeface="Noto Sans Symbols"/>
              <a:buChar char="◼"/>
              <a:defRPr sz="900" b="0" i="0" u="none" strike="noStrike" cap="none">
                <a:solidFill>
                  <a:schemeClr val="dk2"/>
                </a:solidFill>
                <a:latin typeface="Gill Sans"/>
                <a:ea typeface="Gill Sans"/>
                <a:cs typeface="Gill Sans"/>
                <a:sym typeface="Gill Sans"/>
              </a:defRPr>
            </a:lvl4pPr>
            <a:lvl5pPr marL="2286000" marR="0" lvl="4" indent="-279400" algn="l" rtl="0">
              <a:lnSpc>
                <a:spcPct val="100000"/>
              </a:lnSpc>
              <a:spcBef>
                <a:spcPts val="500"/>
              </a:spcBef>
              <a:spcAft>
                <a:spcPts val="0"/>
              </a:spcAft>
              <a:buClr>
                <a:schemeClr val="accent2"/>
              </a:buClr>
              <a:buSzPts val="800"/>
              <a:buFont typeface="Noto Sans Symbols"/>
              <a:buChar char="◼"/>
              <a:defRPr sz="900" b="0" i="0" u="none" strike="noStrike" cap="none">
                <a:solidFill>
                  <a:schemeClr val="dk2"/>
                </a:solidFill>
                <a:latin typeface="Gill Sans"/>
                <a:ea typeface="Gill Sans"/>
                <a:cs typeface="Gill Sans"/>
                <a:sym typeface="Gill Sans"/>
              </a:defRPr>
            </a:lvl5pPr>
            <a:lvl6pPr marL="2743200" marR="0" lvl="5" indent="-279400" algn="l" rtl="0">
              <a:lnSpc>
                <a:spcPct val="100000"/>
              </a:lnSpc>
              <a:spcBef>
                <a:spcPts val="500"/>
              </a:spcBef>
              <a:spcAft>
                <a:spcPts val="0"/>
              </a:spcAft>
              <a:buClr>
                <a:schemeClr val="accent2"/>
              </a:buClr>
              <a:buSzPts val="800"/>
              <a:buFont typeface="Noto Sans Symbols"/>
              <a:buChar char="◼"/>
              <a:defRPr sz="900" b="0" i="0" u="none" strike="noStrike" cap="none">
                <a:solidFill>
                  <a:schemeClr val="dk2"/>
                </a:solidFill>
                <a:latin typeface="Gill Sans"/>
                <a:ea typeface="Gill Sans"/>
                <a:cs typeface="Gill Sans"/>
                <a:sym typeface="Gill Sans"/>
              </a:defRPr>
            </a:lvl6pPr>
            <a:lvl7pPr marL="3200400" marR="0" lvl="6" indent="-279400" algn="l" rtl="0">
              <a:lnSpc>
                <a:spcPct val="100000"/>
              </a:lnSpc>
              <a:spcBef>
                <a:spcPts val="500"/>
              </a:spcBef>
              <a:spcAft>
                <a:spcPts val="0"/>
              </a:spcAft>
              <a:buClr>
                <a:schemeClr val="accent2"/>
              </a:buClr>
              <a:buSzPts val="800"/>
              <a:buFont typeface="Noto Sans Symbols"/>
              <a:buChar char="◼"/>
              <a:defRPr sz="900" b="0" i="0" u="none" strike="noStrike" cap="none">
                <a:solidFill>
                  <a:schemeClr val="dk2"/>
                </a:solidFill>
                <a:latin typeface="Gill Sans"/>
                <a:ea typeface="Gill Sans"/>
                <a:cs typeface="Gill Sans"/>
                <a:sym typeface="Gill Sans"/>
              </a:defRPr>
            </a:lvl7pPr>
            <a:lvl8pPr marL="3657600" marR="0" lvl="7" indent="-279400" algn="l" rtl="0">
              <a:lnSpc>
                <a:spcPct val="100000"/>
              </a:lnSpc>
              <a:spcBef>
                <a:spcPts val="500"/>
              </a:spcBef>
              <a:spcAft>
                <a:spcPts val="0"/>
              </a:spcAft>
              <a:buClr>
                <a:schemeClr val="accent2"/>
              </a:buClr>
              <a:buSzPts val="800"/>
              <a:buFont typeface="Noto Sans Symbols"/>
              <a:buChar char="◼"/>
              <a:defRPr sz="900" b="0" i="0" u="none" strike="noStrike" cap="none">
                <a:solidFill>
                  <a:schemeClr val="dk2"/>
                </a:solidFill>
                <a:latin typeface="Gill Sans"/>
                <a:ea typeface="Gill Sans"/>
                <a:cs typeface="Gill Sans"/>
                <a:sym typeface="Gill Sans"/>
              </a:defRPr>
            </a:lvl8pPr>
            <a:lvl9pPr marL="4114800" marR="0" lvl="8" indent="-279400" algn="l" rtl="0">
              <a:lnSpc>
                <a:spcPct val="100000"/>
              </a:lnSpc>
              <a:spcBef>
                <a:spcPts val="500"/>
              </a:spcBef>
              <a:spcAft>
                <a:spcPts val="500"/>
              </a:spcAft>
              <a:buClr>
                <a:schemeClr val="accent2"/>
              </a:buClr>
              <a:buSzPts val="800"/>
              <a:buFont typeface="Noto Sans Symbols"/>
              <a:buChar char="◼"/>
              <a:defRPr sz="900" b="0" i="0" u="none" strike="noStrike" cap="none">
                <a:solidFill>
                  <a:schemeClr val="dk2"/>
                </a:solidFill>
                <a:latin typeface="Gill Sans"/>
                <a:ea typeface="Gill Sans"/>
                <a:cs typeface="Gill Sans"/>
                <a:sym typeface="Gill Sans"/>
              </a:defRPr>
            </a:lvl9pPr>
          </a:lstStyle>
          <a:p>
            <a:endParaRPr/>
          </a:p>
        </p:txBody>
      </p:sp>
      <p:sp>
        <p:nvSpPr>
          <p:cNvPr id="84" name="Google Shape;84;p16"/>
          <p:cNvSpPr txBox="1">
            <a:spLocks noGrp="1"/>
          </p:cNvSpPr>
          <p:nvPr>
            <p:ph type="sldNum" idx="12"/>
          </p:nvPr>
        </p:nvSpPr>
        <p:spPr>
          <a:xfrm>
            <a:off x="8250638" y="4725103"/>
            <a:ext cx="789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1" i="0" u="none" strike="noStrike" cap="none">
                <a:solidFill>
                  <a:srgbClr val="008C5B"/>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6"/>
          <p:cNvSpPr/>
          <p:nvPr/>
        </p:nvSpPr>
        <p:spPr>
          <a:xfrm>
            <a:off x="334901" y="342900"/>
            <a:ext cx="2777400" cy="71400"/>
          </a:xfrm>
          <a:prstGeom prst="rect">
            <a:avLst/>
          </a:prstGeom>
          <a:solidFill>
            <a:srgbClr val="008C5B"/>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6" name="Google Shape;86;p16"/>
          <p:cNvSpPr/>
          <p:nvPr/>
        </p:nvSpPr>
        <p:spPr>
          <a:xfrm>
            <a:off x="6031610" y="340232"/>
            <a:ext cx="2777400" cy="74100"/>
          </a:xfrm>
          <a:prstGeom prst="rect">
            <a:avLst/>
          </a:prstGeom>
          <a:solidFill>
            <a:schemeClr val="accent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7" name="Google Shape;87;p16"/>
          <p:cNvSpPr/>
          <p:nvPr/>
        </p:nvSpPr>
        <p:spPr>
          <a:xfrm>
            <a:off x="3181373" y="342900"/>
            <a:ext cx="2777400" cy="68700"/>
          </a:xfrm>
          <a:prstGeom prst="rect">
            <a:avLst/>
          </a:pr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88" name="Google Shape;88;p16"/>
          <p:cNvPicPr preferRelativeResize="0"/>
          <p:nvPr/>
        </p:nvPicPr>
        <p:blipFill rotWithShape="1">
          <a:blip r:embed="rId13">
            <a:alphaModFix/>
          </a:blip>
          <a:srcRect/>
          <a:stretch/>
        </p:blipFill>
        <p:spPr>
          <a:xfrm>
            <a:off x="8250638" y="4610785"/>
            <a:ext cx="595575" cy="4831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549">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166" name="Google Shape;166;p28"/>
          <p:cNvSpPr txBox="1">
            <a:spLocks noGrp="1"/>
          </p:cNvSpPr>
          <p:nvPr>
            <p:ph type="ctrTitle"/>
          </p:nvPr>
        </p:nvSpPr>
        <p:spPr>
          <a:xfrm>
            <a:off x="2249050" y="2626350"/>
            <a:ext cx="4399500" cy="734700"/>
          </a:xfrm>
          <a:prstGeom prst="rect">
            <a:avLst/>
          </a:prstGeom>
        </p:spPr>
        <p:txBody>
          <a:bodyPr spcFirstLastPara="1" wrap="square" lIns="68575" tIns="34275" rIns="68575" bIns="34275" anchor="b" anchorCtr="0">
            <a:noAutofit/>
          </a:bodyPr>
          <a:lstStyle/>
          <a:p>
            <a:pPr marL="0" lvl="0" indent="0" algn="ctr" rtl="0">
              <a:spcBef>
                <a:spcPts val="800"/>
              </a:spcBef>
              <a:spcAft>
                <a:spcPts val="0"/>
              </a:spcAft>
              <a:buSzPts val="990"/>
              <a:buNone/>
            </a:pPr>
            <a:r>
              <a:rPr lang="en" sz="1920" b="1"/>
              <a:t>Care and Service Coordinator Roles</a:t>
            </a:r>
            <a:endParaRPr sz="4350" b="1"/>
          </a:p>
        </p:txBody>
      </p:sp>
      <p:pic>
        <p:nvPicPr>
          <p:cNvPr id="167" name="Google Shape;167;p28"/>
          <p:cNvPicPr preferRelativeResize="0"/>
          <p:nvPr/>
        </p:nvPicPr>
        <p:blipFill rotWithShape="1">
          <a:blip r:embed="rId3">
            <a:alphaModFix/>
          </a:blip>
          <a:srcRect b="21911"/>
          <a:stretch/>
        </p:blipFill>
        <p:spPr>
          <a:xfrm>
            <a:off x="2901000" y="1516372"/>
            <a:ext cx="3095625" cy="1152850"/>
          </a:xfrm>
          <a:prstGeom prst="rect">
            <a:avLst/>
          </a:prstGeom>
          <a:noFill/>
          <a:ln>
            <a:noFill/>
          </a:ln>
        </p:spPr>
      </p:pic>
      <p:pic>
        <p:nvPicPr>
          <p:cNvPr id="168" name="Google Shape;168;p28"/>
          <p:cNvPicPr preferRelativeResize="0"/>
          <p:nvPr/>
        </p:nvPicPr>
        <p:blipFill>
          <a:blip r:embed="rId4">
            <a:alphaModFix/>
          </a:blip>
          <a:stretch>
            <a:fillRect/>
          </a:stretch>
        </p:blipFill>
        <p:spPr>
          <a:xfrm>
            <a:off x="288218" y="273976"/>
            <a:ext cx="3456538" cy="1007750"/>
          </a:xfrm>
          <a:prstGeom prst="rect">
            <a:avLst/>
          </a:prstGeom>
          <a:noFill/>
          <a:ln>
            <a:noFill/>
          </a:ln>
        </p:spPr>
      </p:pic>
      <p:pic>
        <p:nvPicPr>
          <p:cNvPr id="169" name="Google Shape;169;p28"/>
          <p:cNvPicPr preferRelativeResize="0"/>
          <p:nvPr/>
        </p:nvPicPr>
        <p:blipFill>
          <a:blip r:embed="rId5">
            <a:alphaModFix/>
          </a:blip>
          <a:stretch>
            <a:fillRect/>
          </a:stretch>
        </p:blipFill>
        <p:spPr>
          <a:xfrm>
            <a:off x="5547950" y="3579575"/>
            <a:ext cx="3419975" cy="1402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233" name="Google Shape;233;p37"/>
          <p:cNvSpPr txBox="1">
            <a:spLocks noGrp="1"/>
          </p:cNvSpPr>
          <p:nvPr>
            <p:ph type="title"/>
          </p:nvPr>
        </p:nvSpPr>
        <p:spPr>
          <a:xfrm>
            <a:off x="311700" y="2357250"/>
            <a:ext cx="8520600" cy="5727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Service vs. Care Coordinators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8"/>
          <p:cNvSpPr txBox="1">
            <a:spLocks noGrp="1"/>
          </p:cNvSpPr>
          <p:nvPr>
            <p:ph type="sldNum" idx="12"/>
          </p:nvPr>
        </p:nvSpPr>
        <p:spPr>
          <a:xfrm>
            <a:off x="8250638" y="4725103"/>
            <a:ext cx="7893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
              <a:t>11</a:t>
            </a:fld>
            <a:endParaRPr/>
          </a:p>
        </p:txBody>
      </p:sp>
      <p:sp>
        <p:nvSpPr>
          <p:cNvPr id="240" name="Google Shape;240;p38"/>
          <p:cNvSpPr txBox="1">
            <a:spLocks noGrp="1"/>
          </p:cNvSpPr>
          <p:nvPr>
            <p:ph type="title" idx="4294967295"/>
          </p:nvPr>
        </p:nvSpPr>
        <p:spPr>
          <a:xfrm>
            <a:off x="323231" y="462506"/>
            <a:ext cx="8486400" cy="342600"/>
          </a:xfrm>
          <a:prstGeom prst="rect">
            <a:avLst/>
          </a:prstGeom>
          <a:solidFill>
            <a:srgbClr val="008B5B"/>
          </a:solid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800"/>
              <a:buNone/>
            </a:pPr>
            <a:r>
              <a:rPr lang="en" b="1">
                <a:latin typeface="Trebuchet MS"/>
                <a:ea typeface="Trebuchet MS"/>
                <a:cs typeface="Trebuchet MS"/>
                <a:sym typeface="Trebuchet MS"/>
              </a:rPr>
              <a:t>Care Coordinator &amp; Service Coordinator Roles Overview</a:t>
            </a:r>
            <a:endParaRPr b="1">
              <a:latin typeface="Trebuchet MS"/>
              <a:ea typeface="Trebuchet MS"/>
              <a:cs typeface="Trebuchet MS"/>
              <a:sym typeface="Trebuchet MS"/>
            </a:endParaRPr>
          </a:p>
        </p:txBody>
      </p:sp>
      <p:graphicFrame>
        <p:nvGraphicFramePr>
          <p:cNvPr id="241" name="Google Shape;241;p38"/>
          <p:cNvGraphicFramePr/>
          <p:nvPr/>
        </p:nvGraphicFramePr>
        <p:xfrm>
          <a:off x="332398" y="871652"/>
          <a:ext cx="8468025" cy="3868040"/>
        </p:xfrm>
        <a:graphic>
          <a:graphicData uri="http://schemas.openxmlformats.org/drawingml/2006/table">
            <a:tbl>
              <a:tblPr firstRow="1" bandRow="1">
                <a:noFill/>
                <a:tableStyleId>{819EBEC9-E7BF-4AF6-AD7D-E71690791C67}</a:tableStyleId>
              </a:tblPr>
              <a:tblGrid>
                <a:gridCol w="3531625">
                  <a:extLst>
                    <a:ext uri="{9D8B030D-6E8A-4147-A177-3AD203B41FA5}">
                      <a16:colId xmlns:a16="http://schemas.microsoft.com/office/drawing/2014/main" val="20000"/>
                    </a:ext>
                  </a:extLst>
                </a:gridCol>
                <a:gridCol w="4936400">
                  <a:extLst>
                    <a:ext uri="{9D8B030D-6E8A-4147-A177-3AD203B41FA5}">
                      <a16:colId xmlns:a16="http://schemas.microsoft.com/office/drawing/2014/main" val="20001"/>
                    </a:ext>
                  </a:extLst>
                </a:gridCol>
              </a:tblGrid>
              <a:tr h="230075">
                <a:tc>
                  <a:txBody>
                    <a:bodyPr/>
                    <a:lstStyle/>
                    <a:p>
                      <a:pPr marL="63500" marR="0" lvl="0" indent="0" algn="l"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Care Coordinator</a:t>
                      </a:r>
                      <a:endParaRPr sz="1400" u="none" strike="noStrike" cap="none">
                        <a:latin typeface="Arial"/>
                        <a:ea typeface="Arial"/>
                        <a:cs typeface="Arial"/>
                        <a:sym typeface="Arial"/>
                      </a:endParaRPr>
                    </a:p>
                  </a:txBody>
                  <a:tcPr marL="0" marR="0" marT="2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E9E9E"/>
                    </a:solidFill>
                  </a:tcPr>
                </a:tc>
                <a:tc>
                  <a:txBody>
                    <a:bodyPr/>
                    <a:lstStyle/>
                    <a:p>
                      <a:pPr marL="63500" marR="0" lvl="0" indent="0" algn="l"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Service Coordinator</a:t>
                      </a:r>
                      <a:endParaRPr sz="1400" u="none" strike="noStrike" cap="none">
                        <a:latin typeface="Arial"/>
                        <a:ea typeface="Arial"/>
                        <a:cs typeface="Arial"/>
                        <a:sym typeface="Arial"/>
                      </a:endParaRPr>
                    </a:p>
                  </a:txBody>
                  <a:tcPr marL="0" marR="0" marT="2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E9E9E"/>
                    </a:solidFill>
                  </a:tcPr>
                </a:tc>
                <a:extLst>
                  <a:ext uri="{0D108BD9-81ED-4DB2-BD59-A6C34878D82A}">
                    <a16:rowId xmlns:a16="http://schemas.microsoft.com/office/drawing/2014/main" val="10000"/>
                  </a:ext>
                </a:extLst>
              </a:tr>
              <a:tr h="364700">
                <a:tc>
                  <a:txBody>
                    <a:bodyPr/>
                    <a:lstStyle/>
                    <a:p>
                      <a:pPr marL="63500" marR="368300" lvl="0" indent="0" algn="l" rtl="0">
                        <a:lnSpc>
                          <a:spcPct val="100000"/>
                        </a:lnSpc>
                        <a:spcBef>
                          <a:spcPts val="0"/>
                        </a:spcBef>
                        <a:spcAft>
                          <a:spcPts val="0"/>
                        </a:spcAft>
                        <a:buClr>
                          <a:srgbClr val="000000"/>
                        </a:buClr>
                        <a:buSzPts val="1100"/>
                        <a:buFont typeface="Arial"/>
                        <a:buNone/>
                      </a:pPr>
                      <a:r>
                        <a:rPr lang="en" sz="1100" u="none" strike="noStrike" cap="none">
                          <a:highlight>
                            <a:srgbClr val="FFFF00"/>
                          </a:highlight>
                          <a:latin typeface="Arial"/>
                          <a:ea typeface="Arial"/>
                          <a:cs typeface="Arial"/>
                          <a:sym typeface="Arial"/>
                        </a:rPr>
                        <a:t>Available to all Indiana PathWays members</a:t>
                      </a:r>
                      <a:endParaRPr sz="1100" u="none" strike="noStrike" cap="none">
                        <a:highlight>
                          <a:srgbClr val="FFFF00"/>
                        </a:highlight>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marR="3302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Available only to Indiana PathWays for Aging members who are determined NFLOC and are receiving LTSS</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42275">
                <a:tc>
                  <a:txBody>
                    <a:bodyPr/>
                    <a:lstStyle/>
                    <a:p>
                      <a:pPr marL="6350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Members are able to opt-out</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marR="5334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Required for members who are determined NFLOC and are receiving HCBS</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75350">
                <a:tc>
                  <a:txBody>
                    <a:bodyPr/>
                    <a:lstStyle/>
                    <a:p>
                      <a:pPr marL="63500" marR="2921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Primary responsibility for coordination of the member’s physical and behavioral health</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marR="1143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Supplements, but does not supplant, the roles and responsibilities of the Care Coordinator.</a:t>
                      </a:r>
                      <a:endParaRPr sz="1100" u="none" strike="noStrike" cap="none">
                        <a:latin typeface="Arial"/>
                        <a:ea typeface="Arial"/>
                        <a:cs typeface="Arial"/>
                        <a:sym typeface="Arial"/>
                      </a:endParaRPr>
                    </a:p>
                    <a:p>
                      <a:pPr marL="63500" marR="635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Collaborates heavily with the Care Coordinator and focuses primarily on waiver-specific services available to the member.</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5000">
                <a:tc>
                  <a:txBody>
                    <a:bodyPr/>
                    <a:lstStyle/>
                    <a:p>
                      <a:pPr marL="6350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Primary writer of the ICP</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marR="1778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Primary writer of the Service Plan, which must be incorporated into the ICP</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00850">
                <a:tc>
                  <a:txBody>
                    <a:bodyPr/>
                    <a:lstStyle/>
                    <a:p>
                      <a:pPr marL="63500" marR="1524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For members in NFs, assesses at least annually the member’s potential for an interest in transition to the community.</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marR="3683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Conducts the monthly loneliness assessment, quarterly needs assessment, annual informal caregiver assessment, and nursing facility assessments (if applicable).</a:t>
                      </a:r>
                      <a:endParaRPr sz="1100" u="none" strike="noStrike" cap="none">
                        <a:latin typeface="Arial"/>
                        <a:ea typeface="Arial"/>
                        <a:cs typeface="Arial"/>
                        <a:sym typeface="Arial"/>
                      </a:endParaRPr>
                    </a:p>
                  </a:txBody>
                  <a:tcPr marL="0" marR="0" marT="305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42775">
                <a:tc gridSpan="2">
                  <a:txBody>
                    <a:bodyPr/>
                    <a:lstStyle/>
                    <a:p>
                      <a:pPr marL="63500" marR="4191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MCEs ensure that the member’s Service Coordinator and ICT are provided with all CHAT and Care Coordination assessment results applicable to LTSS-specific Service Coordination to inform Service Planning and prevent the need for the administration of duplicative assessments (SoW Section 4.6)</a:t>
                      </a:r>
                      <a:endParaRPr sz="1100" u="none" strike="noStrike" cap="none">
                        <a:latin typeface="Arial"/>
                        <a:ea typeface="Arial"/>
                        <a:cs typeface="Arial"/>
                        <a:sym typeface="Arial"/>
                      </a:endParaRPr>
                    </a:p>
                  </a:txBody>
                  <a:tcPr marL="0" marR="0" marT="305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6"/>
                  </a:ext>
                </a:extLst>
              </a:tr>
              <a:tr h="342775">
                <a:tc gridSpan="2">
                  <a:txBody>
                    <a:bodyPr/>
                    <a:lstStyle/>
                    <a:p>
                      <a:pPr marL="63500" marR="4191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The Care Coordinator and Service Coordinator work together to review and modify the Service Plan with the member, their caregivers, and the member’s ICT.</a:t>
                      </a:r>
                      <a:endParaRPr sz="1100" u="none" strike="noStrike" cap="none">
                        <a:latin typeface="Arial"/>
                        <a:ea typeface="Arial"/>
                        <a:cs typeface="Arial"/>
                        <a:sym typeface="Arial"/>
                      </a:endParaRPr>
                    </a:p>
                  </a:txBody>
                  <a:tcPr marL="0" marR="0" marT="305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7"/>
                  </a:ext>
                </a:extLst>
              </a:tr>
              <a:tr h="563775">
                <a:tc gridSpan="2">
                  <a:txBody>
                    <a:bodyPr/>
                    <a:lstStyle/>
                    <a:p>
                      <a:pPr marL="63500" marR="1524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The Care Coordinator and Service Coordinator will meet together annually with the member to conduct the CHAT reassessment, submit results to the entit(ies) responsible for LOC reassessment, update the ICP, and complete any other assessments based on the member’s needs (SoW Section 4.7).</a:t>
                      </a:r>
                      <a:endParaRPr sz="1100" u="none" strike="noStrike" cap="none">
                        <a:latin typeface="Arial"/>
                        <a:ea typeface="Arial"/>
                        <a:cs typeface="Arial"/>
                        <a:sym typeface="Arial"/>
                      </a:endParaRPr>
                    </a:p>
                  </a:txBody>
                  <a:tcPr marL="0" marR="0" marT="305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242" name="Google Shape;242;p38"/>
          <p:cNvSpPr/>
          <p:nvPr/>
        </p:nvSpPr>
        <p:spPr>
          <a:xfrm>
            <a:off x="69956" y="3298388"/>
            <a:ext cx="224700" cy="213900"/>
          </a:xfrm>
          <a:prstGeom prst="star5">
            <a:avLst>
              <a:gd name="adj" fmla="val 19098"/>
              <a:gd name="hf" fmla="val 105146"/>
              <a:gd name="vf" fmla="val 110557"/>
            </a:avLst>
          </a:pr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3" name="Google Shape;243;p38"/>
          <p:cNvSpPr/>
          <p:nvPr/>
        </p:nvSpPr>
        <p:spPr>
          <a:xfrm>
            <a:off x="69956" y="3775838"/>
            <a:ext cx="224700" cy="213900"/>
          </a:xfrm>
          <a:prstGeom prst="star5">
            <a:avLst>
              <a:gd name="adj" fmla="val 19098"/>
              <a:gd name="hf" fmla="val 105146"/>
              <a:gd name="vf" fmla="val 110557"/>
            </a:avLst>
          </a:pr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4" name="Google Shape;244;p38"/>
          <p:cNvSpPr/>
          <p:nvPr/>
        </p:nvSpPr>
        <p:spPr>
          <a:xfrm>
            <a:off x="69956" y="4189500"/>
            <a:ext cx="224700" cy="213900"/>
          </a:xfrm>
          <a:prstGeom prst="star5">
            <a:avLst>
              <a:gd name="adj" fmla="val 19098"/>
              <a:gd name="hf" fmla="val 105146"/>
              <a:gd name="vf" fmla="val 110557"/>
            </a:avLst>
          </a:pr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5" name="Google Shape;245;p38"/>
          <p:cNvSpPr txBox="1"/>
          <p:nvPr/>
        </p:nvSpPr>
        <p:spPr>
          <a:xfrm>
            <a:off x="557175" y="4711931"/>
            <a:ext cx="7842000" cy="3078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Arial"/>
                <a:ea typeface="Arial"/>
                <a:cs typeface="Arial"/>
                <a:sym typeface="Arial"/>
              </a:rPr>
              <a:t>Stars throughout the presentation signal collaboration points between care coordinators and service coordinators</a:t>
            </a:r>
            <a:endParaRPr sz="1100" b="1" i="0" u="none" strike="noStrike" cap="none">
              <a:solidFill>
                <a:srgbClr val="000000"/>
              </a:solidFill>
              <a:latin typeface="Arial"/>
              <a:ea typeface="Arial"/>
              <a:cs typeface="Arial"/>
              <a:sym typeface="Arial"/>
            </a:endParaRPr>
          </a:p>
        </p:txBody>
      </p:sp>
      <p:sp>
        <p:nvSpPr>
          <p:cNvPr id="246" name="Google Shape;246;p38"/>
          <p:cNvSpPr/>
          <p:nvPr/>
        </p:nvSpPr>
        <p:spPr>
          <a:xfrm>
            <a:off x="332400" y="4725094"/>
            <a:ext cx="224700" cy="213900"/>
          </a:xfrm>
          <a:prstGeom prst="star5">
            <a:avLst>
              <a:gd name="adj" fmla="val 19098"/>
              <a:gd name="hf" fmla="val 105146"/>
              <a:gd name="vf" fmla="val 110557"/>
            </a:avLst>
          </a:pr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9"/>
          <p:cNvSpPr txBox="1">
            <a:spLocks noGrp="1"/>
          </p:cNvSpPr>
          <p:nvPr>
            <p:ph type="sldNum" idx="12"/>
          </p:nvPr>
        </p:nvSpPr>
        <p:spPr>
          <a:xfrm>
            <a:off x="8250638" y="4725103"/>
            <a:ext cx="7893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
              <a:t>12</a:t>
            </a:fld>
            <a:endParaRPr/>
          </a:p>
        </p:txBody>
      </p:sp>
      <p:sp>
        <p:nvSpPr>
          <p:cNvPr id="253" name="Google Shape;253;p39"/>
          <p:cNvSpPr txBox="1">
            <a:spLocks noGrp="1"/>
          </p:cNvSpPr>
          <p:nvPr>
            <p:ph type="title" idx="4294967295"/>
          </p:nvPr>
        </p:nvSpPr>
        <p:spPr>
          <a:xfrm>
            <a:off x="323231" y="462506"/>
            <a:ext cx="8486400" cy="342600"/>
          </a:xfrm>
          <a:prstGeom prst="rect">
            <a:avLst/>
          </a:prstGeom>
          <a:solidFill>
            <a:srgbClr val="008B5B"/>
          </a:solid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800"/>
              <a:buNone/>
            </a:pPr>
            <a:r>
              <a:rPr lang="en" b="1">
                <a:latin typeface="Trebuchet MS"/>
                <a:ea typeface="Trebuchet MS"/>
                <a:cs typeface="Trebuchet MS"/>
                <a:sym typeface="Trebuchet MS"/>
              </a:rPr>
              <a:t>Care Coordinator &amp; Service Coordinator Roles Overview</a:t>
            </a:r>
            <a:endParaRPr b="1">
              <a:latin typeface="Trebuchet MS"/>
              <a:ea typeface="Trebuchet MS"/>
              <a:cs typeface="Trebuchet MS"/>
              <a:sym typeface="Trebuchet MS"/>
            </a:endParaRPr>
          </a:p>
        </p:txBody>
      </p:sp>
      <p:graphicFrame>
        <p:nvGraphicFramePr>
          <p:cNvPr id="254" name="Google Shape;254;p39"/>
          <p:cNvGraphicFramePr/>
          <p:nvPr/>
        </p:nvGraphicFramePr>
        <p:xfrm>
          <a:off x="332398" y="871652"/>
          <a:ext cx="3000000" cy="3000000"/>
        </p:xfrm>
        <a:graphic>
          <a:graphicData uri="http://schemas.openxmlformats.org/drawingml/2006/table">
            <a:tbl>
              <a:tblPr firstRow="1" bandRow="1">
                <a:noFill/>
                <a:tableStyleId>{819EBEC9-E7BF-4AF6-AD7D-E71690791C67}</a:tableStyleId>
              </a:tblPr>
              <a:tblGrid>
                <a:gridCol w="3531625">
                  <a:extLst>
                    <a:ext uri="{9D8B030D-6E8A-4147-A177-3AD203B41FA5}">
                      <a16:colId xmlns:a16="http://schemas.microsoft.com/office/drawing/2014/main" val="20000"/>
                    </a:ext>
                  </a:extLst>
                </a:gridCol>
                <a:gridCol w="4936400">
                  <a:extLst>
                    <a:ext uri="{9D8B030D-6E8A-4147-A177-3AD203B41FA5}">
                      <a16:colId xmlns:a16="http://schemas.microsoft.com/office/drawing/2014/main" val="20001"/>
                    </a:ext>
                  </a:extLst>
                </a:gridCol>
              </a:tblGrid>
              <a:tr h="230075">
                <a:tc>
                  <a:txBody>
                    <a:bodyPr/>
                    <a:lstStyle/>
                    <a:p>
                      <a:pPr marL="63500" marR="0" lvl="0" indent="0" algn="l"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Care Coordinator</a:t>
                      </a:r>
                      <a:endParaRPr sz="1400" u="none" strike="noStrike" cap="none">
                        <a:latin typeface="Arial"/>
                        <a:ea typeface="Arial"/>
                        <a:cs typeface="Arial"/>
                        <a:sym typeface="Arial"/>
                      </a:endParaRPr>
                    </a:p>
                  </a:txBody>
                  <a:tcPr marL="0" marR="0" marT="2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E9E9E"/>
                    </a:solidFill>
                  </a:tcPr>
                </a:tc>
                <a:tc>
                  <a:txBody>
                    <a:bodyPr/>
                    <a:lstStyle/>
                    <a:p>
                      <a:pPr marL="63500" marR="0" lvl="0" indent="0" algn="l"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Service Coordinator</a:t>
                      </a:r>
                      <a:endParaRPr sz="1400" u="none" strike="noStrike" cap="none">
                        <a:latin typeface="Arial"/>
                        <a:ea typeface="Arial"/>
                        <a:cs typeface="Arial"/>
                        <a:sym typeface="Arial"/>
                      </a:endParaRPr>
                    </a:p>
                  </a:txBody>
                  <a:tcPr marL="0" marR="0" marT="2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E9E9E"/>
                    </a:solidFill>
                  </a:tcPr>
                </a:tc>
                <a:extLst>
                  <a:ext uri="{0D108BD9-81ED-4DB2-BD59-A6C34878D82A}">
                    <a16:rowId xmlns:a16="http://schemas.microsoft.com/office/drawing/2014/main" val="10000"/>
                  </a:ext>
                </a:extLst>
              </a:tr>
              <a:tr h="364700">
                <a:tc>
                  <a:txBody>
                    <a:bodyPr/>
                    <a:lstStyle/>
                    <a:p>
                      <a:pPr marL="63500" marR="3683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Available to all Indiana PathWays members</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marR="330200" lvl="0" indent="0" algn="l" rtl="0">
                        <a:lnSpc>
                          <a:spcPct val="100000"/>
                        </a:lnSpc>
                        <a:spcBef>
                          <a:spcPts val="0"/>
                        </a:spcBef>
                        <a:spcAft>
                          <a:spcPts val="0"/>
                        </a:spcAft>
                        <a:buClr>
                          <a:srgbClr val="000000"/>
                        </a:buClr>
                        <a:buSzPts val="1100"/>
                        <a:buFont typeface="Arial"/>
                        <a:buNone/>
                      </a:pPr>
                      <a:r>
                        <a:rPr lang="en" sz="1100" u="none" strike="noStrike" cap="none">
                          <a:highlight>
                            <a:srgbClr val="FFFF00"/>
                          </a:highlight>
                          <a:latin typeface="Arial"/>
                          <a:ea typeface="Arial"/>
                          <a:cs typeface="Arial"/>
                          <a:sym typeface="Arial"/>
                        </a:rPr>
                        <a:t>Available only to Indiana PathWays for Aging members who are determined NFLOC and are receiving LTSS</a:t>
                      </a:r>
                      <a:endParaRPr sz="1100" u="none" strike="noStrike" cap="none">
                        <a:highlight>
                          <a:srgbClr val="FFFF00"/>
                        </a:highlight>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42275">
                <a:tc>
                  <a:txBody>
                    <a:bodyPr/>
                    <a:lstStyle/>
                    <a:p>
                      <a:pPr marL="6350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Members are able to opt-out</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marR="5334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Required for members who are determined NFLOC and are receiving HCBS</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75350">
                <a:tc>
                  <a:txBody>
                    <a:bodyPr/>
                    <a:lstStyle/>
                    <a:p>
                      <a:pPr marL="63500" marR="2921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Primary responsibility for coordination of the member’s physical and behavioral health</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marR="1143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Supplements, but does not supplant, the roles and responsibilities of the Care Coordinator.</a:t>
                      </a:r>
                      <a:endParaRPr sz="1100" u="none" strike="noStrike" cap="none">
                        <a:latin typeface="Arial"/>
                        <a:ea typeface="Arial"/>
                        <a:cs typeface="Arial"/>
                        <a:sym typeface="Arial"/>
                      </a:endParaRPr>
                    </a:p>
                    <a:p>
                      <a:pPr marL="63500" marR="635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Collaborates heavily with the Care Coordinator and focuses primarily on waiver-specific services available to the member.</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5000">
                <a:tc>
                  <a:txBody>
                    <a:bodyPr/>
                    <a:lstStyle/>
                    <a:p>
                      <a:pPr marL="6350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Primary writer of the ICP</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marR="1778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Primary writer of the Service Plan, which must be incorporated into the ICP</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00850">
                <a:tc>
                  <a:txBody>
                    <a:bodyPr/>
                    <a:lstStyle/>
                    <a:p>
                      <a:pPr marL="63500" marR="1524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For members in NFs, assesses at least annually the member’s potential for an interest in transition to the community.</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marR="3683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Conducts the monthly loneliness assessment, quarterly needs assessment, annual informal caregiver assessment, and nursing facility assessments (if applicable).</a:t>
                      </a:r>
                      <a:endParaRPr sz="1100" u="none" strike="noStrike" cap="none">
                        <a:latin typeface="Arial"/>
                        <a:ea typeface="Arial"/>
                        <a:cs typeface="Arial"/>
                        <a:sym typeface="Arial"/>
                      </a:endParaRPr>
                    </a:p>
                  </a:txBody>
                  <a:tcPr marL="0" marR="0" marT="305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42775">
                <a:tc gridSpan="2">
                  <a:txBody>
                    <a:bodyPr/>
                    <a:lstStyle/>
                    <a:p>
                      <a:pPr marL="63500" marR="4191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MCEs ensure that the member’s Service Coordinator and ICT are provided with all CHAT and Care Coordination assessment results applicable to LTSS-specific Service Coordination to inform Service Planning and prevent the need for the administration of duplicative assessments (SoW Section 4.6)</a:t>
                      </a:r>
                      <a:endParaRPr sz="1100" u="none" strike="noStrike" cap="none">
                        <a:latin typeface="Arial"/>
                        <a:ea typeface="Arial"/>
                        <a:cs typeface="Arial"/>
                        <a:sym typeface="Arial"/>
                      </a:endParaRPr>
                    </a:p>
                  </a:txBody>
                  <a:tcPr marL="0" marR="0" marT="305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6"/>
                  </a:ext>
                </a:extLst>
              </a:tr>
              <a:tr h="342775">
                <a:tc gridSpan="2">
                  <a:txBody>
                    <a:bodyPr/>
                    <a:lstStyle/>
                    <a:p>
                      <a:pPr marL="63500" marR="4191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The Care Coordinator and Service Coordinator work together to review and modify the Service Plan with the member, their caregivers, and the member’s ICT.</a:t>
                      </a:r>
                      <a:endParaRPr sz="1100" u="none" strike="noStrike" cap="none">
                        <a:latin typeface="Arial"/>
                        <a:ea typeface="Arial"/>
                        <a:cs typeface="Arial"/>
                        <a:sym typeface="Arial"/>
                      </a:endParaRPr>
                    </a:p>
                  </a:txBody>
                  <a:tcPr marL="0" marR="0" marT="305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7"/>
                  </a:ext>
                </a:extLst>
              </a:tr>
              <a:tr h="563775">
                <a:tc gridSpan="2">
                  <a:txBody>
                    <a:bodyPr/>
                    <a:lstStyle/>
                    <a:p>
                      <a:pPr marL="63500" marR="1524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The Care Coordinator and Service Coordinator will meet together annually with the member to conduct the CHAT reassessment, submit results to the entit(ies) responsible for LOC reassessment, update the ICP, and complete any other assessments based on the member’s needs (SoW Section 4.7).</a:t>
                      </a:r>
                      <a:endParaRPr sz="1100" u="none" strike="noStrike" cap="none">
                        <a:latin typeface="Arial"/>
                        <a:ea typeface="Arial"/>
                        <a:cs typeface="Arial"/>
                        <a:sym typeface="Arial"/>
                      </a:endParaRPr>
                    </a:p>
                  </a:txBody>
                  <a:tcPr marL="0" marR="0" marT="305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255" name="Google Shape;255;p39"/>
          <p:cNvSpPr/>
          <p:nvPr/>
        </p:nvSpPr>
        <p:spPr>
          <a:xfrm>
            <a:off x="69956" y="3298388"/>
            <a:ext cx="224700" cy="213900"/>
          </a:xfrm>
          <a:prstGeom prst="star5">
            <a:avLst>
              <a:gd name="adj" fmla="val 19098"/>
              <a:gd name="hf" fmla="val 105146"/>
              <a:gd name="vf" fmla="val 110557"/>
            </a:avLst>
          </a:pr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6" name="Google Shape;256;p39"/>
          <p:cNvSpPr/>
          <p:nvPr/>
        </p:nvSpPr>
        <p:spPr>
          <a:xfrm>
            <a:off x="69956" y="3775838"/>
            <a:ext cx="224700" cy="213900"/>
          </a:xfrm>
          <a:prstGeom prst="star5">
            <a:avLst>
              <a:gd name="adj" fmla="val 19098"/>
              <a:gd name="hf" fmla="val 105146"/>
              <a:gd name="vf" fmla="val 110557"/>
            </a:avLst>
          </a:pr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7" name="Google Shape;257;p39"/>
          <p:cNvSpPr/>
          <p:nvPr/>
        </p:nvSpPr>
        <p:spPr>
          <a:xfrm>
            <a:off x="69956" y="4189500"/>
            <a:ext cx="224700" cy="213900"/>
          </a:xfrm>
          <a:prstGeom prst="star5">
            <a:avLst>
              <a:gd name="adj" fmla="val 19098"/>
              <a:gd name="hf" fmla="val 105146"/>
              <a:gd name="vf" fmla="val 110557"/>
            </a:avLst>
          </a:pr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8" name="Google Shape;258;p39"/>
          <p:cNvSpPr txBox="1"/>
          <p:nvPr/>
        </p:nvSpPr>
        <p:spPr>
          <a:xfrm>
            <a:off x="557175" y="4711931"/>
            <a:ext cx="7842000" cy="3078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Arial"/>
                <a:ea typeface="Arial"/>
                <a:cs typeface="Arial"/>
                <a:sym typeface="Arial"/>
              </a:rPr>
              <a:t>Stars throughout the presentation signal collaboration points between care coordinators and service coordinators</a:t>
            </a:r>
            <a:endParaRPr sz="1100" b="1" i="0" u="none" strike="noStrike" cap="none">
              <a:solidFill>
                <a:srgbClr val="000000"/>
              </a:solidFill>
              <a:latin typeface="Arial"/>
              <a:ea typeface="Arial"/>
              <a:cs typeface="Arial"/>
              <a:sym typeface="Arial"/>
            </a:endParaRPr>
          </a:p>
        </p:txBody>
      </p:sp>
      <p:sp>
        <p:nvSpPr>
          <p:cNvPr id="259" name="Google Shape;259;p39"/>
          <p:cNvSpPr/>
          <p:nvPr/>
        </p:nvSpPr>
        <p:spPr>
          <a:xfrm>
            <a:off x="332400" y="4725094"/>
            <a:ext cx="224700" cy="213900"/>
          </a:xfrm>
          <a:prstGeom prst="star5">
            <a:avLst>
              <a:gd name="adj" fmla="val 19098"/>
              <a:gd name="hf" fmla="val 105146"/>
              <a:gd name="vf" fmla="val 110557"/>
            </a:avLst>
          </a:pr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0"/>
          <p:cNvSpPr txBox="1">
            <a:spLocks noGrp="1"/>
          </p:cNvSpPr>
          <p:nvPr>
            <p:ph type="sldNum" idx="12"/>
          </p:nvPr>
        </p:nvSpPr>
        <p:spPr>
          <a:xfrm>
            <a:off x="8250638" y="4725103"/>
            <a:ext cx="7893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
              <a:t>13</a:t>
            </a:fld>
            <a:endParaRPr/>
          </a:p>
        </p:txBody>
      </p:sp>
      <p:sp>
        <p:nvSpPr>
          <p:cNvPr id="266" name="Google Shape;266;p40"/>
          <p:cNvSpPr txBox="1">
            <a:spLocks noGrp="1"/>
          </p:cNvSpPr>
          <p:nvPr>
            <p:ph type="title" idx="4294967295"/>
          </p:nvPr>
        </p:nvSpPr>
        <p:spPr>
          <a:xfrm>
            <a:off x="323231" y="462506"/>
            <a:ext cx="8486400" cy="342600"/>
          </a:xfrm>
          <a:prstGeom prst="rect">
            <a:avLst/>
          </a:prstGeom>
          <a:solidFill>
            <a:srgbClr val="008B5B"/>
          </a:solid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800"/>
              <a:buNone/>
            </a:pPr>
            <a:r>
              <a:rPr lang="en" b="1">
                <a:latin typeface="Trebuchet MS"/>
                <a:ea typeface="Trebuchet MS"/>
                <a:cs typeface="Trebuchet MS"/>
                <a:sym typeface="Trebuchet MS"/>
              </a:rPr>
              <a:t>Care Coordinator &amp; Service Coordinator Roles Overview</a:t>
            </a:r>
            <a:endParaRPr b="1">
              <a:latin typeface="Trebuchet MS"/>
              <a:ea typeface="Trebuchet MS"/>
              <a:cs typeface="Trebuchet MS"/>
              <a:sym typeface="Trebuchet MS"/>
            </a:endParaRPr>
          </a:p>
        </p:txBody>
      </p:sp>
      <p:graphicFrame>
        <p:nvGraphicFramePr>
          <p:cNvPr id="267" name="Google Shape;267;p40"/>
          <p:cNvGraphicFramePr/>
          <p:nvPr/>
        </p:nvGraphicFramePr>
        <p:xfrm>
          <a:off x="332398" y="871652"/>
          <a:ext cx="3000000" cy="3000000"/>
        </p:xfrm>
        <a:graphic>
          <a:graphicData uri="http://schemas.openxmlformats.org/drawingml/2006/table">
            <a:tbl>
              <a:tblPr firstRow="1" bandRow="1">
                <a:noFill/>
                <a:tableStyleId>{819EBEC9-E7BF-4AF6-AD7D-E71690791C67}</a:tableStyleId>
              </a:tblPr>
              <a:tblGrid>
                <a:gridCol w="3531625">
                  <a:extLst>
                    <a:ext uri="{9D8B030D-6E8A-4147-A177-3AD203B41FA5}">
                      <a16:colId xmlns:a16="http://schemas.microsoft.com/office/drawing/2014/main" val="20000"/>
                    </a:ext>
                  </a:extLst>
                </a:gridCol>
                <a:gridCol w="4936400">
                  <a:extLst>
                    <a:ext uri="{9D8B030D-6E8A-4147-A177-3AD203B41FA5}">
                      <a16:colId xmlns:a16="http://schemas.microsoft.com/office/drawing/2014/main" val="20001"/>
                    </a:ext>
                  </a:extLst>
                </a:gridCol>
              </a:tblGrid>
              <a:tr h="230075">
                <a:tc>
                  <a:txBody>
                    <a:bodyPr/>
                    <a:lstStyle/>
                    <a:p>
                      <a:pPr marL="63500" marR="0" lvl="0" indent="0" algn="l"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Care Coordinator</a:t>
                      </a:r>
                      <a:endParaRPr sz="1400" u="none" strike="noStrike" cap="none">
                        <a:latin typeface="Arial"/>
                        <a:ea typeface="Arial"/>
                        <a:cs typeface="Arial"/>
                        <a:sym typeface="Arial"/>
                      </a:endParaRPr>
                    </a:p>
                  </a:txBody>
                  <a:tcPr marL="0" marR="0" marT="2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E9E9E"/>
                    </a:solidFill>
                  </a:tcPr>
                </a:tc>
                <a:tc>
                  <a:txBody>
                    <a:bodyPr/>
                    <a:lstStyle/>
                    <a:p>
                      <a:pPr marL="63500" marR="0" lvl="0" indent="0" algn="l" rtl="0">
                        <a:lnSpc>
                          <a:spcPct val="100000"/>
                        </a:lnSpc>
                        <a:spcBef>
                          <a:spcPts val="0"/>
                        </a:spcBef>
                        <a:spcAft>
                          <a:spcPts val="0"/>
                        </a:spcAft>
                        <a:buClr>
                          <a:srgbClr val="000000"/>
                        </a:buClr>
                        <a:buSzPts val="1400"/>
                        <a:buFont typeface="Arial"/>
                        <a:buNone/>
                      </a:pPr>
                      <a:r>
                        <a:rPr lang="en" sz="1400" b="1" u="none" strike="noStrike" cap="none">
                          <a:latin typeface="Arial"/>
                          <a:ea typeface="Arial"/>
                          <a:cs typeface="Arial"/>
                          <a:sym typeface="Arial"/>
                        </a:rPr>
                        <a:t>Service Coordinator</a:t>
                      </a:r>
                      <a:endParaRPr sz="1400" u="none" strike="noStrike" cap="none">
                        <a:latin typeface="Arial"/>
                        <a:ea typeface="Arial"/>
                        <a:cs typeface="Arial"/>
                        <a:sym typeface="Arial"/>
                      </a:endParaRPr>
                    </a:p>
                  </a:txBody>
                  <a:tcPr marL="0" marR="0" marT="2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E9E9E"/>
                    </a:solidFill>
                  </a:tcPr>
                </a:tc>
                <a:extLst>
                  <a:ext uri="{0D108BD9-81ED-4DB2-BD59-A6C34878D82A}">
                    <a16:rowId xmlns:a16="http://schemas.microsoft.com/office/drawing/2014/main" val="10000"/>
                  </a:ext>
                </a:extLst>
              </a:tr>
              <a:tr h="364700">
                <a:tc>
                  <a:txBody>
                    <a:bodyPr/>
                    <a:lstStyle/>
                    <a:p>
                      <a:pPr marL="63500" marR="3683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Available to all Indiana PathWays members</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marR="3302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Available only to Indiana PathWays for Aging members who are determined NFLOC and are receiving LTSS</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42275">
                <a:tc>
                  <a:txBody>
                    <a:bodyPr/>
                    <a:lstStyle/>
                    <a:p>
                      <a:pPr marL="6350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Members are able to opt-out</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marR="5334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Required for members who are determined NFLOC and are receiving HCBS</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75350">
                <a:tc>
                  <a:txBody>
                    <a:bodyPr/>
                    <a:lstStyle/>
                    <a:p>
                      <a:pPr marL="63500" marR="2921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Primary responsibility for coordination of the member’s physical and behavioral health</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marR="114300" lvl="0" indent="0" algn="l" rtl="0">
                        <a:lnSpc>
                          <a:spcPct val="100000"/>
                        </a:lnSpc>
                        <a:spcBef>
                          <a:spcPts val="0"/>
                        </a:spcBef>
                        <a:spcAft>
                          <a:spcPts val="0"/>
                        </a:spcAft>
                        <a:buClr>
                          <a:srgbClr val="000000"/>
                        </a:buClr>
                        <a:buSzPts val="1100"/>
                        <a:buFont typeface="Arial"/>
                        <a:buNone/>
                      </a:pPr>
                      <a:r>
                        <a:rPr lang="en" sz="1100" u="none" strike="noStrike" cap="none">
                          <a:highlight>
                            <a:srgbClr val="FFFF00"/>
                          </a:highlight>
                          <a:latin typeface="Arial"/>
                          <a:ea typeface="Arial"/>
                          <a:cs typeface="Arial"/>
                          <a:sym typeface="Arial"/>
                        </a:rPr>
                        <a:t>Supplements, but does not supplant, the roles and responsibilities of the Care Coordinator.</a:t>
                      </a:r>
                      <a:endParaRPr sz="1100" u="none" strike="noStrike" cap="none">
                        <a:highlight>
                          <a:srgbClr val="FFFF00"/>
                        </a:highlight>
                        <a:latin typeface="Arial"/>
                        <a:ea typeface="Arial"/>
                        <a:cs typeface="Arial"/>
                        <a:sym typeface="Arial"/>
                      </a:endParaRPr>
                    </a:p>
                    <a:p>
                      <a:pPr marL="63500" marR="635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Collaborates heavily with the Care Coordinator and focuses primarily on waiver-specific services available to the member.</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5000">
                <a:tc>
                  <a:txBody>
                    <a:bodyPr/>
                    <a:lstStyle/>
                    <a:p>
                      <a:pPr marL="6350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Primary writer of the ICP</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marR="1778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Primary writer of the Service Plan, which must be incorporated into the ICP</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00850">
                <a:tc>
                  <a:txBody>
                    <a:bodyPr/>
                    <a:lstStyle/>
                    <a:p>
                      <a:pPr marL="63500" marR="1524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For members in NFs, assesses at least annually the member’s potential for an interest in transition to the community.</a:t>
                      </a:r>
                      <a:endParaRPr sz="1100" u="none" strike="noStrike" cap="none">
                        <a:latin typeface="Arial"/>
                        <a:ea typeface="Arial"/>
                        <a:cs typeface="Arial"/>
                        <a:sym typeface="Arial"/>
                      </a:endParaRPr>
                    </a:p>
                  </a:txBody>
                  <a:tcPr marL="0" marR="0" marT="300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marR="3683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Conducts the monthly loneliness assessment, quarterly needs assessment, annual informal caregiver assessment, and nursing facility assessments (if applicable).</a:t>
                      </a:r>
                      <a:endParaRPr sz="1100" u="none" strike="noStrike" cap="none">
                        <a:latin typeface="Arial"/>
                        <a:ea typeface="Arial"/>
                        <a:cs typeface="Arial"/>
                        <a:sym typeface="Arial"/>
                      </a:endParaRPr>
                    </a:p>
                  </a:txBody>
                  <a:tcPr marL="0" marR="0" marT="305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42775">
                <a:tc gridSpan="2">
                  <a:txBody>
                    <a:bodyPr/>
                    <a:lstStyle/>
                    <a:p>
                      <a:pPr marL="63500" marR="4191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MCEs ensure that the member’s Service Coordinator and ICT are provided with all CHAT and Care Coordination assessment results applicable to LTSS-specific Service Coordination to inform Service Planning and prevent the need for the administration of duplicative assessments (SoW Section 4.6)</a:t>
                      </a:r>
                      <a:endParaRPr sz="1100" u="none" strike="noStrike" cap="none">
                        <a:latin typeface="Arial"/>
                        <a:ea typeface="Arial"/>
                        <a:cs typeface="Arial"/>
                        <a:sym typeface="Arial"/>
                      </a:endParaRPr>
                    </a:p>
                  </a:txBody>
                  <a:tcPr marL="0" marR="0" marT="305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6"/>
                  </a:ext>
                </a:extLst>
              </a:tr>
              <a:tr h="342775">
                <a:tc gridSpan="2">
                  <a:txBody>
                    <a:bodyPr/>
                    <a:lstStyle/>
                    <a:p>
                      <a:pPr marL="63500" marR="4191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The Care Coordinator and Service Coordinator work together to review and modify the Service Plan with the member, their caregivers, and the member’s ICT.</a:t>
                      </a:r>
                      <a:endParaRPr sz="1100" u="none" strike="noStrike" cap="none">
                        <a:latin typeface="Arial"/>
                        <a:ea typeface="Arial"/>
                        <a:cs typeface="Arial"/>
                        <a:sym typeface="Arial"/>
                      </a:endParaRPr>
                    </a:p>
                  </a:txBody>
                  <a:tcPr marL="0" marR="0" marT="305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7"/>
                  </a:ext>
                </a:extLst>
              </a:tr>
              <a:tr h="563775">
                <a:tc gridSpan="2">
                  <a:txBody>
                    <a:bodyPr/>
                    <a:lstStyle/>
                    <a:p>
                      <a:pPr marL="63500" marR="15240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The Care Coordinator and Service Coordinator will meet together annually with the member to conduct the CHAT reassessment, submit results to the entit(ies) responsible for LOC reassessment, update the ICP, and complete any other assessments based on the member’s needs (SoW Section 4.7).</a:t>
                      </a:r>
                      <a:endParaRPr sz="1100" u="none" strike="noStrike" cap="none">
                        <a:latin typeface="Arial"/>
                        <a:ea typeface="Arial"/>
                        <a:cs typeface="Arial"/>
                        <a:sym typeface="Arial"/>
                      </a:endParaRPr>
                    </a:p>
                  </a:txBody>
                  <a:tcPr marL="0" marR="0" marT="3050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268" name="Google Shape;268;p40"/>
          <p:cNvSpPr/>
          <p:nvPr/>
        </p:nvSpPr>
        <p:spPr>
          <a:xfrm>
            <a:off x="69956" y="3298388"/>
            <a:ext cx="224700" cy="213900"/>
          </a:xfrm>
          <a:prstGeom prst="star5">
            <a:avLst>
              <a:gd name="adj" fmla="val 19098"/>
              <a:gd name="hf" fmla="val 105146"/>
              <a:gd name="vf" fmla="val 110557"/>
            </a:avLst>
          </a:pr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9" name="Google Shape;269;p40"/>
          <p:cNvSpPr/>
          <p:nvPr/>
        </p:nvSpPr>
        <p:spPr>
          <a:xfrm>
            <a:off x="69956" y="3775838"/>
            <a:ext cx="224700" cy="213900"/>
          </a:xfrm>
          <a:prstGeom prst="star5">
            <a:avLst>
              <a:gd name="adj" fmla="val 19098"/>
              <a:gd name="hf" fmla="val 105146"/>
              <a:gd name="vf" fmla="val 110557"/>
            </a:avLst>
          </a:pr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0" name="Google Shape;270;p40"/>
          <p:cNvSpPr/>
          <p:nvPr/>
        </p:nvSpPr>
        <p:spPr>
          <a:xfrm>
            <a:off x="69956" y="4189500"/>
            <a:ext cx="224700" cy="213900"/>
          </a:xfrm>
          <a:prstGeom prst="star5">
            <a:avLst>
              <a:gd name="adj" fmla="val 19098"/>
              <a:gd name="hf" fmla="val 105146"/>
              <a:gd name="vf" fmla="val 110557"/>
            </a:avLst>
          </a:pr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71" name="Google Shape;271;p40"/>
          <p:cNvSpPr txBox="1"/>
          <p:nvPr/>
        </p:nvSpPr>
        <p:spPr>
          <a:xfrm>
            <a:off x="557175" y="4711931"/>
            <a:ext cx="7842000" cy="3078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Arial"/>
                <a:ea typeface="Arial"/>
                <a:cs typeface="Arial"/>
                <a:sym typeface="Arial"/>
              </a:rPr>
              <a:t>Stars throughout the presentation signal collaboration points between care coordinators and service coordinators</a:t>
            </a:r>
            <a:endParaRPr sz="1100" b="1" i="0" u="none" strike="noStrike" cap="none">
              <a:solidFill>
                <a:srgbClr val="000000"/>
              </a:solidFill>
              <a:latin typeface="Arial"/>
              <a:ea typeface="Arial"/>
              <a:cs typeface="Arial"/>
              <a:sym typeface="Arial"/>
            </a:endParaRPr>
          </a:p>
        </p:txBody>
      </p:sp>
      <p:sp>
        <p:nvSpPr>
          <p:cNvPr id="272" name="Google Shape;272;p40"/>
          <p:cNvSpPr/>
          <p:nvPr/>
        </p:nvSpPr>
        <p:spPr>
          <a:xfrm>
            <a:off x="332400" y="4725094"/>
            <a:ext cx="224700" cy="213900"/>
          </a:xfrm>
          <a:prstGeom prst="star5">
            <a:avLst>
              <a:gd name="adj" fmla="val 19098"/>
              <a:gd name="hf" fmla="val 105146"/>
              <a:gd name="vf" fmla="val 110557"/>
            </a:avLst>
          </a:pr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1"/>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graphicFrame>
        <p:nvGraphicFramePr>
          <p:cNvPr id="278" name="Google Shape;278;p41"/>
          <p:cNvGraphicFramePr/>
          <p:nvPr/>
        </p:nvGraphicFramePr>
        <p:xfrm>
          <a:off x="571825" y="1225800"/>
          <a:ext cx="3000000" cy="3000000"/>
        </p:xfrm>
        <a:graphic>
          <a:graphicData uri="http://schemas.openxmlformats.org/drawingml/2006/table">
            <a:tbl>
              <a:tblPr>
                <a:noFill/>
                <a:tableStyleId>{7CCE802D-344B-4AA6-A885-A9C289B2B1C2}</a:tableStyleId>
              </a:tblPr>
              <a:tblGrid>
                <a:gridCol w="3928775">
                  <a:extLst>
                    <a:ext uri="{9D8B030D-6E8A-4147-A177-3AD203B41FA5}">
                      <a16:colId xmlns:a16="http://schemas.microsoft.com/office/drawing/2014/main" val="20000"/>
                    </a:ext>
                  </a:extLst>
                </a:gridCol>
                <a:gridCol w="3928775">
                  <a:extLst>
                    <a:ext uri="{9D8B030D-6E8A-4147-A177-3AD203B41FA5}">
                      <a16:colId xmlns:a16="http://schemas.microsoft.com/office/drawing/2014/main" val="20001"/>
                    </a:ext>
                  </a:extLst>
                </a:gridCol>
              </a:tblGrid>
              <a:tr h="510400">
                <a:tc>
                  <a:txBody>
                    <a:bodyPr/>
                    <a:lstStyle/>
                    <a:p>
                      <a:pPr marL="0" lvl="0" indent="0" algn="ctr" rtl="0">
                        <a:spcBef>
                          <a:spcPts val="0"/>
                        </a:spcBef>
                        <a:spcAft>
                          <a:spcPts val="0"/>
                        </a:spcAft>
                        <a:buNone/>
                      </a:pPr>
                      <a:r>
                        <a:rPr lang="en" sz="2000" b="1">
                          <a:solidFill>
                            <a:schemeClr val="lt1"/>
                          </a:solidFill>
                          <a:latin typeface="Comfortaa"/>
                          <a:ea typeface="Comfortaa"/>
                          <a:cs typeface="Comfortaa"/>
                          <a:sym typeface="Comfortaa"/>
                        </a:rPr>
                        <a:t>Care Coordinator</a:t>
                      </a:r>
                      <a:endParaRPr sz="2000" b="1">
                        <a:solidFill>
                          <a:schemeClr val="lt1"/>
                        </a:solidFill>
                        <a:latin typeface="Comfortaa"/>
                        <a:ea typeface="Comfortaa"/>
                        <a:cs typeface="Comfortaa"/>
                        <a:sym typeface="Comfortaa"/>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2000" b="1">
                          <a:solidFill>
                            <a:schemeClr val="lt1"/>
                          </a:solidFill>
                          <a:latin typeface="Comfortaa"/>
                          <a:ea typeface="Comfortaa"/>
                          <a:cs typeface="Comfortaa"/>
                          <a:sym typeface="Comfortaa"/>
                        </a:rPr>
                        <a:t>Service Coordinator</a:t>
                      </a:r>
                      <a:endParaRPr sz="2000" b="1">
                        <a:solidFill>
                          <a:schemeClr val="lt1"/>
                        </a:solidFill>
                        <a:latin typeface="Comfortaa"/>
                        <a:ea typeface="Comfortaa"/>
                        <a:cs typeface="Comfortaa"/>
                        <a:sym typeface="Comfortaa"/>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503050">
                <a:tc>
                  <a:txBody>
                    <a:bodyPr/>
                    <a:lstStyle/>
                    <a:p>
                      <a:pPr marL="0" lvl="0" indent="0" algn="ctr" rtl="0">
                        <a:spcBef>
                          <a:spcPts val="0"/>
                        </a:spcBef>
                        <a:spcAft>
                          <a:spcPts val="0"/>
                        </a:spcAft>
                        <a:buNone/>
                      </a:pPr>
                      <a:r>
                        <a:rPr lang="en">
                          <a:latin typeface="Comfortaa"/>
                          <a:ea typeface="Comfortaa"/>
                          <a:cs typeface="Comfortaa"/>
                          <a:sym typeface="Comfortaa"/>
                        </a:rPr>
                        <a:t>All Pathways Members</a:t>
                      </a:r>
                      <a:endParaRPr>
                        <a:latin typeface="Comfortaa"/>
                        <a:ea typeface="Comfortaa"/>
                        <a:cs typeface="Comfortaa"/>
                        <a:sym typeface="Comfortaa"/>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omfortaa"/>
                          <a:ea typeface="Comfortaa"/>
                          <a:cs typeface="Comfortaa"/>
                          <a:sym typeface="Comfortaa"/>
                        </a:rPr>
                        <a:t>NFLOC Members (in NH or home)</a:t>
                      </a:r>
                      <a:endParaRPr>
                        <a:latin typeface="Comfortaa"/>
                        <a:ea typeface="Comfortaa"/>
                        <a:cs typeface="Comfortaa"/>
                        <a:sym typeface="Comfortaa"/>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38000">
                <a:tc>
                  <a:txBody>
                    <a:bodyPr/>
                    <a:lstStyle/>
                    <a:p>
                      <a:pPr marL="0" lvl="0" indent="0" algn="ctr" rtl="0">
                        <a:spcBef>
                          <a:spcPts val="0"/>
                        </a:spcBef>
                        <a:spcAft>
                          <a:spcPts val="0"/>
                        </a:spcAft>
                        <a:buNone/>
                      </a:pPr>
                      <a:r>
                        <a:rPr lang="en">
                          <a:latin typeface="Comfortaa"/>
                          <a:ea typeface="Comfortaa"/>
                          <a:cs typeface="Comfortaa"/>
                          <a:sym typeface="Comfortaa"/>
                        </a:rPr>
                        <a:t>Assists with health care related services</a:t>
                      </a:r>
                      <a:endParaRPr>
                        <a:latin typeface="Comfortaa"/>
                        <a:ea typeface="Comfortaa"/>
                        <a:cs typeface="Comfortaa"/>
                        <a:sym typeface="Comfortaa"/>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omfortaa"/>
                          <a:ea typeface="Comfortaa"/>
                          <a:cs typeface="Comfortaa"/>
                          <a:sym typeface="Comfortaa"/>
                        </a:rPr>
                        <a:t>Connects to long term services and support</a:t>
                      </a:r>
                      <a:endParaRPr>
                        <a:latin typeface="Comfortaa"/>
                        <a:ea typeface="Comfortaa"/>
                        <a:cs typeface="Comfortaa"/>
                        <a:sym typeface="Comfortaa"/>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38000">
                <a:tc>
                  <a:txBody>
                    <a:bodyPr/>
                    <a:lstStyle/>
                    <a:p>
                      <a:pPr marL="0" lvl="0" indent="0" algn="ctr" rtl="0">
                        <a:spcBef>
                          <a:spcPts val="0"/>
                        </a:spcBef>
                        <a:spcAft>
                          <a:spcPts val="0"/>
                        </a:spcAft>
                        <a:buNone/>
                      </a:pPr>
                      <a:r>
                        <a:rPr lang="en">
                          <a:latin typeface="Comfortaa"/>
                          <a:ea typeface="Comfortaa"/>
                          <a:cs typeface="Comfortaa"/>
                          <a:sym typeface="Comfortaa"/>
                        </a:rPr>
                        <a:t>Maintains Individualized Care Plan</a:t>
                      </a:r>
                      <a:endParaRPr>
                        <a:latin typeface="Comfortaa"/>
                        <a:ea typeface="Comfortaa"/>
                        <a:cs typeface="Comfortaa"/>
                        <a:sym typeface="Comfortaa"/>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omfortaa"/>
                          <a:ea typeface="Comfortaa"/>
                          <a:cs typeface="Comfortaa"/>
                          <a:sym typeface="Comfortaa"/>
                        </a:rPr>
                        <a:t>Primary writer of Service Plan</a:t>
                      </a:r>
                      <a:endParaRPr>
                        <a:latin typeface="Comfortaa"/>
                        <a:ea typeface="Comfortaa"/>
                        <a:cs typeface="Comfortaa"/>
                        <a:sym typeface="Comfortaa"/>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38000">
                <a:tc>
                  <a:txBody>
                    <a:bodyPr/>
                    <a:lstStyle/>
                    <a:p>
                      <a:pPr marL="0" lvl="0" indent="0" algn="ctr" rtl="0">
                        <a:spcBef>
                          <a:spcPts val="0"/>
                        </a:spcBef>
                        <a:spcAft>
                          <a:spcPts val="0"/>
                        </a:spcAft>
                        <a:buNone/>
                      </a:pPr>
                      <a:r>
                        <a:rPr lang="en">
                          <a:latin typeface="Comfortaa"/>
                          <a:ea typeface="Comfortaa"/>
                          <a:cs typeface="Comfortaa"/>
                          <a:sym typeface="Comfortaa"/>
                        </a:rPr>
                        <a:t>Leads the Interdisciplinary Care Team (ICT)</a:t>
                      </a:r>
                      <a:endParaRPr>
                        <a:latin typeface="Comfortaa"/>
                        <a:ea typeface="Comfortaa"/>
                        <a:cs typeface="Comfortaa"/>
                        <a:sym typeface="Comfortaa"/>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omfortaa"/>
                          <a:ea typeface="Comfortaa"/>
                          <a:cs typeface="Comfortaa"/>
                          <a:sym typeface="Comfortaa"/>
                        </a:rPr>
                        <a:t>Ensures that there is transitional support between settings</a:t>
                      </a:r>
                      <a:endParaRPr>
                        <a:latin typeface="Comfortaa"/>
                        <a:ea typeface="Comfortaa"/>
                        <a:cs typeface="Comfortaa"/>
                        <a:sym typeface="Comfortaa"/>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14700">
                <a:tc>
                  <a:txBody>
                    <a:bodyPr/>
                    <a:lstStyle/>
                    <a:p>
                      <a:pPr marL="0" lvl="0" indent="0" algn="ctr" rtl="0">
                        <a:spcBef>
                          <a:spcPts val="0"/>
                        </a:spcBef>
                        <a:spcAft>
                          <a:spcPts val="0"/>
                        </a:spcAft>
                        <a:buNone/>
                      </a:pPr>
                      <a:r>
                        <a:rPr lang="en">
                          <a:latin typeface="Comfortaa"/>
                          <a:ea typeface="Comfortaa"/>
                          <a:cs typeface="Comfortaa"/>
                          <a:sym typeface="Comfortaa"/>
                        </a:rPr>
                        <a:t>More focused on “clinical” services</a:t>
                      </a:r>
                      <a:endParaRPr>
                        <a:latin typeface="Comfortaa"/>
                        <a:ea typeface="Comfortaa"/>
                        <a:cs typeface="Comfortaa"/>
                        <a:sym typeface="Comfortaa"/>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Comfortaa"/>
                          <a:ea typeface="Comfortaa"/>
                          <a:cs typeface="Comfortaa"/>
                          <a:sym typeface="Comfortaa"/>
                        </a:rPr>
                        <a:t>Support for social support services</a:t>
                      </a:r>
                      <a:endParaRPr>
                        <a:latin typeface="Comfortaa"/>
                        <a:ea typeface="Comfortaa"/>
                        <a:cs typeface="Comfortaa"/>
                        <a:sym typeface="Comfortaa"/>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79" name="Google Shape;279;p41"/>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How do the roles differ?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2"/>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285" name="Google Shape;285;p42"/>
          <p:cNvSpPr txBox="1">
            <a:spLocks noGrp="1"/>
          </p:cNvSpPr>
          <p:nvPr>
            <p:ph type="title"/>
          </p:nvPr>
        </p:nvSpPr>
        <p:spPr>
          <a:xfrm>
            <a:off x="311700" y="27357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Nursing homes will have both roles</a:t>
            </a:r>
            <a:endParaRPr/>
          </a:p>
        </p:txBody>
      </p:sp>
      <p:pic>
        <p:nvPicPr>
          <p:cNvPr id="286" name="Google Shape;286;p42"/>
          <p:cNvPicPr preferRelativeResize="0"/>
          <p:nvPr/>
        </p:nvPicPr>
        <p:blipFill>
          <a:blip r:embed="rId3">
            <a:alphaModFix/>
          </a:blip>
          <a:stretch>
            <a:fillRect/>
          </a:stretch>
        </p:blipFill>
        <p:spPr>
          <a:xfrm>
            <a:off x="889400" y="891025"/>
            <a:ext cx="7045401" cy="4002650"/>
          </a:xfrm>
          <a:prstGeom prst="rect">
            <a:avLst/>
          </a:prstGeom>
          <a:noFill/>
          <a:ln>
            <a:noFill/>
          </a:ln>
        </p:spPr>
      </p:pic>
      <p:sp>
        <p:nvSpPr>
          <p:cNvPr id="287" name="Google Shape;287;p42"/>
          <p:cNvSpPr/>
          <p:nvPr/>
        </p:nvSpPr>
        <p:spPr>
          <a:xfrm>
            <a:off x="4878500" y="1331250"/>
            <a:ext cx="3328200" cy="34767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3"/>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293" name="Google Shape;293;p43"/>
          <p:cNvSpPr txBox="1">
            <a:spLocks noGrp="1"/>
          </p:cNvSpPr>
          <p:nvPr>
            <p:ph type="title"/>
          </p:nvPr>
        </p:nvSpPr>
        <p:spPr>
          <a:xfrm>
            <a:off x="370450" y="1617875"/>
            <a:ext cx="8520600" cy="2291700"/>
          </a:xfrm>
          <a:prstGeom prst="rect">
            <a:avLst/>
          </a:prstGeom>
        </p:spPr>
        <p:txBody>
          <a:bodyPr spcFirstLastPara="1" wrap="square" lIns="68575" tIns="34275" rIns="68575" bIns="34275" anchor="ctr" anchorCtr="0">
            <a:noAutofit/>
          </a:bodyPr>
          <a:lstStyle/>
          <a:p>
            <a:pPr marL="457200" lvl="0" indent="-381000" algn="l" rtl="0">
              <a:lnSpc>
                <a:spcPct val="200000"/>
              </a:lnSpc>
              <a:spcBef>
                <a:spcPts val="0"/>
              </a:spcBef>
              <a:spcAft>
                <a:spcPts val="0"/>
              </a:spcAft>
              <a:buSzPts val="2400"/>
              <a:buAutoNum type="arabicPeriod"/>
            </a:pPr>
            <a:r>
              <a:rPr lang="en" sz="2400"/>
              <a:t>NH members will likely have both coordinators</a:t>
            </a:r>
            <a:endParaRPr sz="2400"/>
          </a:p>
          <a:p>
            <a:pPr marL="457200" lvl="0" indent="-381000" algn="l" rtl="0">
              <a:lnSpc>
                <a:spcPct val="200000"/>
              </a:lnSpc>
              <a:spcBef>
                <a:spcPts val="0"/>
              </a:spcBef>
              <a:spcAft>
                <a:spcPts val="0"/>
              </a:spcAft>
              <a:buSzPts val="2400"/>
              <a:buAutoNum type="arabicPeriod"/>
            </a:pPr>
            <a:r>
              <a:rPr lang="en" sz="2400"/>
              <a:t>BOTH roles could be combined in one person</a:t>
            </a:r>
            <a:endParaRPr sz="2400"/>
          </a:p>
        </p:txBody>
      </p:sp>
      <p:sp>
        <p:nvSpPr>
          <p:cNvPr id="294" name="Google Shape;294;p43"/>
          <p:cNvSpPr txBox="1">
            <a:spLocks noGrp="1"/>
          </p:cNvSpPr>
          <p:nvPr>
            <p:ph type="title"/>
          </p:nvPr>
        </p:nvSpPr>
        <p:spPr>
          <a:xfrm>
            <a:off x="212750" y="702175"/>
            <a:ext cx="8520600" cy="1102200"/>
          </a:xfrm>
          <a:prstGeom prst="rect">
            <a:avLst/>
          </a:prstGeom>
        </p:spPr>
        <p:txBody>
          <a:bodyPr spcFirstLastPara="1" wrap="square" lIns="68575" tIns="34275" rIns="68575" bIns="34275" anchor="ctr" anchorCtr="0">
            <a:noAutofit/>
          </a:bodyPr>
          <a:lstStyle/>
          <a:p>
            <a:pPr marL="0" lvl="0" indent="0" algn="l" rtl="0">
              <a:lnSpc>
                <a:spcPct val="200000"/>
              </a:lnSpc>
              <a:spcBef>
                <a:spcPts val="0"/>
              </a:spcBef>
              <a:spcAft>
                <a:spcPts val="0"/>
              </a:spcAft>
              <a:buNone/>
            </a:pPr>
            <a:r>
              <a:rPr lang="en" sz="3100">
                <a:solidFill>
                  <a:schemeClr val="accent3"/>
                </a:solidFill>
              </a:rPr>
              <a:t>What does this mean for NH members?</a:t>
            </a:r>
            <a:endParaRPr sz="3100">
              <a:solidFill>
                <a:schemeClr val="accent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4"/>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300" name="Google Shape;300;p44"/>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What is meant by “Clinical”?</a:t>
            </a:r>
            <a:endParaRPr/>
          </a:p>
        </p:txBody>
      </p:sp>
      <p:sp>
        <p:nvSpPr>
          <p:cNvPr id="301" name="Google Shape;301;p44"/>
          <p:cNvSpPr txBox="1">
            <a:spLocks noGrp="1"/>
          </p:cNvSpPr>
          <p:nvPr>
            <p:ph type="body" idx="1"/>
          </p:nvPr>
        </p:nvSpPr>
        <p:spPr>
          <a:xfrm>
            <a:off x="311700" y="1578650"/>
            <a:ext cx="8520600" cy="3416400"/>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SzPts val="2100"/>
              <a:buChar char="•"/>
            </a:pPr>
            <a:r>
              <a:rPr lang="en"/>
              <a:t>This person is NOT a clinical staff member</a:t>
            </a:r>
            <a:br>
              <a:rPr lang="en"/>
            </a:br>
            <a:endParaRPr/>
          </a:p>
          <a:p>
            <a:pPr marL="457200" lvl="0" indent="-361950" algn="l" rtl="0">
              <a:spcBef>
                <a:spcPts val="0"/>
              </a:spcBef>
              <a:spcAft>
                <a:spcPts val="0"/>
              </a:spcAft>
              <a:buSzPts val="2100"/>
              <a:buChar char="•"/>
            </a:pPr>
            <a:r>
              <a:rPr lang="en" b="1"/>
              <a:t>Focus - coordination of clinical services</a:t>
            </a:r>
            <a:br>
              <a:rPr lang="en" b="1"/>
            </a:br>
            <a:endParaRPr b="1"/>
          </a:p>
          <a:p>
            <a:pPr marL="457200" lvl="0" indent="-361950" algn="l" rtl="0">
              <a:spcBef>
                <a:spcPts val="0"/>
              </a:spcBef>
              <a:spcAft>
                <a:spcPts val="0"/>
              </a:spcAft>
              <a:buSzPts val="2100"/>
              <a:buChar char="•"/>
            </a:pPr>
            <a:r>
              <a:rPr lang="en"/>
              <a:t>Evaluation and Facilitation are main roles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5"/>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307" name="Google Shape;307;p45"/>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The Individualized Care Plan</a:t>
            </a:r>
            <a:endParaRPr/>
          </a:p>
        </p:txBody>
      </p:sp>
      <p:sp>
        <p:nvSpPr>
          <p:cNvPr id="308" name="Google Shape;308;p45"/>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SzPts val="2100"/>
              <a:buChar char="•"/>
            </a:pPr>
            <a:r>
              <a:rPr lang="en"/>
              <a:t>Records all care services being provided</a:t>
            </a:r>
            <a:br>
              <a:rPr lang="en"/>
            </a:br>
            <a:endParaRPr/>
          </a:p>
          <a:p>
            <a:pPr marL="457200" lvl="0" indent="-361950" algn="l" rtl="0">
              <a:spcBef>
                <a:spcPts val="0"/>
              </a:spcBef>
              <a:spcAft>
                <a:spcPts val="0"/>
              </a:spcAft>
              <a:buSzPts val="2100"/>
              <a:buChar char="•"/>
            </a:pPr>
            <a:r>
              <a:rPr lang="en"/>
              <a:t>Updated with member at least quarterly</a:t>
            </a:r>
            <a:br>
              <a:rPr lang="en"/>
            </a:br>
            <a:endParaRPr/>
          </a:p>
          <a:p>
            <a:pPr marL="457200" lvl="0" indent="-361950" algn="l" rtl="0">
              <a:spcBef>
                <a:spcPts val="0"/>
              </a:spcBef>
              <a:spcAft>
                <a:spcPts val="0"/>
              </a:spcAft>
              <a:buSzPts val="2100"/>
              <a:buChar char="•"/>
            </a:pPr>
            <a:r>
              <a:rPr lang="en"/>
              <a:t>All communication with member recorded here</a:t>
            </a:r>
            <a:br>
              <a:rPr lang="en"/>
            </a:br>
            <a:endParaRPr/>
          </a:p>
          <a:p>
            <a:pPr marL="457200" lvl="0" indent="-361950" algn="l" rtl="0">
              <a:spcBef>
                <a:spcPts val="0"/>
              </a:spcBef>
              <a:spcAft>
                <a:spcPts val="0"/>
              </a:spcAft>
              <a:buSzPts val="2100"/>
              <a:buChar char="•"/>
            </a:pPr>
            <a:r>
              <a:rPr lang="en"/>
              <a:t>Annual assessment of member interest to RTC</a:t>
            </a:r>
            <a:br>
              <a:rPr lang="en"/>
            </a:br>
            <a:endParaRPr/>
          </a:p>
          <a:p>
            <a:pPr marL="457200" lvl="0" indent="-361950" algn="l" rtl="0">
              <a:spcBef>
                <a:spcPts val="0"/>
              </a:spcBef>
              <a:spcAft>
                <a:spcPts val="0"/>
              </a:spcAft>
              <a:buSzPts val="2100"/>
              <a:buChar char="•"/>
            </a:pPr>
            <a:r>
              <a:rPr lang="en"/>
              <a:t>Will not be documented in the Facility Care Plan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6"/>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314" name="Google Shape;314;p46"/>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Return to community (RTC)</a:t>
            </a:r>
            <a:endParaRPr/>
          </a:p>
        </p:txBody>
      </p:sp>
      <p:sp>
        <p:nvSpPr>
          <p:cNvPr id="315" name="Google Shape;315;p46"/>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SzPts val="2100"/>
              <a:buChar char="•"/>
            </a:pPr>
            <a:r>
              <a:rPr lang="en"/>
              <a:t>Care Coordinator will assess annually</a:t>
            </a:r>
            <a:br>
              <a:rPr lang="en"/>
            </a:br>
            <a:endParaRPr/>
          </a:p>
          <a:p>
            <a:pPr marL="457200" lvl="0" indent="-361950" algn="l" rtl="0">
              <a:spcBef>
                <a:spcPts val="0"/>
              </a:spcBef>
              <a:spcAft>
                <a:spcPts val="0"/>
              </a:spcAft>
              <a:buSzPts val="2100"/>
              <a:buChar char="•"/>
            </a:pPr>
            <a:r>
              <a:rPr lang="en"/>
              <a:t>CC will provide onsite visit within 10 days of transfer to update plan of care</a:t>
            </a:r>
            <a:br>
              <a:rPr lang="en"/>
            </a:br>
            <a:endParaRPr/>
          </a:p>
          <a:p>
            <a:pPr marL="457200" lvl="0" indent="-361950" algn="l" rtl="0">
              <a:spcBef>
                <a:spcPts val="0"/>
              </a:spcBef>
              <a:spcAft>
                <a:spcPts val="0"/>
              </a:spcAft>
              <a:buSzPts val="2100"/>
              <a:buChar char="•"/>
            </a:pPr>
            <a:r>
              <a:rPr lang="en"/>
              <a:t>CC and SC must be part of the Transitions Team</a:t>
            </a:r>
            <a:br>
              <a:rPr lang="en"/>
            </a:br>
            <a:endParaRPr/>
          </a:p>
          <a:p>
            <a:pPr marL="457200" lvl="0" indent="-361950" algn="l" rtl="0">
              <a:spcBef>
                <a:spcPts val="0"/>
              </a:spcBef>
              <a:spcAft>
                <a:spcPts val="0"/>
              </a:spcAft>
              <a:buSzPts val="2100"/>
              <a:buChar char="•"/>
            </a:pPr>
            <a:r>
              <a:rPr lang="en"/>
              <a:t>Focus will be on new residents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Goals of this presentation</a:t>
            </a:r>
            <a:endParaRPr/>
          </a:p>
        </p:txBody>
      </p:sp>
      <p:sp>
        <p:nvSpPr>
          <p:cNvPr id="175" name="Google Shape;175;p29"/>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176" name="Google Shape;176;p29"/>
          <p:cNvSpPr txBox="1">
            <a:spLocks noGrp="1"/>
          </p:cNvSpPr>
          <p:nvPr>
            <p:ph type="body" idx="1"/>
          </p:nvPr>
        </p:nvSpPr>
        <p:spPr>
          <a:xfrm>
            <a:off x="311700" y="1364925"/>
            <a:ext cx="8520600" cy="3416400"/>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SzPts val="2100"/>
              <a:buChar char="•"/>
            </a:pPr>
            <a:r>
              <a:rPr lang="en"/>
              <a:t>Context of the PathWays program</a:t>
            </a:r>
            <a:br>
              <a:rPr lang="en"/>
            </a:br>
            <a:endParaRPr/>
          </a:p>
          <a:p>
            <a:pPr marL="457200" lvl="0" indent="-361950" algn="l" rtl="0">
              <a:spcBef>
                <a:spcPts val="0"/>
              </a:spcBef>
              <a:spcAft>
                <a:spcPts val="0"/>
              </a:spcAft>
              <a:buSzPts val="2100"/>
              <a:buChar char="•"/>
            </a:pPr>
            <a:r>
              <a:rPr lang="en"/>
              <a:t>Overview of the Care and Service Coordinator role</a:t>
            </a:r>
            <a:br>
              <a:rPr lang="en"/>
            </a:br>
            <a:endParaRPr/>
          </a:p>
          <a:p>
            <a:pPr marL="457200" lvl="0" indent="-361950" algn="l" rtl="0">
              <a:spcBef>
                <a:spcPts val="0"/>
              </a:spcBef>
              <a:spcAft>
                <a:spcPts val="0"/>
              </a:spcAft>
              <a:buSzPts val="2100"/>
              <a:buChar char="•"/>
            </a:pPr>
            <a:r>
              <a:rPr lang="en"/>
              <a:t>How to prepare as things move forward</a:t>
            </a:r>
            <a:br>
              <a:rPr lang="en"/>
            </a:br>
            <a:endParaRPr/>
          </a:p>
          <a:p>
            <a:pPr marL="457200" lvl="0" indent="-361950" algn="l" rtl="0">
              <a:spcBef>
                <a:spcPts val="0"/>
              </a:spcBef>
              <a:spcAft>
                <a:spcPts val="0"/>
              </a:spcAft>
              <a:buSzPts val="2100"/>
              <a:buChar char="•"/>
            </a:pPr>
            <a:r>
              <a:rPr lang="en"/>
              <a:t>Questions and Answers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7"/>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pic>
        <p:nvPicPr>
          <p:cNvPr id="321" name="Google Shape;321;p47"/>
          <p:cNvPicPr preferRelativeResize="0"/>
          <p:nvPr/>
        </p:nvPicPr>
        <p:blipFill>
          <a:blip r:embed="rId3">
            <a:alphaModFix/>
          </a:blip>
          <a:stretch>
            <a:fillRect/>
          </a:stretch>
        </p:blipFill>
        <p:spPr>
          <a:xfrm>
            <a:off x="1678725" y="75238"/>
            <a:ext cx="5921101" cy="4993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8"/>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327" name="Google Shape;327;p48"/>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Contact frequency</a:t>
            </a:r>
            <a:endParaRPr/>
          </a:p>
        </p:txBody>
      </p:sp>
      <p:sp>
        <p:nvSpPr>
          <p:cNvPr id="328" name="Google Shape;328;p48"/>
          <p:cNvSpPr txBox="1">
            <a:spLocks noGrp="1"/>
          </p:cNvSpPr>
          <p:nvPr>
            <p:ph type="body" idx="1"/>
          </p:nvPr>
        </p:nvSpPr>
        <p:spPr>
          <a:xfrm>
            <a:off x="311700" y="1152475"/>
            <a:ext cx="8520600" cy="3811200"/>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SzPts val="2100"/>
              <a:buChar char="•"/>
            </a:pPr>
            <a:r>
              <a:rPr lang="en"/>
              <a:t>Member/family contact at least quarterly</a:t>
            </a:r>
            <a:br>
              <a:rPr lang="en"/>
            </a:br>
            <a:endParaRPr/>
          </a:p>
          <a:p>
            <a:pPr marL="457200" lvl="0" indent="-361950" algn="l" rtl="0">
              <a:spcBef>
                <a:spcPts val="0"/>
              </a:spcBef>
              <a:spcAft>
                <a:spcPts val="0"/>
              </a:spcAft>
              <a:buSzPts val="2100"/>
              <a:buChar char="•"/>
            </a:pPr>
            <a:r>
              <a:rPr lang="en"/>
              <a:t>New admissions - within 10 days</a:t>
            </a:r>
            <a:br>
              <a:rPr lang="en"/>
            </a:br>
            <a:endParaRPr/>
          </a:p>
          <a:p>
            <a:pPr marL="457200" lvl="0" indent="-361950" algn="l" rtl="0">
              <a:spcBef>
                <a:spcPts val="0"/>
              </a:spcBef>
              <a:spcAft>
                <a:spcPts val="0"/>
              </a:spcAft>
              <a:buSzPts val="2100"/>
              <a:buChar char="•"/>
            </a:pPr>
            <a:r>
              <a:rPr lang="en"/>
              <a:t>Annual assessments</a:t>
            </a:r>
            <a:br>
              <a:rPr lang="en"/>
            </a:br>
            <a:endParaRPr sz="500"/>
          </a:p>
          <a:p>
            <a:pPr marL="914400" lvl="1" indent="-342900" algn="l" rtl="0">
              <a:spcBef>
                <a:spcPts val="0"/>
              </a:spcBef>
              <a:spcAft>
                <a:spcPts val="0"/>
              </a:spcAft>
              <a:buSzPts val="1800"/>
              <a:buChar char="•"/>
            </a:pPr>
            <a:r>
              <a:rPr lang="en"/>
              <a:t>CHAT </a:t>
            </a:r>
            <a:endParaRPr/>
          </a:p>
          <a:p>
            <a:pPr marL="914400" lvl="1" indent="-342900" algn="l" rtl="0">
              <a:spcBef>
                <a:spcPts val="0"/>
              </a:spcBef>
              <a:spcAft>
                <a:spcPts val="0"/>
              </a:spcAft>
              <a:buSzPts val="1800"/>
              <a:buChar char="•"/>
            </a:pPr>
            <a:r>
              <a:rPr lang="en"/>
              <a:t>Update ICP / Service Plan</a:t>
            </a:r>
            <a:endParaRPr/>
          </a:p>
          <a:p>
            <a:pPr marL="914400" lvl="1" indent="-342900" algn="l" rtl="0">
              <a:spcBef>
                <a:spcPts val="0"/>
              </a:spcBef>
              <a:spcAft>
                <a:spcPts val="0"/>
              </a:spcAft>
              <a:buSzPts val="1800"/>
              <a:buChar char="•"/>
            </a:pPr>
            <a:r>
              <a:rPr lang="en"/>
              <a:t>RTC Planning</a:t>
            </a:r>
            <a:br>
              <a:rPr lang="en"/>
            </a:br>
            <a:endParaRPr/>
          </a:p>
          <a:p>
            <a:pPr marL="0" lvl="0" indent="0" algn="l" rtl="0">
              <a:spcBef>
                <a:spcPts val="800"/>
              </a:spcBef>
              <a:spcAft>
                <a:spcPts val="0"/>
              </a:spcAft>
              <a:buNone/>
            </a:pPr>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9"/>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Resident and Staff Interactions</a:t>
            </a:r>
            <a:endParaRPr/>
          </a:p>
        </p:txBody>
      </p:sp>
      <p:graphicFrame>
        <p:nvGraphicFramePr>
          <p:cNvPr id="334" name="Google Shape;334;p49"/>
          <p:cNvGraphicFramePr/>
          <p:nvPr/>
        </p:nvGraphicFramePr>
        <p:xfrm>
          <a:off x="667325" y="1468825"/>
          <a:ext cx="3000000" cy="3000000"/>
        </p:xfrm>
        <a:graphic>
          <a:graphicData uri="http://schemas.openxmlformats.org/drawingml/2006/table">
            <a:tbl>
              <a:tblPr>
                <a:noFill/>
                <a:tableStyleId>{CCB4B121-3880-4E73-8814-F389E43E4767}</a:tableStyleId>
              </a:tblPr>
              <a:tblGrid>
                <a:gridCol w="2112275">
                  <a:extLst>
                    <a:ext uri="{9D8B030D-6E8A-4147-A177-3AD203B41FA5}">
                      <a16:colId xmlns:a16="http://schemas.microsoft.com/office/drawing/2014/main" val="20000"/>
                    </a:ext>
                  </a:extLst>
                </a:gridCol>
                <a:gridCol w="2904375">
                  <a:extLst>
                    <a:ext uri="{9D8B030D-6E8A-4147-A177-3AD203B41FA5}">
                      <a16:colId xmlns:a16="http://schemas.microsoft.com/office/drawing/2014/main" val="20001"/>
                    </a:ext>
                  </a:extLst>
                </a:gridCol>
                <a:gridCol w="2792675">
                  <a:extLst>
                    <a:ext uri="{9D8B030D-6E8A-4147-A177-3AD203B41FA5}">
                      <a16:colId xmlns:a16="http://schemas.microsoft.com/office/drawing/2014/main" val="20002"/>
                    </a:ext>
                  </a:extLst>
                </a:gridCol>
              </a:tblGrid>
              <a:tr h="375775">
                <a:tc>
                  <a:txBody>
                    <a:bodyPr/>
                    <a:lstStyle/>
                    <a:p>
                      <a:pPr marL="0" lvl="0" indent="0" algn="ctr" rtl="0">
                        <a:spcBef>
                          <a:spcPts val="0"/>
                        </a:spcBef>
                        <a:spcAft>
                          <a:spcPts val="0"/>
                        </a:spcAft>
                        <a:buNone/>
                      </a:pPr>
                      <a:r>
                        <a:rPr lang="en" sz="1200" b="1">
                          <a:solidFill>
                            <a:srgbClr val="4D7D41"/>
                          </a:solidFill>
                          <a:latin typeface="Source Sans Pro"/>
                          <a:ea typeface="Source Sans Pro"/>
                          <a:cs typeface="Source Sans Pro"/>
                          <a:sym typeface="Source Sans Pro"/>
                        </a:rPr>
                        <a:t>Role Element</a:t>
                      </a:r>
                      <a:endParaRPr sz="1200" b="1">
                        <a:solidFill>
                          <a:srgbClr val="4D7D41"/>
                        </a:solidFill>
                        <a:latin typeface="Source Sans Pro"/>
                        <a:ea typeface="Source Sans Pro"/>
                        <a:cs typeface="Source Sans Pro"/>
                        <a:sym typeface="Source Sans Pro"/>
                      </a:endParaRPr>
                    </a:p>
                  </a:txBody>
                  <a:tcPr marL="63500" marR="63500" marT="63500" marB="63500">
                    <a:lnL w="19050" cap="flat" cmpd="sng">
                      <a:solidFill>
                        <a:srgbClr val="3C5E33"/>
                      </a:solidFill>
                      <a:prstDash val="solid"/>
                      <a:round/>
                      <a:headEnd type="none" w="sm" len="sm"/>
                      <a:tailEnd type="none" w="sm" len="sm"/>
                    </a:lnL>
                    <a:lnR w="19050" cap="flat" cmpd="sng">
                      <a:solidFill>
                        <a:srgbClr val="4D7D41"/>
                      </a:solidFill>
                      <a:prstDash val="solid"/>
                      <a:round/>
                      <a:headEnd type="none" w="sm" len="sm"/>
                      <a:tailEnd type="none" w="sm" len="sm"/>
                    </a:lnR>
                    <a:lnT w="19050" cap="flat" cmpd="sng">
                      <a:solidFill>
                        <a:srgbClr val="4D7D41"/>
                      </a:solidFill>
                      <a:prstDash val="solid"/>
                      <a:round/>
                      <a:headEnd type="none" w="sm" len="sm"/>
                      <a:tailEnd type="none" w="sm" len="sm"/>
                    </a:lnT>
                    <a:lnB w="19050" cap="flat" cmpd="sng">
                      <a:solidFill>
                        <a:srgbClr val="4D7D41"/>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DA9F28"/>
                          </a:solidFill>
                          <a:latin typeface="Source Sans Pro"/>
                          <a:ea typeface="Source Sans Pro"/>
                          <a:cs typeface="Source Sans Pro"/>
                          <a:sym typeface="Source Sans Pro"/>
                        </a:rPr>
                        <a:t>Interaction </a:t>
                      </a:r>
                      <a:r>
                        <a:rPr lang="en" sz="1200" b="1" u="sng">
                          <a:solidFill>
                            <a:srgbClr val="DA9F28"/>
                          </a:solidFill>
                          <a:latin typeface="Source Sans Pro"/>
                          <a:ea typeface="Source Sans Pro"/>
                          <a:cs typeface="Source Sans Pro"/>
                          <a:sym typeface="Source Sans Pro"/>
                        </a:rPr>
                        <a:t>with Resident</a:t>
                      </a:r>
                      <a:endParaRPr sz="1200" b="1" u="sng">
                        <a:solidFill>
                          <a:srgbClr val="DA9F28"/>
                        </a:solidFill>
                        <a:latin typeface="Source Sans Pro"/>
                        <a:ea typeface="Source Sans Pro"/>
                        <a:cs typeface="Source Sans Pro"/>
                        <a:sym typeface="Source Sans Pro"/>
                      </a:endParaRPr>
                    </a:p>
                  </a:txBody>
                  <a:tcPr marL="63500" marR="63500" marT="63500" marB="63500">
                    <a:lnL w="19050" cap="flat" cmpd="sng">
                      <a:solidFill>
                        <a:srgbClr val="4D7D41"/>
                      </a:solidFill>
                      <a:prstDash val="solid"/>
                      <a:round/>
                      <a:headEnd type="none" w="sm" len="sm"/>
                      <a:tailEnd type="none" w="sm" len="sm"/>
                    </a:lnL>
                    <a:lnR w="19050" cap="flat" cmpd="sng">
                      <a:solidFill>
                        <a:srgbClr val="DA9F28"/>
                      </a:solidFill>
                      <a:prstDash val="solid"/>
                      <a:round/>
                      <a:headEnd type="none" w="sm" len="sm"/>
                      <a:tailEnd type="none" w="sm" len="sm"/>
                    </a:lnR>
                    <a:lnT w="19050" cap="flat" cmpd="sng">
                      <a:solidFill>
                        <a:srgbClr val="DA9F28"/>
                      </a:solidFill>
                      <a:prstDash val="solid"/>
                      <a:round/>
                      <a:headEnd type="none" w="sm" len="sm"/>
                      <a:tailEnd type="none" w="sm" len="sm"/>
                    </a:lnT>
                    <a:lnB w="19050" cap="flat" cmpd="sng">
                      <a:solidFill>
                        <a:srgbClr val="DA9F28"/>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70C6AC"/>
                          </a:solidFill>
                          <a:latin typeface="Source Sans Pro"/>
                          <a:ea typeface="Source Sans Pro"/>
                          <a:cs typeface="Source Sans Pro"/>
                          <a:sym typeface="Source Sans Pro"/>
                        </a:rPr>
                        <a:t>Interaction </a:t>
                      </a:r>
                      <a:r>
                        <a:rPr lang="en" sz="1200" b="1" u="sng">
                          <a:solidFill>
                            <a:srgbClr val="70C6AC"/>
                          </a:solidFill>
                          <a:latin typeface="Source Sans Pro"/>
                          <a:ea typeface="Source Sans Pro"/>
                          <a:cs typeface="Source Sans Pro"/>
                          <a:sym typeface="Source Sans Pro"/>
                        </a:rPr>
                        <a:t>with Facility</a:t>
                      </a:r>
                      <a:endParaRPr sz="1200" b="1" u="sng">
                        <a:solidFill>
                          <a:srgbClr val="70C6AC"/>
                        </a:solidFill>
                        <a:latin typeface="Source Sans Pro"/>
                        <a:ea typeface="Source Sans Pro"/>
                        <a:cs typeface="Source Sans Pro"/>
                        <a:sym typeface="Source Sans Pro"/>
                      </a:endParaRPr>
                    </a:p>
                  </a:txBody>
                  <a:tcPr marL="63500" marR="63500" marT="63500" marB="63500">
                    <a:lnL w="19050" cap="flat" cmpd="sng">
                      <a:solidFill>
                        <a:srgbClr val="DA9F28"/>
                      </a:solidFill>
                      <a:prstDash val="solid"/>
                      <a:round/>
                      <a:headEnd type="none" w="sm" len="sm"/>
                      <a:tailEnd type="none" w="sm" len="sm"/>
                    </a:lnL>
                    <a:lnR w="19050" cap="flat" cmpd="sng">
                      <a:solidFill>
                        <a:srgbClr val="70C6AC"/>
                      </a:solidFill>
                      <a:prstDash val="solid"/>
                      <a:round/>
                      <a:headEnd type="none" w="sm" len="sm"/>
                      <a:tailEnd type="none" w="sm" len="sm"/>
                    </a:lnR>
                    <a:lnT w="19050" cap="flat" cmpd="sng">
                      <a:solidFill>
                        <a:srgbClr val="70C6AC"/>
                      </a:solidFill>
                      <a:prstDash val="solid"/>
                      <a:round/>
                      <a:headEnd type="none" w="sm" len="sm"/>
                      <a:tailEnd type="none" w="sm" len="sm"/>
                    </a:lnT>
                    <a:lnB w="19050" cap="flat" cmpd="sng">
                      <a:solidFill>
                        <a:srgbClr val="70C6AC"/>
                      </a:solidFill>
                      <a:prstDash val="solid"/>
                      <a:round/>
                      <a:headEnd type="none" w="sm" len="sm"/>
                      <a:tailEnd type="none" w="sm" len="sm"/>
                    </a:lnB>
                  </a:tcPr>
                </a:tc>
                <a:extLst>
                  <a:ext uri="{0D108BD9-81ED-4DB2-BD59-A6C34878D82A}">
                    <a16:rowId xmlns:a16="http://schemas.microsoft.com/office/drawing/2014/main" val="10000"/>
                  </a:ext>
                </a:extLst>
              </a:tr>
              <a:tr h="526850">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Frequency of contact</a:t>
                      </a:r>
                      <a:endParaRPr sz="1200" b="1">
                        <a:latin typeface="Source Sans Pro"/>
                        <a:ea typeface="Source Sans Pro"/>
                        <a:cs typeface="Source Sans Pro"/>
                        <a:sym typeface="Source Sans Pro"/>
                      </a:endParaRPr>
                    </a:p>
                  </a:txBody>
                  <a:tcPr marL="63500" marR="63500" marT="63500" marB="63500" anchor="ctr">
                    <a:lnT w="19050" cap="flat" cmpd="sng">
                      <a:solidFill>
                        <a:srgbClr val="4D7D41"/>
                      </a:solidFill>
                      <a:prstDash val="solid"/>
                      <a:round/>
                      <a:headEnd type="none" w="sm" len="sm"/>
                      <a:tailEnd type="none" w="sm" len="sm"/>
                    </a:lnT>
                  </a:tcPr>
                </a:tc>
                <a:tc>
                  <a:txBody>
                    <a:bodyPr/>
                    <a:lstStyle/>
                    <a:p>
                      <a:pPr marL="0" lvl="0" indent="0" algn="ctr" rtl="0">
                        <a:spcBef>
                          <a:spcPts val="0"/>
                        </a:spcBef>
                        <a:spcAft>
                          <a:spcPts val="0"/>
                        </a:spcAft>
                        <a:buNone/>
                      </a:pPr>
                      <a:r>
                        <a:rPr lang="en" sz="1200">
                          <a:latin typeface="Source Sans Pro"/>
                          <a:ea typeface="Source Sans Pro"/>
                          <a:cs typeface="Source Sans Pro"/>
                          <a:sym typeface="Source Sans Pro"/>
                        </a:rPr>
                        <a:t>Quarterly or as needed</a:t>
                      </a:r>
                      <a:endParaRPr sz="1200">
                        <a:latin typeface="Source Sans Pro"/>
                        <a:ea typeface="Source Sans Pro"/>
                        <a:cs typeface="Source Sans Pro"/>
                        <a:sym typeface="Source Sans Pro"/>
                      </a:endParaRPr>
                    </a:p>
                  </a:txBody>
                  <a:tcPr marL="63500" marR="63500" marT="63500" marB="63500" anchor="ctr">
                    <a:lnT w="19050" cap="flat" cmpd="sng">
                      <a:solidFill>
                        <a:srgbClr val="DA9F28"/>
                      </a:solidFill>
                      <a:prstDash val="solid"/>
                      <a:round/>
                      <a:headEnd type="none" w="sm" len="sm"/>
                      <a:tailEnd type="none" w="sm" len="sm"/>
                    </a:lnT>
                  </a:tcPr>
                </a:tc>
                <a:tc>
                  <a:txBody>
                    <a:bodyPr/>
                    <a:lstStyle/>
                    <a:p>
                      <a:pPr marL="0" lvl="0" indent="0" algn="ctr" rtl="0">
                        <a:spcBef>
                          <a:spcPts val="0"/>
                        </a:spcBef>
                        <a:spcAft>
                          <a:spcPts val="0"/>
                        </a:spcAft>
                        <a:buNone/>
                      </a:pPr>
                      <a:r>
                        <a:rPr lang="en" sz="1200">
                          <a:latin typeface="Source Sans Pro"/>
                          <a:ea typeface="Source Sans Pro"/>
                          <a:cs typeface="Source Sans Pro"/>
                          <a:sym typeface="Source Sans Pro"/>
                        </a:rPr>
                        <a:t>Will be in facility monthly</a:t>
                      </a:r>
                      <a:endParaRPr sz="1200">
                        <a:latin typeface="Source Sans Pro"/>
                        <a:ea typeface="Source Sans Pro"/>
                        <a:cs typeface="Source Sans Pro"/>
                        <a:sym typeface="Source Sans Pro"/>
                      </a:endParaRPr>
                    </a:p>
                  </a:txBody>
                  <a:tcPr marL="63500" marR="63500" marT="63500" marB="63500" anchor="ctr">
                    <a:lnT w="19050" cap="flat" cmpd="sng">
                      <a:solidFill>
                        <a:srgbClr val="70C6AC"/>
                      </a:solidFill>
                      <a:prstDash val="solid"/>
                      <a:round/>
                      <a:headEnd type="none" w="sm" len="sm"/>
                      <a:tailEnd type="none" w="sm" len="sm"/>
                    </a:lnT>
                  </a:tcPr>
                </a:tc>
                <a:extLst>
                  <a:ext uri="{0D108BD9-81ED-4DB2-BD59-A6C34878D82A}">
                    <a16:rowId xmlns:a16="http://schemas.microsoft.com/office/drawing/2014/main" val="10001"/>
                  </a:ext>
                </a:extLst>
              </a:tr>
              <a:tr h="712800">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Initial Onboarding </a:t>
                      </a:r>
                      <a:endParaRPr sz="1200" b="1">
                        <a:latin typeface="Source Sans Pro"/>
                        <a:ea typeface="Source Sans Pro"/>
                        <a:cs typeface="Source Sans Pro"/>
                        <a:sym typeface="Source Sans Pro"/>
                      </a:endParaRPr>
                    </a:p>
                  </a:txBody>
                  <a:tcPr marL="63500" marR="63500" marT="63500" marB="63500" anchor="ctr"/>
                </a:tc>
                <a:tc>
                  <a:txBody>
                    <a:bodyPr/>
                    <a:lstStyle/>
                    <a:p>
                      <a:pPr marL="0" lvl="0" indent="0" algn="ctr" rtl="0">
                        <a:spcBef>
                          <a:spcPts val="0"/>
                        </a:spcBef>
                        <a:spcAft>
                          <a:spcPts val="0"/>
                        </a:spcAft>
                        <a:buNone/>
                      </a:pPr>
                      <a:r>
                        <a:rPr lang="en" sz="1200">
                          <a:latin typeface="Source Sans Pro"/>
                          <a:ea typeface="Source Sans Pro"/>
                          <a:cs typeface="Source Sans Pro"/>
                          <a:sym typeface="Source Sans Pro"/>
                        </a:rPr>
                        <a:t>Initial assessments for resident to identify clinical needs and ability to transfer home</a:t>
                      </a:r>
                      <a:endParaRPr sz="1200">
                        <a:latin typeface="Source Sans Pro"/>
                        <a:ea typeface="Source Sans Pro"/>
                        <a:cs typeface="Source Sans Pro"/>
                        <a:sym typeface="Source Sans Pro"/>
                      </a:endParaRPr>
                    </a:p>
                  </a:txBody>
                  <a:tcPr marL="63500" marR="63500" marT="63500" marB="63500" anchor="ctr"/>
                </a:tc>
                <a:tc>
                  <a:txBody>
                    <a:bodyPr/>
                    <a:lstStyle/>
                    <a:p>
                      <a:pPr marL="0" lvl="0" indent="0" algn="ctr" rtl="0">
                        <a:spcBef>
                          <a:spcPts val="0"/>
                        </a:spcBef>
                        <a:spcAft>
                          <a:spcPts val="0"/>
                        </a:spcAft>
                        <a:buNone/>
                      </a:pPr>
                      <a:r>
                        <a:rPr lang="en" sz="1200">
                          <a:latin typeface="Source Sans Pro"/>
                          <a:ea typeface="Source Sans Pro"/>
                          <a:cs typeface="Source Sans Pro"/>
                          <a:sym typeface="Source Sans Pro"/>
                        </a:rPr>
                        <a:t>Questions regarding patient status</a:t>
                      </a:r>
                      <a:endParaRPr sz="1200">
                        <a:latin typeface="Source Sans Pro"/>
                        <a:ea typeface="Source Sans Pro"/>
                        <a:cs typeface="Source Sans Pro"/>
                        <a:sym typeface="Source Sans Pro"/>
                      </a:endParaRPr>
                    </a:p>
                  </a:txBody>
                  <a:tcPr marL="63500" marR="63500" marT="63500" marB="63500" anchor="ctr"/>
                </a:tc>
                <a:extLst>
                  <a:ext uri="{0D108BD9-81ED-4DB2-BD59-A6C34878D82A}">
                    <a16:rowId xmlns:a16="http://schemas.microsoft.com/office/drawing/2014/main" val="10002"/>
                  </a:ext>
                </a:extLst>
              </a:tr>
              <a:tr h="526850">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Ongoing support</a:t>
                      </a:r>
                      <a:endParaRPr sz="1200" b="1">
                        <a:latin typeface="Source Sans Pro"/>
                        <a:ea typeface="Source Sans Pro"/>
                        <a:cs typeface="Source Sans Pro"/>
                        <a:sym typeface="Source Sans Pro"/>
                      </a:endParaRPr>
                    </a:p>
                  </a:txBody>
                  <a:tcPr marL="63500" marR="63500" marT="63500" marB="63500" anchor="ctr"/>
                </a:tc>
                <a:tc>
                  <a:txBody>
                    <a:bodyPr/>
                    <a:lstStyle/>
                    <a:p>
                      <a:pPr marL="0" lvl="0" indent="0" algn="ctr" rtl="0">
                        <a:spcBef>
                          <a:spcPts val="0"/>
                        </a:spcBef>
                        <a:spcAft>
                          <a:spcPts val="0"/>
                        </a:spcAft>
                        <a:buNone/>
                      </a:pPr>
                      <a:r>
                        <a:rPr lang="en" sz="1200">
                          <a:latin typeface="Source Sans Pro"/>
                          <a:ea typeface="Source Sans Pro"/>
                          <a:cs typeface="Source Sans Pro"/>
                          <a:sym typeface="Source Sans Pro"/>
                        </a:rPr>
                        <a:t>Regular assessments for needed support</a:t>
                      </a:r>
                      <a:endParaRPr sz="1200">
                        <a:latin typeface="Source Sans Pro"/>
                        <a:ea typeface="Source Sans Pro"/>
                        <a:cs typeface="Source Sans Pro"/>
                        <a:sym typeface="Source Sans Pro"/>
                      </a:endParaRPr>
                    </a:p>
                  </a:txBody>
                  <a:tcPr marL="63500" marR="63500" marT="63500" marB="63500" anchor="ctr"/>
                </a:tc>
                <a:tc>
                  <a:txBody>
                    <a:bodyPr/>
                    <a:lstStyle/>
                    <a:p>
                      <a:pPr marL="0" lvl="0" indent="0" algn="ctr" rtl="0">
                        <a:spcBef>
                          <a:spcPts val="0"/>
                        </a:spcBef>
                        <a:spcAft>
                          <a:spcPts val="0"/>
                        </a:spcAft>
                        <a:buNone/>
                      </a:pPr>
                      <a:r>
                        <a:rPr lang="en" sz="1200">
                          <a:latin typeface="Source Sans Pro"/>
                          <a:ea typeface="Source Sans Pro"/>
                          <a:cs typeface="Source Sans Pro"/>
                          <a:sym typeface="Source Sans Pro"/>
                        </a:rPr>
                        <a:t>Can assist with obtaining services for resident</a:t>
                      </a:r>
                      <a:endParaRPr sz="1200">
                        <a:latin typeface="Source Sans Pro"/>
                        <a:ea typeface="Source Sans Pro"/>
                        <a:cs typeface="Source Sans Pro"/>
                        <a:sym typeface="Source Sans Pro"/>
                      </a:endParaRPr>
                    </a:p>
                  </a:txBody>
                  <a:tcPr marL="63500" marR="63500" marT="63500" marB="63500" anchor="ctr"/>
                </a:tc>
                <a:extLst>
                  <a:ext uri="{0D108BD9-81ED-4DB2-BD59-A6C34878D82A}">
                    <a16:rowId xmlns:a16="http://schemas.microsoft.com/office/drawing/2014/main" val="10003"/>
                  </a:ext>
                </a:extLst>
              </a:tr>
              <a:tr h="712800">
                <a:tc>
                  <a:txBody>
                    <a:bodyPr/>
                    <a:lstStyle/>
                    <a:p>
                      <a:pPr marL="0" lvl="0" indent="0" algn="ctr" rtl="0">
                        <a:spcBef>
                          <a:spcPts val="0"/>
                        </a:spcBef>
                        <a:spcAft>
                          <a:spcPts val="0"/>
                        </a:spcAft>
                        <a:buNone/>
                      </a:pPr>
                      <a:r>
                        <a:rPr lang="en" sz="1200" b="1">
                          <a:latin typeface="Source Sans Pro"/>
                          <a:ea typeface="Source Sans Pro"/>
                          <a:cs typeface="Source Sans Pro"/>
                          <a:sym typeface="Source Sans Pro"/>
                        </a:rPr>
                        <a:t>For Residents Discharging Home</a:t>
                      </a:r>
                      <a:endParaRPr sz="1200" b="1">
                        <a:latin typeface="Source Sans Pro"/>
                        <a:ea typeface="Source Sans Pro"/>
                        <a:cs typeface="Source Sans Pro"/>
                        <a:sym typeface="Source Sans Pro"/>
                      </a:endParaRPr>
                    </a:p>
                  </a:txBody>
                  <a:tcPr marL="63500" marR="63500" marT="63500" marB="63500" anchor="ctr"/>
                </a:tc>
                <a:tc>
                  <a:txBody>
                    <a:bodyPr/>
                    <a:lstStyle/>
                    <a:p>
                      <a:pPr marL="0" lvl="0" indent="0" algn="ctr" rtl="0">
                        <a:spcBef>
                          <a:spcPts val="0"/>
                        </a:spcBef>
                        <a:spcAft>
                          <a:spcPts val="0"/>
                        </a:spcAft>
                        <a:buNone/>
                      </a:pPr>
                      <a:r>
                        <a:rPr lang="en" sz="1200">
                          <a:latin typeface="Source Sans Pro"/>
                          <a:ea typeface="Source Sans Pro"/>
                          <a:cs typeface="Source Sans Pro"/>
                          <a:sym typeface="Source Sans Pro"/>
                        </a:rPr>
                        <a:t>Will work to  ensure needs and services are in place before transfer</a:t>
                      </a:r>
                      <a:endParaRPr sz="1500">
                        <a:latin typeface="Source Sans Pro"/>
                        <a:ea typeface="Source Sans Pro"/>
                        <a:cs typeface="Source Sans Pro"/>
                        <a:sym typeface="Source Sans Pro"/>
                      </a:endParaRPr>
                    </a:p>
                  </a:txBody>
                  <a:tcPr marL="63500" marR="63500" marT="63500" marB="63500" anchor="ctr"/>
                </a:tc>
                <a:tc>
                  <a:txBody>
                    <a:bodyPr/>
                    <a:lstStyle/>
                    <a:p>
                      <a:pPr marL="0" lvl="0" indent="0" algn="ctr" rtl="0">
                        <a:spcBef>
                          <a:spcPts val="0"/>
                        </a:spcBef>
                        <a:spcAft>
                          <a:spcPts val="0"/>
                        </a:spcAft>
                        <a:buNone/>
                      </a:pPr>
                      <a:r>
                        <a:rPr lang="en" sz="1200">
                          <a:latin typeface="Source Sans Pro"/>
                          <a:ea typeface="Source Sans Pro"/>
                          <a:cs typeface="Source Sans Pro"/>
                          <a:sym typeface="Source Sans Pro"/>
                        </a:rPr>
                        <a:t>Collaborate with staff and family before discharge</a:t>
                      </a:r>
                      <a:endParaRPr sz="1500">
                        <a:latin typeface="Source Sans Pro"/>
                        <a:ea typeface="Source Sans Pro"/>
                        <a:cs typeface="Source Sans Pro"/>
                        <a:sym typeface="Source Sans Pro"/>
                      </a:endParaRPr>
                    </a:p>
                  </a:txBody>
                  <a:tcPr marL="63500" marR="63500" marT="63500" marB="6350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0"/>
          <p:cNvSpPr txBox="1">
            <a:spLocks noGrp="1"/>
          </p:cNvSpPr>
          <p:nvPr>
            <p:ph type="title"/>
          </p:nvPr>
        </p:nvSpPr>
        <p:spPr>
          <a:xfrm>
            <a:off x="435894" y="526617"/>
            <a:ext cx="8272200" cy="7602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SzPts val="1400"/>
              <a:buNone/>
            </a:pPr>
            <a:r>
              <a:rPr lang="en">
                <a:latin typeface="Trebuchet MS"/>
                <a:ea typeface="Trebuchet MS"/>
                <a:cs typeface="Trebuchet MS"/>
                <a:sym typeface="Trebuchet MS"/>
              </a:rPr>
              <a:t>Care Coordinator Requirements</a:t>
            </a:r>
            <a:endParaRPr/>
          </a:p>
        </p:txBody>
      </p:sp>
      <p:sp>
        <p:nvSpPr>
          <p:cNvPr id="341" name="Google Shape;341;p50"/>
          <p:cNvSpPr txBox="1">
            <a:spLocks noGrp="1"/>
          </p:cNvSpPr>
          <p:nvPr>
            <p:ph type="body" idx="1"/>
          </p:nvPr>
        </p:nvSpPr>
        <p:spPr>
          <a:xfrm>
            <a:off x="435894" y="1635372"/>
            <a:ext cx="8272200" cy="2758800"/>
          </a:xfrm>
          <a:prstGeom prst="rect">
            <a:avLst/>
          </a:prstGeom>
          <a:noFill/>
          <a:ln>
            <a:noFill/>
          </a:ln>
        </p:spPr>
        <p:txBody>
          <a:bodyPr spcFirstLastPara="1" wrap="square" lIns="68575" tIns="34275" rIns="68575" bIns="34275" anchor="ctr" anchorCtr="0">
            <a:noAutofit/>
          </a:bodyPr>
          <a:lstStyle/>
          <a:p>
            <a:pPr marL="0" lvl="0" indent="0" algn="l" rtl="0">
              <a:lnSpc>
                <a:spcPct val="106000"/>
              </a:lnSpc>
              <a:spcBef>
                <a:spcPts val="900"/>
              </a:spcBef>
              <a:spcAft>
                <a:spcPts val="0"/>
              </a:spcAft>
              <a:buSzPts val="1200"/>
              <a:buNone/>
            </a:pPr>
            <a:r>
              <a:rPr lang="en" b="1">
                <a:solidFill>
                  <a:srgbClr val="000000"/>
                </a:solidFill>
              </a:rPr>
              <a:t>Care Coordinators </a:t>
            </a:r>
            <a:r>
              <a:rPr lang="en">
                <a:solidFill>
                  <a:srgbClr val="000000"/>
                </a:solidFill>
              </a:rPr>
              <a:t>Shall be located in Indiana and licensed as applicable in Indiana. Care Coordinators must be </a:t>
            </a:r>
            <a:endParaRPr>
              <a:solidFill>
                <a:srgbClr val="000000"/>
              </a:solidFill>
            </a:endParaRPr>
          </a:p>
          <a:p>
            <a:pPr marL="342900" lvl="0" indent="-254000" algn="l" rtl="0">
              <a:lnSpc>
                <a:spcPct val="106000"/>
              </a:lnSpc>
              <a:spcBef>
                <a:spcPts val="900"/>
              </a:spcBef>
              <a:spcAft>
                <a:spcPts val="0"/>
              </a:spcAft>
              <a:buClr>
                <a:srgbClr val="000000"/>
              </a:buClr>
              <a:buSzPts val="1400"/>
              <a:buAutoNum type="arabicPeriod"/>
            </a:pPr>
            <a:r>
              <a:rPr lang="en">
                <a:solidFill>
                  <a:srgbClr val="000000"/>
                </a:solidFill>
              </a:rPr>
              <a:t>Registered nurses in good standing </a:t>
            </a:r>
            <a:r>
              <a:rPr lang="en" b="1">
                <a:solidFill>
                  <a:srgbClr val="000000"/>
                </a:solidFill>
              </a:rPr>
              <a:t>OR</a:t>
            </a:r>
            <a:endParaRPr b="1">
              <a:solidFill>
                <a:srgbClr val="000000"/>
              </a:solidFill>
            </a:endParaRPr>
          </a:p>
          <a:p>
            <a:pPr marL="342900" lvl="0" indent="-254000" algn="l" rtl="0">
              <a:lnSpc>
                <a:spcPct val="106000"/>
              </a:lnSpc>
              <a:spcBef>
                <a:spcPts val="0"/>
              </a:spcBef>
              <a:spcAft>
                <a:spcPts val="0"/>
              </a:spcAft>
              <a:buClr>
                <a:srgbClr val="000000"/>
              </a:buClr>
              <a:buSzPts val="1400"/>
              <a:buAutoNum type="arabicPeriod"/>
            </a:pPr>
            <a:r>
              <a:rPr lang="en">
                <a:solidFill>
                  <a:srgbClr val="000000"/>
                </a:solidFill>
              </a:rPr>
              <a:t>Have a Master’s degree in social work </a:t>
            </a:r>
            <a:r>
              <a:rPr lang="en" b="1">
                <a:solidFill>
                  <a:srgbClr val="000000"/>
                </a:solidFill>
              </a:rPr>
              <a:t>OR</a:t>
            </a:r>
            <a:r>
              <a:rPr lang="en">
                <a:solidFill>
                  <a:srgbClr val="000000"/>
                </a:solidFill>
              </a:rPr>
              <a:t> </a:t>
            </a:r>
            <a:endParaRPr>
              <a:solidFill>
                <a:srgbClr val="000000"/>
              </a:solidFill>
            </a:endParaRPr>
          </a:p>
          <a:p>
            <a:pPr marL="342900" lvl="0" indent="-254000" algn="l" rtl="0">
              <a:lnSpc>
                <a:spcPct val="106000"/>
              </a:lnSpc>
              <a:spcBef>
                <a:spcPts val="0"/>
              </a:spcBef>
              <a:spcAft>
                <a:spcPts val="0"/>
              </a:spcAft>
              <a:buClr>
                <a:srgbClr val="000000"/>
              </a:buClr>
              <a:buSzPts val="1400"/>
              <a:buAutoNum type="arabicPeriod"/>
            </a:pPr>
            <a:r>
              <a:rPr lang="en">
                <a:solidFill>
                  <a:srgbClr val="000000"/>
                </a:solidFill>
              </a:rPr>
              <a:t>Possess a bachelor’s degree in social work, psychology, special education, or counseling, and have at least a minimum of one (1) years of experience in providing case management services to individuals who are older adults and/or individuals with physical or developmental disabilities and/or individuals determined to have a serious mental illness (SMI), </a:t>
            </a:r>
            <a:endParaRPr>
              <a:solidFill>
                <a:srgbClr val="000000"/>
              </a:solidFill>
            </a:endParaRPr>
          </a:p>
          <a:p>
            <a:pPr marL="342900" lvl="0" indent="-254000" algn="l" rtl="0">
              <a:lnSpc>
                <a:spcPct val="106000"/>
              </a:lnSpc>
              <a:spcBef>
                <a:spcPts val="0"/>
              </a:spcBef>
              <a:spcAft>
                <a:spcPts val="0"/>
              </a:spcAft>
              <a:buClr>
                <a:srgbClr val="000000"/>
              </a:buClr>
              <a:buSzPts val="1400"/>
              <a:buAutoNum type="arabicPeriod"/>
            </a:pPr>
            <a:r>
              <a:rPr lang="en" b="1">
                <a:solidFill>
                  <a:srgbClr val="000000"/>
                </a:solidFill>
              </a:rPr>
              <a:t>OR</a:t>
            </a:r>
            <a:r>
              <a:rPr lang="en">
                <a:solidFill>
                  <a:srgbClr val="000000"/>
                </a:solidFill>
              </a:rPr>
              <a:t> be a licensed practical nurse (LPN) with a minimum of three years of clinical experience with older adults. </a:t>
            </a:r>
            <a:endParaRPr>
              <a:solidFill>
                <a:srgbClr val="000000"/>
              </a:solidFill>
            </a:endParaRPr>
          </a:p>
          <a:p>
            <a:pPr marL="0" lvl="0" indent="0" algn="l" rtl="0">
              <a:lnSpc>
                <a:spcPct val="106000"/>
              </a:lnSpc>
              <a:spcBef>
                <a:spcPts val="900"/>
              </a:spcBef>
              <a:spcAft>
                <a:spcPts val="900"/>
              </a:spcAft>
              <a:buSzPts val="1200"/>
              <a:buNone/>
            </a:pPr>
            <a:r>
              <a:rPr lang="en">
                <a:solidFill>
                  <a:srgbClr val="000000"/>
                </a:solidFill>
              </a:rPr>
              <a:t>A portion of the Contractor’s Care Coordinators shall have experience in behavioral health so that they may appropriately assist members with behavioral health conditions.</a:t>
            </a:r>
            <a:endParaRPr/>
          </a:p>
        </p:txBody>
      </p:sp>
      <p:sp>
        <p:nvSpPr>
          <p:cNvPr id="342" name="Google Shape;342;p50"/>
          <p:cNvSpPr txBox="1">
            <a:spLocks noGrp="1"/>
          </p:cNvSpPr>
          <p:nvPr>
            <p:ph type="sldNum" idx="12"/>
          </p:nvPr>
        </p:nvSpPr>
        <p:spPr>
          <a:xfrm>
            <a:off x="8250638" y="4725103"/>
            <a:ext cx="7893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700"/>
              <a:buNone/>
            </a:pPr>
            <a:fld id="{00000000-1234-1234-1234-123412341234}" type="slidenum">
              <a:rPr lang="en"/>
              <a:t>23</a:t>
            </a:fld>
            <a:endParaRPr/>
          </a:p>
        </p:txBody>
      </p:sp>
      <p:sp>
        <p:nvSpPr>
          <p:cNvPr id="343" name="Google Shape;343;p50"/>
          <p:cNvSpPr txBox="1"/>
          <p:nvPr/>
        </p:nvSpPr>
        <p:spPr>
          <a:xfrm>
            <a:off x="354806" y="1355588"/>
            <a:ext cx="8454600" cy="449100"/>
          </a:xfrm>
          <a:prstGeom prst="rect">
            <a:avLst/>
          </a:prstGeom>
          <a:noFill/>
          <a:ln>
            <a:noFill/>
          </a:ln>
        </p:spPr>
        <p:txBody>
          <a:bodyPr spcFirstLastPara="1" wrap="square" lIns="68575" tIns="68575" rIns="68575" bIns="68575" anchor="t" anchorCtr="0">
            <a:normAutofit lnSpcReduction="10000"/>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44" name="Google Shape;344;p50"/>
          <p:cNvSpPr txBox="1"/>
          <p:nvPr/>
        </p:nvSpPr>
        <p:spPr>
          <a:xfrm>
            <a:off x="354806" y="4454698"/>
            <a:ext cx="2976900" cy="261600"/>
          </a:xfrm>
          <a:prstGeom prst="rect">
            <a:avLst/>
          </a:prstGeom>
          <a:noFill/>
          <a:ln>
            <a:noFill/>
          </a:ln>
        </p:spPr>
        <p:txBody>
          <a:bodyPr spcFirstLastPara="1" wrap="square" lIns="68575" tIns="68575" rIns="68575" bIns="68575" anchor="t" anchorCtr="0">
            <a:spAutoFit/>
          </a:bodyPr>
          <a:lstStyle/>
          <a:p>
            <a:pPr marL="88900" marR="0" lvl="0" indent="0" algn="l" rtl="0">
              <a:lnSpc>
                <a:spcPct val="115000"/>
              </a:lnSpc>
              <a:spcBef>
                <a:spcPts val="0"/>
              </a:spcBef>
              <a:spcAft>
                <a:spcPts val="0"/>
              </a:spcAft>
              <a:buClr>
                <a:srgbClr val="000000"/>
              </a:buClr>
              <a:buSzPts val="800"/>
              <a:buFont typeface="Arial"/>
              <a:buNone/>
            </a:pPr>
            <a:r>
              <a:rPr lang="en" sz="800" b="0" i="0" u="none" strike="noStrike" cap="none">
                <a:solidFill>
                  <a:srgbClr val="595959"/>
                </a:solidFill>
                <a:latin typeface="Arial"/>
                <a:ea typeface="Arial"/>
                <a:cs typeface="Arial"/>
                <a:sym typeface="Arial"/>
              </a:rPr>
              <a:t>(SoW Section 2.4.3)</a:t>
            </a:r>
            <a:endParaRPr sz="800" b="0" i="0" u="none" strike="noStrike" cap="none">
              <a:solidFill>
                <a:srgbClr val="595959"/>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1"/>
          <p:cNvSpPr txBox="1">
            <a:spLocks noGrp="1"/>
          </p:cNvSpPr>
          <p:nvPr>
            <p:ph type="title"/>
          </p:nvPr>
        </p:nvSpPr>
        <p:spPr>
          <a:xfrm>
            <a:off x="435894" y="526617"/>
            <a:ext cx="8272200" cy="7602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SzPts val="1400"/>
              <a:buNone/>
            </a:pPr>
            <a:r>
              <a:rPr lang="en">
                <a:latin typeface="Trebuchet MS"/>
                <a:ea typeface="Trebuchet MS"/>
                <a:cs typeface="Trebuchet MS"/>
                <a:sym typeface="Trebuchet MS"/>
              </a:rPr>
              <a:t>Service Coordinator Requirements</a:t>
            </a:r>
            <a:endParaRPr/>
          </a:p>
        </p:txBody>
      </p:sp>
      <p:sp>
        <p:nvSpPr>
          <p:cNvPr id="351" name="Google Shape;351;p51"/>
          <p:cNvSpPr txBox="1">
            <a:spLocks noGrp="1"/>
          </p:cNvSpPr>
          <p:nvPr>
            <p:ph type="body" idx="1"/>
          </p:nvPr>
        </p:nvSpPr>
        <p:spPr>
          <a:xfrm>
            <a:off x="435900" y="1509113"/>
            <a:ext cx="8272200" cy="3508200"/>
          </a:xfrm>
          <a:prstGeom prst="rect">
            <a:avLst/>
          </a:prstGeom>
          <a:noFill/>
          <a:ln>
            <a:noFill/>
          </a:ln>
        </p:spPr>
        <p:txBody>
          <a:bodyPr spcFirstLastPara="1" wrap="square" lIns="68575" tIns="34275" rIns="68575" bIns="34275" anchor="ctr" anchorCtr="0">
            <a:noAutofit/>
          </a:bodyPr>
          <a:lstStyle/>
          <a:p>
            <a:pPr marL="0" lvl="0" indent="0" algn="l" rtl="0">
              <a:lnSpc>
                <a:spcPct val="106000"/>
              </a:lnSpc>
              <a:spcBef>
                <a:spcPts val="900"/>
              </a:spcBef>
              <a:spcAft>
                <a:spcPts val="0"/>
              </a:spcAft>
              <a:buSzPts val="1200"/>
              <a:buNone/>
            </a:pPr>
            <a:r>
              <a:rPr lang="en" b="1">
                <a:solidFill>
                  <a:srgbClr val="000000"/>
                </a:solidFill>
              </a:rPr>
              <a:t>Service Coordinators</a:t>
            </a:r>
            <a:r>
              <a:rPr lang="en">
                <a:solidFill>
                  <a:srgbClr val="000000"/>
                </a:solidFill>
              </a:rPr>
              <a:t> The Contractor shall employ service coordinators located in Indiana. Service coordinators may be </a:t>
            </a:r>
            <a:endParaRPr>
              <a:solidFill>
                <a:srgbClr val="000000"/>
              </a:solidFill>
            </a:endParaRPr>
          </a:p>
          <a:p>
            <a:pPr marL="342900" lvl="0" indent="-254000" algn="l" rtl="0">
              <a:lnSpc>
                <a:spcPct val="106000"/>
              </a:lnSpc>
              <a:spcBef>
                <a:spcPts val="900"/>
              </a:spcBef>
              <a:spcAft>
                <a:spcPts val="0"/>
              </a:spcAft>
              <a:buClr>
                <a:srgbClr val="000000"/>
              </a:buClr>
              <a:buSzPts val="1400"/>
              <a:buChar char="●"/>
            </a:pPr>
            <a:r>
              <a:rPr lang="en">
                <a:solidFill>
                  <a:srgbClr val="000000"/>
                </a:solidFill>
              </a:rPr>
              <a:t>An individual continuously employed as a care manager by an AAA since June 30, 2018</a:t>
            </a:r>
            <a:endParaRPr>
              <a:solidFill>
                <a:srgbClr val="000000"/>
              </a:solidFill>
            </a:endParaRPr>
          </a:p>
          <a:p>
            <a:pPr marL="342900" lvl="0" indent="-254000" algn="l" rtl="0">
              <a:lnSpc>
                <a:spcPct val="106000"/>
              </a:lnSpc>
              <a:spcBef>
                <a:spcPts val="0"/>
              </a:spcBef>
              <a:spcAft>
                <a:spcPts val="0"/>
              </a:spcAft>
              <a:buClr>
                <a:srgbClr val="000000"/>
              </a:buClr>
              <a:buSzPts val="1400"/>
              <a:buChar char="●"/>
            </a:pPr>
            <a:r>
              <a:rPr lang="en">
                <a:solidFill>
                  <a:srgbClr val="000000"/>
                </a:solidFill>
              </a:rPr>
              <a:t>OR a registered nurse, a licensed practical nurse, or an associate’s degree in nursing with at least one (1) year of experience serving the program population</a:t>
            </a:r>
            <a:endParaRPr>
              <a:solidFill>
                <a:srgbClr val="000000"/>
              </a:solidFill>
            </a:endParaRPr>
          </a:p>
          <a:p>
            <a:pPr marL="342900" lvl="0" indent="-254000" algn="l" rtl="0">
              <a:lnSpc>
                <a:spcPct val="106000"/>
              </a:lnSpc>
              <a:spcBef>
                <a:spcPts val="0"/>
              </a:spcBef>
              <a:spcAft>
                <a:spcPts val="0"/>
              </a:spcAft>
              <a:buClr>
                <a:srgbClr val="000000"/>
              </a:buClr>
              <a:buSzPts val="1400"/>
              <a:buChar char="●"/>
            </a:pPr>
            <a:r>
              <a:rPr lang="en">
                <a:solidFill>
                  <a:srgbClr val="000000"/>
                </a:solidFill>
              </a:rPr>
              <a:t>OR a Bachelor's degree in Social Work, Psychology, Counseling, Gerontology, Nursing or Health &amp; Human Services</a:t>
            </a:r>
            <a:endParaRPr>
              <a:solidFill>
                <a:srgbClr val="000000"/>
              </a:solidFill>
            </a:endParaRPr>
          </a:p>
          <a:p>
            <a:pPr marL="342900" lvl="0" indent="-254000" algn="l" rtl="0">
              <a:lnSpc>
                <a:spcPct val="106000"/>
              </a:lnSpc>
              <a:spcBef>
                <a:spcPts val="0"/>
              </a:spcBef>
              <a:spcAft>
                <a:spcPts val="0"/>
              </a:spcAft>
              <a:buClr>
                <a:srgbClr val="000000"/>
              </a:buClr>
              <a:buSzPts val="1400"/>
              <a:buChar char="●"/>
            </a:pPr>
            <a:r>
              <a:rPr lang="en">
                <a:solidFill>
                  <a:srgbClr val="000000"/>
                </a:solidFill>
              </a:rPr>
              <a:t>OR A Bachelor’s degree in any field with a minimum of two years full-time, direct service experience with older adults or persons with disabilities (this experience includes assessment, care plan development, and monitoring)</a:t>
            </a:r>
            <a:endParaRPr>
              <a:solidFill>
                <a:srgbClr val="000000"/>
              </a:solidFill>
            </a:endParaRPr>
          </a:p>
          <a:p>
            <a:pPr marL="342900" lvl="0" indent="-254000" algn="l" rtl="0">
              <a:lnSpc>
                <a:spcPct val="106000"/>
              </a:lnSpc>
              <a:spcBef>
                <a:spcPts val="0"/>
              </a:spcBef>
              <a:spcAft>
                <a:spcPts val="0"/>
              </a:spcAft>
              <a:buClr>
                <a:srgbClr val="000000"/>
              </a:buClr>
              <a:buSzPts val="1400"/>
              <a:buChar char="●"/>
            </a:pPr>
            <a:r>
              <a:rPr lang="en">
                <a:solidFill>
                  <a:srgbClr val="000000"/>
                </a:solidFill>
              </a:rPr>
              <a:t>OR A Master's degree in Social Work, Psychology, Counseling, Gerontology, Nursing or Health &amp; Human Services</a:t>
            </a:r>
            <a:endParaRPr>
              <a:solidFill>
                <a:srgbClr val="000000"/>
              </a:solidFill>
            </a:endParaRPr>
          </a:p>
          <a:p>
            <a:pPr marL="342900" lvl="0" indent="-254000" algn="l" rtl="0">
              <a:lnSpc>
                <a:spcPct val="106000"/>
              </a:lnSpc>
              <a:spcBef>
                <a:spcPts val="0"/>
              </a:spcBef>
              <a:spcAft>
                <a:spcPts val="0"/>
              </a:spcAft>
              <a:buClr>
                <a:srgbClr val="000000"/>
              </a:buClr>
              <a:buSzPts val="1400"/>
              <a:buChar char="●"/>
            </a:pPr>
            <a:r>
              <a:rPr lang="en">
                <a:solidFill>
                  <a:srgbClr val="000000"/>
                </a:solidFill>
              </a:rPr>
              <a:t>OR An Associate’s degree in any field with a minimum of four year full-time, direct service experience with older adults or persons with disabilities (this experience includes assessment, care plan development, and monitoring).</a:t>
            </a:r>
            <a:endParaRPr>
              <a:solidFill>
                <a:srgbClr val="595959"/>
              </a:solidFill>
            </a:endParaRPr>
          </a:p>
          <a:p>
            <a:pPr marL="0" lvl="0" indent="0" algn="l" rtl="0">
              <a:lnSpc>
                <a:spcPct val="100000"/>
              </a:lnSpc>
              <a:spcBef>
                <a:spcPts val="900"/>
              </a:spcBef>
              <a:spcAft>
                <a:spcPts val="0"/>
              </a:spcAft>
              <a:buSzPts val="1200"/>
              <a:buNone/>
            </a:pPr>
            <a:endParaRPr/>
          </a:p>
        </p:txBody>
      </p:sp>
      <p:sp>
        <p:nvSpPr>
          <p:cNvPr id="352" name="Google Shape;352;p51"/>
          <p:cNvSpPr txBox="1">
            <a:spLocks noGrp="1"/>
          </p:cNvSpPr>
          <p:nvPr>
            <p:ph type="sldNum" idx="12"/>
          </p:nvPr>
        </p:nvSpPr>
        <p:spPr>
          <a:xfrm>
            <a:off x="8250638" y="4725103"/>
            <a:ext cx="7893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700"/>
              <a:buNone/>
            </a:pPr>
            <a:fld id="{00000000-1234-1234-1234-123412341234}" type="slidenum">
              <a:rPr lang="en"/>
              <a:t>24</a:t>
            </a:fld>
            <a:endParaRPr/>
          </a:p>
        </p:txBody>
      </p:sp>
      <p:sp>
        <p:nvSpPr>
          <p:cNvPr id="353" name="Google Shape;353;p51"/>
          <p:cNvSpPr txBox="1"/>
          <p:nvPr/>
        </p:nvSpPr>
        <p:spPr>
          <a:xfrm>
            <a:off x="334050" y="1509137"/>
            <a:ext cx="8475900" cy="543900"/>
          </a:xfrm>
          <a:prstGeom prst="rect">
            <a:avLst/>
          </a:prstGeom>
          <a:noFill/>
          <a:ln>
            <a:noFill/>
          </a:ln>
        </p:spPr>
        <p:txBody>
          <a:bodyPr spcFirstLastPara="1" wrap="square" lIns="68575" tIns="68575" rIns="68575" bIns="68575" anchor="t" anchorCtr="0">
            <a:norm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54" name="Google Shape;354;p51"/>
          <p:cNvSpPr txBox="1"/>
          <p:nvPr/>
        </p:nvSpPr>
        <p:spPr>
          <a:xfrm>
            <a:off x="333375" y="4692601"/>
            <a:ext cx="2250000" cy="261600"/>
          </a:xfrm>
          <a:prstGeom prst="rect">
            <a:avLst/>
          </a:prstGeom>
          <a:noFill/>
          <a:ln>
            <a:noFill/>
          </a:ln>
        </p:spPr>
        <p:txBody>
          <a:bodyPr spcFirstLastPara="1" wrap="square" lIns="68575" tIns="68575" rIns="68575" bIns="68575" anchor="t" anchorCtr="0">
            <a:spAutoFit/>
          </a:bodyPr>
          <a:lstStyle/>
          <a:p>
            <a:pPr marL="88900" marR="0" lvl="0" indent="0" algn="l" rtl="0">
              <a:lnSpc>
                <a:spcPct val="115000"/>
              </a:lnSpc>
              <a:spcBef>
                <a:spcPts val="0"/>
              </a:spcBef>
              <a:spcAft>
                <a:spcPts val="0"/>
              </a:spcAft>
              <a:buClr>
                <a:srgbClr val="000000"/>
              </a:buClr>
              <a:buSzPts val="800"/>
              <a:buFont typeface="Arial"/>
              <a:buNone/>
            </a:pPr>
            <a:r>
              <a:rPr lang="en" sz="800" b="0" i="0" u="none" strike="noStrike" cap="none">
                <a:solidFill>
                  <a:srgbClr val="595959"/>
                </a:solidFill>
                <a:latin typeface="Arial"/>
                <a:ea typeface="Arial"/>
                <a:cs typeface="Arial"/>
                <a:sym typeface="Arial"/>
              </a:rPr>
              <a:t>(SoW Section 2.4.3)</a:t>
            </a:r>
            <a:endParaRPr sz="800" b="0" i="0" u="none" strike="noStrike" cap="none">
              <a:solidFill>
                <a:srgbClr val="595959"/>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2"/>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360" name="Google Shape;360;p52"/>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How could this role help NH residents, families, staff and leadership?</a:t>
            </a:r>
            <a:endParaRPr/>
          </a:p>
        </p:txBody>
      </p:sp>
      <p:sp>
        <p:nvSpPr>
          <p:cNvPr id="361" name="Google Shape;361;p52"/>
          <p:cNvSpPr txBox="1">
            <a:spLocks noGrp="1"/>
          </p:cNvSpPr>
          <p:nvPr>
            <p:ph type="body" idx="1"/>
          </p:nvPr>
        </p:nvSpPr>
        <p:spPr>
          <a:xfrm>
            <a:off x="311700" y="1471175"/>
            <a:ext cx="8520600" cy="3416400"/>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SzPts val="2100"/>
              <a:buChar char="•"/>
            </a:pPr>
            <a:r>
              <a:rPr lang="en"/>
              <a:t>Coordination of benefits for residents</a:t>
            </a:r>
            <a:br>
              <a:rPr lang="en"/>
            </a:br>
            <a:endParaRPr/>
          </a:p>
          <a:p>
            <a:pPr marL="457200" lvl="0" indent="-361950" algn="l" rtl="0">
              <a:spcBef>
                <a:spcPts val="0"/>
              </a:spcBef>
              <a:spcAft>
                <a:spcPts val="0"/>
              </a:spcAft>
              <a:buSzPts val="2100"/>
              <a:buChar char="•"/>
            </a:pPr>
            <a:r>
              <a:rPr lang="en"/>
              <a:t>Help navigate PathWays program</a:t>
            </a:r>
            <a:br>
              <a:rPr lang="en"/>
            </a:br>
            <a:endParaRPr/>
          </a:p>
          <a:p>
            <a:pPr marL="457200" lvl="0" indent="-361950" algn="l" rtl="0">
              <a:spcBef>
                <a:spcPts val="0"/>
              </a:spcBef>
              <a:spcAft>
                <a:spcPts val="0"/>
              </a:spcAft>
              <a:buSzPts val="2100"/>
              <a:buChar char="•"/>
            </a:pPr>
            <a:r>
              <a:rPr lang="en"/>
              <a:t>Identify quality issues for leadership</a:t>
            </a:r>
            <a:br>
              <a:rPr lang="en"/>
            </a:br>
            <a:endParaRPr/>
          </a:p>
          <a:p>
            <a:pPr marL="457200" lvl="0" indent="-361950" algn="l" rtl="0">
              <a:spcBef>
                <a:spcPts val="0"/>
              </a:spcBef>
              <a:spcAft>
                <a:spcPts val="0"/>
              </a:spcAft>
              <a:buSzPts val="2100"/>
              <a:buChar char="•"/>
            </a:pPr>
            <a:r>
              <a:rPr lang="en"/>
              <a:t>Support QI efforts and provide resources</a:t>
            </a:r>
            <a:br>
              <a:rPr lang="en"/>
            </a:br>
            <a:endParaRPr/>
          </a:p>
          <a:p>
            <a:pPr marL="457200" lvl="0" indent="-361950" algn="l" rtl="0">
              <a:spcBef>
                <a:spcPts val="0"/>
              </a:spcBef>
              <a:spcAft>
                <a:spcPts val="0"/>
              </a:spcAft>
              <a:buSzPts val="2100"/>
              <a:buChar char="•"/>
            </a:pPr>
            <a:r>
              <a:rPr lang="en"/>
              <a:t>Family interaction and support</a:t>
            </a:r>
            <a:endParaRPr/>
          </a:p>
          <a:p>
            <a:pPr marL="0" lvl="0" indent="0" algn="l" rtl="0">
              <a:spcBef>
                <a:spcPts val="8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3"/>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367" name="Google Shape;367;p53"/>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How could Probari support successful rollout and implementation?</a:t>
            </a:r>
            <a:endParaRPr/>
          </a:p>
        </p:txBody>
      </p:sp>
      <p:sp>
        <p:nvSpPr>
          <p:cNvPr id="368" name="Google Shape;368;p53"/>
          <p:cNvSpPr txBox="1">
            <a:spLocks noGrp="1"/>
          </p:cNvSpPr>
          <p:nvPr>
            <p:ph type="body" idx="1"/>
          </p:nvPr>
        </p:nvSpPr>
        <p:spPr>
          <a:xfrm>
            <a:off x="311700" y="1672000"/>
            <a:ext cx="8520600" cy="2896800"/>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SzPts val="2100"/>
              <a:buChar char="•"/>
            </a:pPr>
            <a:r>
              <a:rPr lang="en"/>
              <a:t>Education and training for SC/CC roles</a:t>
            </a:r>
            <a:br>
              <a:rPr lang="en"/>
            </a:br>
            <a:endParaRPr/>
          </a:p>
          <a:p>
            <a:pPr marL="457200" lvl="0" indent="-361950" algn="l" rtl="0">
              <a:spcBef>
                <a:spcPts val="0"/>
              </a:spcBef>
              <a:spcAft>
                <a:spcPts val="0"/>
              </a:spcAft>
              <a:buSzPts val="2100"/>
              <a:buChar char="•"/>
            </a:pPr>
            <a:r>
              <a:rPr lang="en"/>
              <a:t>Ongoing support for SC/CC</a:t>
            </a:r>
            <a:br>
              <a:rPr lang="en"/>
            </a:br>
            <a:endParaRPr/>
          </a:p>
          <a:p>
            <a:pPr marL="457200" lvl="0" indent="-361950" algn="l" rtl="0">
              <a:spcBef>
                <a:spcPts val="0"/>
              </a:spcBef>
              <a:spcAft>
                <a:spcPts val="0"/>
              </a:spcAft>
              <a:buSzPts val="2100"/>
              <a:buChar char="•"/>
            </a:pPr>
            <a:r>
              <a:rPr lang="en"/>
              <a:t>Probari Care Transitions program</a:t>
            </a:r>
            <a:br>
              <a:rPr lang="en"/>
            </a:br>
            <a:endParaRPr/>
          </a:p>
          <a:p>
            <a:pPr marL="457200" lvl="0" indent="-361950" algn="l" rtl="0">
              <a:spcBef>
                <a:spcPts val="0"/>
              </a:spcBef>
              <a:spcAft>
                <a:spcPts val="0"/>
              </a:spcAft>
              <a:buSzPts val="2100"/>
              <a:buChar char="•"/>
            </a:pPr>
            <a:r>
              <a:rPr lang="en"/>
              <a:t>Reviewing clinical quality of members</a:t>
            </a:r>
            <a:br>
              <a:rPr lang="en"/>
            </a:br>
            <a:endParaRPr/>
          </a:p>
          <a:p>
            <a:pPr marL="457200" lvl="0" indent="-361950" algn="l" rtl="0">
              <a:spcBef>
                <a:spcPts val="0"/>
              </a:spcBef>
              <a:spcAft>
                <a:spcPts val="0"/>
              </a:spcAft>
              <a:buSzPts val="2100"/>
              <a:buChar char="•"/>
            </a:pPr>
            <a:r>
              <a:rPr lang="en"/>
              <a:t>Maintain facility profile to support communications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4"/>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374" name="Google Shape;374;p54"/>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What education should coordinators have?</a:t>
            </a:r>
            <a:endParaRPr/>
          </a:p>
        </p:txBody>
      </p:sp>
      <p:sp>
        <p:nvSpPr>
          <p:cNvPr id="375" name="Google Shape;375;p54"/>
          <p:cNvSpPr txBox="1">
            <a:spLocks noGrp="1"/>
          </p:cNvSpPr>
          <p:nvPr>
            <p:ph type="body" idx="1"/>
          </p:nvPr>
        </p:nvSpPr>
        <p:spPr>
          <a:xfrm>
            <a:off x="311700" y="1604525"/>
            <a:ext cx="8520600" cy="2964300"/>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SzPts val="2100"/>
              <a:buChar char="•"/>
            </a:pPr>
            <a:r>
              <a:rPr lang="en"/>
              <a:t>Nursing home 101</a:t>
            </a:r>
            <a:br>
              <a:rPr lang="en"/>
            </a:br>
            <a:endParaRPr/>
          </a:p>
          <a:p>
            <a:pPr marL="457200" lvl="0" indent="-361950" algn="l" rtl="0">
              <a:spcBef>
                <a:spcPts val="0"/>
              </a:spcBef>
              <a:spcAft>
                <a:spcPts val="0"/>
              </a:spcAft>
              <a:buSzPts val="2100"/>
              <a:buChar char="•"/>
            </a:pPr>
            <a:r>
              <a:rPr lang="en"/>
              <a:t>Palliative Care and Hospice</a:t>
            </a:r>
            <a:br>
              <a:rPr lang="en"/>
            </a:br>
            <a:endParaRPr/>
          </a:p>
          <a:p>
            <a:pPr marL="457200" lvl="0" indent="-361950" algn="l" rtl="0">
              <a:spcBef>
                <a:spcPts val="0"/>
              </a:spcBef>
              <a:spcAft>
                <a:spcPts val="0"/>
              </a:spcAft>
              <a:buSzPts val="2100"/>
              <a:buChar char="•"/>
            </a:pPr>
            <a:r>
              <a:rPr lang="en"/>
              <a:t>Care Plans in Nursing Homes, Advance directives</a:t>
            </a:r>
            <a:br>
              <a:rPr lang="en"/>
            </a:br>
            <a:endParaRPr/>
          </a:p>
          <a:p>
            <a:pPr marL="457200" lvl="0" indent="-361950" algn="l" rtl="0">
              <a:spcBef>
                <a:spcPts val="0"/>
              </a:spcBef>
              <a:spcAft>
                <a:spcPts val="0"/>
              </a:spcAft>
              <a:buSzPts val="2100"/>
              <a:buChar char="•"/>
            </a:pPr>
            <a:r>
              <a:rPr lang="en"/>
              <a:t>Family Caregiver Support</a:t>
            </a:r>
            <a:br>
              <a:rPr lang="en"/>
            </a:br>
            <a:endParaRPr/>
          </a:p>
          <a:p>
            <a:pPr marL="457200" lvl="0" indent="-361950" algn="l" rtl="0">
              <a:spcBef>
                <a:spcPts val="0"/>
              </a:spcBef>
              <a:spcAft>
                <a:spcPts val="0"/>
              </a:spcAft>
              <a:buSzPts val="2100"/>
              <a:buChar char="•"/>
            </a:pPr>
            <a:r>
              <a:rPr lang="en"/>
              <a:t>Nursing home regulations and survey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5"/>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381" name="Google Shape;381;p55"/>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Ongoing support</a:t>
            </a:r>
            <a:endParaRPr/>
          </a:p>
        </p:txBody>
      </p:sp>
      <p:sp>
        <p:nvSpPr>
          <p:cNvPr id="382" name="Google Shape;382;p55"/>
          <p:cNvSpPr txBox="1">
            <a:spLocks noGrp="1"/>
          </p:cNvSpPr>
          <p:nvPr>
            <p:ph type="body" idx="1"/>
          </p:nvPr>
        </p:nvSpPr>
        <p:spPr>
          <a:xfrm>
            <a:off x="311700" y="1342100"/>
            <a:ext cx="8520600" cy="3226800"/>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SzPts val="2100"/>
              <a:buChar char="•"/>
            </a:pPr>
            <a:r>
              <a:rPr lang="en"/>
              <a:t>Regular workshops with case studies</a:t>
            </a:r>
            <a:br>
              <a:rPr lang="en"/>
            </a:br>
            <a:endParaRPr/>
          </a:p>
          <a:p>
            <a:pPr marL="457200" lvl="0" indent="-361950" algn="l" rtl="0">
              <a:spcBef>
                <a:spcPts val="0"/>
              </a:spcBef>
              <a:spcAft>
                <a:spcPts val="0"/>
              </a:spcAft>
              <a:buSzPts val="2100"/>
              <a:buChar char="•"/>
            </a:pPr>
            <a:r>
              <a:rPr lang="en"/>
              <a:t>Office hours with Care Coordinators</a:t>
            </a:r>
            <a:br>
              <a:rPr lang="en"/>
            </a:br>
            <a:endParaRPr/>
          </a:p>
          <a:p>
            <a:pPr marL="457200" lvl="0" indent="-361950" algn="l" rtl="0">
              <a:spcBef>
                <a:spcPts val="0"/>
              </a:spcBef>
              <a:spcAft>
                <a:spcPts val="0"/>
              </a:spcAft>
              <a:buSzPts val="2100"/>
              <a:buChar char="•"/>
            </a:pPr>
            <a:r>
              <a:rPr lang="en"/>
              <a:t>Regular meetings with FSSA and MCEs</a:t>
            </a:r>
            <a:br>
              <a:rPr lang="en"/>
            </a:br>
            <a:endParaRPr/>
          </a:p>
          <a:p>
            <a:pPr marL="457200" lvl="0" indent="-361950" algn="l" rtl="0">
              <a:spcBef>
                <a:spcPts val="0"/>
              </a:spcBef>
              <a:spcAft>
                <a:spcPts val="0"/>
              </a:spcAft>
              <a:buSzPts val="2100"/>
              <a:buChar char="•"/>
            </a:pPr>
            <a:r>
              <a:rPr lang="en"/>
              <a:t>Collaboratives with Nursing Homes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6"/>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388" name="Google Shape;388;p56"/>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Preparing your facility for this role</a:t>
            </a:r>
            <a:endParaRPr/>
          </a:p>
        </p:txBody>
      </p:sp>
      <p:sp>
        <p:nvSpPr>
          <p:cNvPr id="389" name="Google Shape;389;p56"/>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SzPts val="2100"/>
              <a:buChar char="•"/>
            </a:pPr>
            <a:r>
              <a:rPr lang="en"/>
              <a:t>Continue to take care of residents per usual</a:t>
            </a:r>
            <a:br>
              <a:rPr lang="en"/>
            </a:br>
            <a:endParaRPr/>
          </a:p>
          <a:p>
            <a:pPr marL="457200" lvl="0" indent="-361950" algn="l" rtl="0">
              <a:spcBef>
                <a:spcPts val="0"/>
              </a:spcBef>
              <a:spcAft>
                <a:spcPts val="0"/>
              </a:spcAft>
              <a:buSzPts val="2100"/>
              <a:buChar char="•"/>
            </a:pPr>
            <a:r>
              <a:rPr lang="en"/>
              <a:t>Proactive communication with staff</a:t>
            </a:r>
            <a:br>
              <a:rPr lang="en"/>
            </a:br>
            <a:endParaRPr/>
          </a:p>
          <a:p>
            <a:pPr marL="457200" lvl="0" indent="-361950" algn="l" rtl="0">
              <a:spcBef>
                <a:spcPts val="0"/>
              </a:spcBef>
              <a:spcAft>
                <a:spcPts val="0"/>
              </a:spcAft>
              <a:buSzPts val="2100"/>
              <a:buChar char="•"/>
            </a:pPr>
            <a:r>
              <a:rPr lang="en"/>
              <a:t>Have materials available to answer questions </a:t>
            </a:r>
            <a:br>
              <a:rPr lang="en"/>
            </a:br>
            <a:endParaRPr/>
          </a:p>
          <a:p>
            <a:pPr marL="457200" lvl="0" indent="-361950" algn="l" rtl="0">
              <a:spcBef>
                <a:spcPts val="0"/>
              </a:spcBef>
              <a:spcAft>
                <a:spcPts val="0"/>
              </a:spcAft>
              <a:buSzPts val="2100"/>
              <a:buChar char="•"/>
            </a:pPr>
            <a:r>
              <a:rPr lang="en"/>
              <a:t>Talk with team about coordinator collaboration</a:t>
            </a:r>
            <a:br>
              <a:rPr lang="en"/>
            </a:br>
            <a:endParaRPr/>
          </a:p>
          <a:p>
            <a:pPr marL="457200" lvl="0" indent="-361950" algn="l" rtl="0">
              <a:spcBef>
                <a:spcPts val="0"/>
              </a:spcBef>
              <a:spcAft>
                <a:spcPts val="0"/>
              </a:spcAft>
              <a:buSzPts val="2100"/>
              <a:buChar char="•"/>
            </a:pPr>
            <a:r>
              <a:rPr lang="en"/>
              <a:t>Evaluate systems for quality improvement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MLTSS Basics - Key terms</a:t>
            </a:r>
            <a:endParaRPr/>
          </a:p>
        </p:txBody>
      </p:sp>
      <p:sp>
        <p:nvSpPr>
          <p:cNvPr id="182" name="Google Shape;182;p30"/>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183" name="Google Shape;183;p30"/>
          <p:cNvSpPr txBox="1">
            <a:spLocks noGrp="1"/>
          </p:cNvSpPr>
          <p:nvPr>
            <p:ph type="body" idx="1"/>
          </p:nvPr>
        </p:nvSpPr>
        <p:spPr>
          <a:xfrm>
            <a:off x="311700" y="1364925"/>
            <a:ext cx="8520600" cy="3416400"/>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SzPts val="2100"/>
              <a:buChar char="•"/>
            </a:pPr>
            <a:r>
              <a:rPr lang="en" b="1"/>
              <a:t>MLTSS </a:t>
            </a:r>
            <a:r>
              <a:rPr lang="en"/>
              <a:t>- Managed Long Term Services &amp; Support</a:t>
            </a:r>
            <a:br>
              <a:rPr lang="en"/>
            </a:br>
            <a:endParaRPr/>
          </a:p>
          <a:p>
            <a:pPr marL="457200" lvl="0" indent="-361950" algn="l" rtl="0">
              <a:spcBef>
                <a:spcPts val="0"/>
              </a:spcBef>
              <a:spcAft>
                <a:spcPts val="0"/>
              </a:spcAft>
              <a:buSzPts val="2100"/>
              <a:buChar char="•"/>
            </a:pPr>
            <a:r>
              <a:rPr lang="en" b="1"/>
              <a:t>MCE </a:t>
            </a:r>
            <a:r>
              <a:rPr lang="en"/>
              <a:t>- Managed Care Entity (Insurance Company)</a:t>
            </a:r>
            <a:br>
              <a:rPr lang="en"/>
            </a:br>
            <a:endParaRPr/>
          </a:p>
          <a:p>
            <a:pPr marL="457200" lvl="0" indent="-361950" algn="l" rtl="0">
              <a:spcBef>
                <a:spcPts val="0"/>
              </a:spcBef>
              <a:spcAft>
                <a:spcPts val="0"/>
              </a:spcAft>
              <a:buSzPts val="2100"/>
              <a:buChar char="•"/>
            </a:pPr>
            <a:r>
              <a:rPr lang="en" b="1"/>
              <a:t>Providers </a:t>
            </a:r>
            <a:r>
              <a:rPr lang="en"/>
              <a:t>- Nursing Homes and other service providers</a:t>
            </a:r>
            <a:br>
              <a:rPr lang="en"/>
            </a:br>
            <a:endParaRPr/>
          </a:p>
          <a:p>
            <a:pPr marL="457200" lvl="0" indent="-361950" algn="l" rtl="0">
              <a:spcBef>
                <a:spcPts val="0"/>
              </a:spcBef>
              <a:spcAft>
                <a:spcPts val="0"/>
              </a:spcAft>
              <a:buSzPts val="2100"/>
              <a:buChar char="•"/>
            </a:pPr>
            <a:r>
              <a:rPr lang="en" b="1"/>
              <a:t>Members - </a:t>
            </a:r>
            <a:r>
              <a:rPr lang="en"/>
              <a:t>Residents within the plan</a:t>
            </a:r>
            <a:br>
              <a:rPr lang="en"/>
            </a:br>
            <a:endParaRPr/>
          </a:p>
          <a:p>
            <a:pPr marL="457200" lvl="0" indent="-361950" algn="l" rtl="0">
              <a:spcBef>
                <a:spcPts val="0"/>
              </a:spcBef>
              <a:spcAft>
                <a:spcPts val="0"/>
              </a:spcAft>
              <a:buSzPts val="2100"/>
              <a:buChar char="•"/>
            </a:pPr>
            <a:r>
              <a:rPr lang="en" b="1"/>
              <a:t>NFLOC </a:t>
            </a:r>
            <a:r>
              <a:rPr lang="en"/>
              <a:t>- Nursing Facility Level of Care (home or NH)</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7"/>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395" name="Google Shape;395;p57"/>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Discussion</a:t>
            </a:r>
            <a:endParaRPr/>
          </a:p>
        </p:txBody>
      </p:sp>
      <p:sp>
        <p:nvSpPr>
          <p:cNvPr id="396" name="Google Shape;396;p57"/>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SzPts val="2100"/>
              <a:buChar char="•"/>
            </a:pPr>
            <a:r>
              <a:rPr lang="en"/>
              <a:t>What are your primary concerns related to this role?</a:t>
            </a:r>
            <a:br>
              <a:rPr lang="en"/>
            </a:br>
            <a:endParaRPr/>
          </a:p>
          <a:p>
            <a:pPr marL="457200" lvl="0" indent="-361950" algn="l" rtl="0">
              <a:spcBef>
                <a:spcPts val="0"/>
              </a:spcBef>
              <a:spcAft>
                <a:spcPts val="0"/>
              </a:spcAft>
              <a:buSzPts val="2100"/>
              <a:buChar char="•"/>
            </a:pPr>
            <a:r>
              <a:rPr lang="en"/>
              <a:t>What benefits can you envision?</a:t>
            </a:r>
            <a:br>
              <a:rPr lang="en"/>
            </a:br>
            <a:endParaRPr/>
          </a:p>
          <a:p>
            <a:pPr marL="457200" lvl="0" indent="-361950" algn="l" rtl="0">
              <a:spcBef>
                <a:spcPts val="0"/>
              </a:spcBef>
              <a:spcAft>
                <a:spcPts val="0"/>
              </a:spcAft>
              <a:buSzPts val="2100"/>
              <a:buChar char="•"/>
            </a:pPr>
            <a:r>
              <a:rPr lang="en"/>
              <a:t>What regular communication would you like, from FSSA, from MCEs?</a:t>
            </a:r>
            <a:br>
              <a:rPr lang="en"/>
            </a:br>
            <a:endParaRPr/>
          </a:p>
          <a:p>
            <a:pPr marL="457200" lvl="0" indent="-361950" algn="l" rtl="0">
              <a:spcBef>
                <a:spcPts val="0"/>
              </a:spcBef>
              <a:spcAft>
                <a:spcPts val="0"/>
              </a:spcAft>
              <a:buSzPts val="2100"/>
              <a:buChar char="•"/>
            </a:pPr>
            <a:r>
              <a:rPr lang="en"/>
              <a:t>How would you be best supported by Probari?</a:t>
            </a:r>
            <a:br>
              <a:rPr lang="en"/>
            </a:br>
            <a:endParaRPr/>
          </a:p>
          <a:p>
            <a:pPr marL="457200" lvl="0" indent="0" algn="l" rtl="0">
              <a:spcBef>
                <a:spcPts val="8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MLTSS Basics - Key terms</a:t>
            </a:r>
            <a:endParaRPr/>
          </a:p>
        </p:txBody>
      </p:sp>
      <p:sp>
        <p:nvSpPr>
          <p:cNvPr id="189" name="Google Shape;189;p31"/>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190" name="Google Shape;190;p31"/>
          <p:cNvSpPr txBox="1">
            <a:spLocks noGrp="1"/>
          </p:cNvSpPr>
          <p:nvPr>
            <p:ph type="body" idx="1"/>
          </p:nvPr>
        </p:nvSpPr>
        <p:spPr>
          <a:xfrm>
            <a:off x="311700" y="1364925"/>
            <a:ext cx="8520600" cy="3416400"/>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SzPts val="2100"/>
              <a:buChar char="•"/>
            </a:pPr>
            <a:r>
              <a:rPr lang="en" b="1"/>
              <a:t>HCBS - </a:t>
            </a:r>
            <a:r>
              <a:rPr lang="en"/>
              <a:t>Home and Community Based Services</a:t>
            </a:r>
            <a:br>
              <a:rPr lang="en"/>
            </a:br>
            <a:endParaRPr/>
          </a:p>
          <a:p>
            <a:pPr marL="457200" lvl="0" indent="-361950" algn="l" rtl="0">
              <a:spcBef>
                <a:spcPts val="0"/>
              </a:spcBef>
              <a:spcAft>
                <a:spcPts val="0"/>
              </a:spcAft>
              <a:buSzPts val="2100"/>
              <a:buChar char="•"/>
            </a:pPr>
            <a:r>
              <a:rPr lang="en" b="1"/>
              <a:t>NF </a:t>
            </a:r>
            <a:r>
              <a:rPr lang="en"/>
              <a:t>- Nursing Facility</a:t>
            </a:r>
            <a:br>
              <a:rPr lang="en"/>
            </a:br>
            <a:endParaRPr/>
          </a:p>
          <a:p>
            <a:pPr marL="457200" lvl="0" indent="-361950" algn="l" rtl="0">
              <a:spcBef>
                <a:spcPts val="0"/>
              </a:spcBef>
              <a:spcAft>
                <a:spcPts val="0"/>
              </a:spcAft>
              <a:buSzPts val="2100"/>
              <a:buChar char="•"/>
            </a:pPr>
            <a:r>
              <a:rPr lang="en" b="1"/>
              <a:t>ICT </a:t>
            </a:r>
            <a:r>
              <a:rPr lang="en"/>
              <a:t>- Interdisciplinary Care Team</a:t>
            </a:r>
            <a:br>
              <a:rPr lang="en"/>
            </a:br>
            <a:endParaRPr/>
          </a:p>
          <a:p>
            <a:pPr marL="457200" lvl="0" indent="-361950" algn="l" rtl="0">
              <a:spcBef>
                <a:spcPts val="0"/>
              </a:spcBef>
              <a:spcAft>
                <a:spcPts val="0"/>
              </a:spcAft>
              <a:buSzPts val="2100"/>
              <a:buChar char="•"/>
            </a:pPr>
            <a:r>
              <a:rPr lang="en" b="1"/>
              <a:t>ICP</a:t>
            </a:r>
            <a:r>
              <a:rPr lang="en"/>
              <a:t> - Interdisciplinary Care Plan</a:t>
            </a:r>
            <a:br>
              <a:rPr lang="en"/>
            </a:br>
            <a:endParaRPr/>
          </a:p>
          <a:p>
            <a:pPr marL="457200" lvl="0" indent="-361950" algn="l" rtl="0">
              <a:spcBef>
                <a:spcPts val="0"/>
              </a:spcBef>
              <a:spcAft>
                <a:spcPts val="0"/>
              </a:spcAft>
              <a:buSzPts val="2100"/>
              <a:buChar char="•"/>
            </a:pPr>
            <a:r>
              <a:rPr lang="en" b="1"/>
              <a:t>Care / Service Coordinator</a:t>
            </a:r>
            <a:r>
              <a:rPr lang="en"/>
              <a:t> - focus of this presentation!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196" name="Google Shape;196;p32"/>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MLTSS Basics - Facts</a:t>
            </a:r>
            <a:endParaRPr/>
          </a:p>
        </p:txBody>
      </p:sp>
      <p:sp>
        <p:nvSpPr>
          <p:cNvPr id="197" name="Google Shape;197;p32"/>
          <p:cNvSpPr txBox="1">
            <a:spLocks noGrp="1"/>
          </p:cNvSpPr>
          <p:nvPr>
            <p:ph type="body" idx="1"/>
          </p:nvPr>
        </p:nvSpPr>
        <p:spPr>
          <a:xfrm>
            <a:off x="311700" y="1166300"/>
            <a:ext cx="4328100" cy="3416400"/>
          </a:xfrm>
          <a:prstGeom prst="rect">
            <a:avLst/>
          </a:prstGeom>
        </p:spPr>
        <p:txBody>
          <a:bodyPr spcFirstLastPara="1" wrap="square" lIns="68575" tIns="34275" rIns="68575" bIns="34275" anchor="t" anchorCtr="0">
            <a:noAutofit/>
          </a:bodyPr>
          <a:lstStyle/>
          <a:p>
            <a:pPr marL="457200" lvl="0" indent="0" algn="l" rtl="0">
              <a:spcBef>
                <a:spcPts val="800"/>
              </a:spcBef>
              <a:spcAft>
                <a:spcPts val="0"/>
              </a:spcAft>
              <a:buNone/>
            </a:pPr>
            <a:endParaRPr/>
          </a:p>
          <a:p>
            <a:pPr marL="457200" lvl="0" indent="-361950" algn="l" rtl="0">
              <a:spcBef>
                <a:spcPts val="800"/>
              </a:spcBef>
              <a:spcAft>
                <a:spcPts val="0"/>
              </a:spcAft>
              <a:buSzPts val="2100"/>
              <a:buChar char="•"/>
            </a:pPr>
            <a:r>
              <a:rPr lang="en"/>
              <a:t>Managed Medicaid</a:t>
            </a:r>
            <a:br>
              <a:rPr lang="en"/>
            </a:br>
            <a:endParaRPr/>
          </a:p>
          <a:p>
            <a:pPr marL="457200" lvl="0" indent="-361950" algn="l" rtl="0">
              <a:spcBef>
                <a:spcPts val="0"/>
              </a:spcBef>
              <a:spcAft>
                <a:spcPts val="0"/>
              </a:spcAft>
              <a:buSzPts val="2100"/>
              <a:buChar char="•"/>
            </a:pPr>
            <a:r>
              <a:rPr lang="en"/>
              <a:t>25 states have plans already (first was 1989)</a:t>
            </a:r>
            <a:br>
              <a:rPr lang="en"/>
            </a:br>
            <a:endParaRPr/>
          </a:p>
          <a:p>
            <a:pPr marL="457200" lvl="0" indent="-361950" algn="l" rtl="0">
              <a:spcBef>
                <a:spcPts val="0"/>
              </a:spcBef>
              <a:spcAft>
                <a:spcPts val="0"/>
              </a:spcAft>
              <a:buSzPts val="2100"/>
              <a:buChar char="•"/>
            </a:pPr>
            <a:r>
              <a:rPr lang="en"/>
              <a:t>“PathWays” is the Indiana based MLTSS program</a:t>
            </a:r>
            <a:endParaRPr/>
          </a:p>
        </p:txBody>
      </p:sp>
      <p:pic>
        <p:nvPicPr>
          <p:cNvPr id="198" name="Google Shape;198;p32"/>
          <p:cNvPicPr preferRelativeResize="0"/>
          <p:nvPr/>
        </p:nvPicPr>
        <p:blipFill rotWithShape="1">
          <a:blip r:embed="rId3">
            <a:alphaModFix/>
          </a:blip>
          <a:srcRect b="8197"/>
          <a:stretch/>
        </p:blipFill>
        <p:spPr>
          <a:xfrm>
            <a:off x="4511225" y="1264750"/>
            <a:ext cx="4263900" cy="2935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3"/>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PathWays Goals</a:t>
            </a:r>
            <a:endParaRPr/>
          </a:p>
        </p:txBody>
      </p:sp>
      <p:sp>
        <p:nvSpPr>
          <p:cNvPr id="204" name="Google Shape;204;p33"/>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205" name="Google Shape;205;p33"/>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SzPts val="2100"/>
              <a:buChar char="•"/>
            </a:pPr>
            <a:r>
              <a:rPr lang="en"/>
              <a:t>Ensure equitable access to services and support</a:t>
            </a:r>
            <a:br>
              <a:rPr lang="en"/>
            </a:br>
            <a:endParaRPr/>
          </a:p>
          <a:p>
            <a:pPr marL="457200" lvl="0" indent="-361950" algn="l" rtl="0">
              <a:spcBef>
                <a:spcPts val="0"/>
              </a:spcBef>
              <a:spcAft>
                <a:spcPts val="0"/>
              </a:spcAft>
              <a:buSzPts val="2100"/>
              <a:buChar char="•"/>
            </a:pPr>
            <a:r>
              <a:rPr lang="en"/>
              <a:t>Reduce complexity of the system</a:t>
            </a:r>
            <a:br>
              <a:rPr lang="en"/>
            </a:br>
            <a:endParaRPr/>
          </a:p>
          <a:p>
            <a:pPr marL="457200" lvl="0" indent="-361950" algn="l" rtl="0">
              <a:spcBef>
                <a:spcPts val="0"/>
              </a:spcBef>
              <a:spcAft>
                <a:spcPts val="0"/>
              </a:spcAft>
              <a:buSzPts val="2100"/>
              <a:buChar char="•"/>
            </a:pPr>
            <a:r>
              <a:rPr lang="en"/>
              <a:t>Break down silos between service providers</a:t>
            </a:r>
            <a:br>
              <a:rPr lang="en"/>
            </a:br>
            <a:endParaRPr/>
          </a:p>
          <a:p>
            <a:pPr marL="457200" lvl="0" indent="-361950" algn="l" rtl="0">
              <a:spcBef>
                <a:spcPts val="0"/>
              </a:spcBef>
              <a:spcAft>
                <a:spcPts val="0"/>
              </a:spcAft>
              <a:buSzPts val="2100"/>
              <a:buChar char="•"/>
            </a:pPr>
            <a:r>
              <a:rPr lang="en"/>
              <a:t>Bring new benefits to members and families</a:t>
            </a:r>
            <a:br>
              <a:rPr lang="en"/>
            </a:br>
            <a:endParaRPr/>
          </a:p>
          <a:p>
            <a:pPr marL="457200" lvl="0" indent="-361950" algn="l" rtl="0">
              <a:spcBef>
                <a:spcPts val="0"/>
              </a:spcBef>
              <a:spcAft>
                <a:spcPts val="0"/>
              </a:spcAft>
              <a:buSzPts val="2100"/>
              <a:buChar char="•"/>
            </a:pPr>
            <a:r>
              <a:rPr lang="en"/>
              <a:t>Increased home based services</a:t>
            </a:r>
            <a:br>
              <a:rPr lang="en"/>
            </a:br>
            <a:endParaRPr/>
          </a:p>
          <a:p>
            <a:pPr marL="457200" lvl="0" indent="-361950" algn="l" rtl="0">
              <a:spcBef>
                <a:spcPts val="0"/>
              </a:spcBef>
              <a:spcAft>
                <a:spcPts val="0"/>
              </a:spcAft>
              <a:buSzPts val="2100"/>
              <a:buChar char="•"/>
            </a:pPr>
            <a:r>
              <a:rPr lang="en"/>
              <a:t>Increase quality of care</a:t>
            </a:r>
            <a:endParaRPr/>
          </a:p>
        </p:txBody>
      </p:sp>
      <p:pic>
        <p:nvPicPr>
          <p:cNvPr id="206" name="Google Shape;206;p33"/>
          <p:cNvPicPr preferRelativeResize="0"/>
          <p:nvPr/>
        </p:nvPicPr>
        <p:blipFill>
          <a:blip r:embed="rId3">
            <a:alphaModFix/>
          </a:blip>
          <a:stretch>
            <a:fillRect/>
          </a:stretch>
        </p:blipFill>
        <p:spPr>
          <a:xfrm>
            <a:off x="7392849" y="3644550"/>
            <a:ext cx="1751150" cy="1498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t>What does success for PathWays look like?</a:t>
            </a:r>
            <a:endParaRPr sz="3000"/>
          </a:p>
        </p:txBody>
      </p:sp>
      <p:sp>
        <p:nvSpPr>
          <p:cNvPr id="212" name="Google Shape;212;p34"/>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213" name="Google Shape;213;p34"/>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a:p>
            <a:pPr marL="457200" lvl="0" indent="-361950" algn="l" rtl="0">
              <a:spcBef>
                <a:spcPts val="800"/>
              </a:spcBef>
              <a:spcAft>
                <a:spcPts val="0"/>
              </a:spcAft>
              <a:buSzPts val="2100"/>
              <a:buAutoNum type="arabicPeriod"/>
            </a:pPr>
            <a:r>
              <a:rPr lang="en"/>
              <a:t>Strong collaboration between MCE and NH</a:t>
            </a:r>
            <a:br>
              <a:rPr lang="en"/>
            </a:br>
            <a:endParaRPr/>
          </a:p>
          <a:p>
            <a:pPr marL="457200" lvl="0" indent="-361950" algn="l" rtl="0">
              <a:spcBef>
                <a:spcPts val="0"/>
              </a:spcBef>
              <a:spcAft>
                <a:spcPts val="0"/>
              </a:spcAft>
              <a:buSzPts val="2100"/>
              <a:buAutoNum type="arabicPeriod"/>
            </a:pPr>
            <a:r>
              <a:rPr lang="en"/>
              <a:t>Shared incentives for all providers</a:t>
            </a:r>
            <a:br>
              <a:rPr lang="en"/>
            </a:br>
            <a:endParaRPr/>
          </a:p>
          <a:p>
            <a:pPr marL="457200" lvl="0" indent="-361950" algn="l" rtl="0">
              <a:spcBef>
                <a:spcPts val="0"/>
              </a:spcBef>
              <a:spcAft>
                <a:spcPts val="0"/>
              </a:spcAft>
              <a:buSzPts val="2100"/>
              <a:buAutoNum type="arabicPeriod"/>
            </a:pPr>
            <a:r>
              <a:rPr lang="en"/>
              <a:t>Smoother transitions for residents between settings</a:t>
            </a:r>
            <a:br>
              <a:rPr lang="en"/>
            </a:br>
            <a:endParaRPr/>
          </a:p>
          <a:p>
            <a:pPr marL="457200" lvl="0" indent="-361950" algn="l" rtl="0">
              <a:spcBef>
                <a:spcPts val="0"/>
              </a:spcBef>
              <a:spcAft>
                <a:spcPts val="0"/>
              </a:spcAft>
              <a:buSzPts val="2100"/>
              <a:buAutoNum type="arabicPeriod"/>
            </a:pPr>
            <a:r>
              <a:rPr lang="en" b="1"/>
              <a:t>Most important - improved resident/member experience</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200"/>
              <a:t>What will make a successful transition?</a:t>
            </a:r>
            <a:endParaRPr sz="3200"/>
          </a:p>
        </p:txBody>
      </p:sp>
      <p:sp>
        <p:nvSpPr>
          <p:cNvPr id="219" name="Google Shape;219;p35"/>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220" name="Google Shape;220;p35"/>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SzPts val="2100"/>
              <a:buChar char="•"/>
            </a:pPr>
            <a:r>
              <a:rPr lang="en"/>
              <a:t>Minimal disruption for NH management/operations</a:t>
            </a:r>
            <a:br>
              <a:rPr lang="en"/>
            </a:br>
            <a:endParaRPr/>
          </a:p>
          <a:p>
            <a:pPr marL="457200" lvl="0" indent="-361950" algn="l" rtl="0">
              <a:spcBef>
                <a:spcPts val="0"/>
              </a:spcBef>
              <a:spcAft>
                <a:spcPts val="0"/>
              </a:spcAft>
              <a:buSzPts val="2100"/>
              <a:buChar char="•"/>
            </a:pPr>
            <a:r>
              <a:rPr lang="en"/>
              <a:t>Minimal disruption to NH clinical staff</a:t>
            </a:r>
            <a:br>
              <a:rPr lang="en"/>
            </a:br>
            <a:endParaRPr/>
          </a:p>
          <a:p>
            <a:pPr marL="457200" lvl="0" indent="-361950" algn="l" rtl="0">
              <a:spcBef>
                <a:spcPts val="0"/>
              </a:spcBef>
              <a:spcAft>
                <a:spcPts val="0"/>
              </a:spcAft>
              <a:buSzPts val="2100"/>
              <a:buChar char="•"/>
            </a:pPr>
            <a:r>
              <a:rPr lang="en"/>
              <a:t>Clear, coordinated conversations with residents/families</a:t>
            </a:r>
            <a:br>
              <a:rPr lang="en"/>
            </a:br>
            <a:endParaRPr/>
          </a:p>
          <a:p>
            <a:pPr marL="457200" lvl="0" indent="-361950" algn="l" rtl="0">
              <a:spcBef>
                <a:spcPts val="0"/>
              </a:spcBef>
              <a:spcAft>
                <a:spcPts val="0"/>
              </a:spcAft>
              <a:buSzPts val="2100"/>
              <a:buChar char="•"/>
            </a:pPr>
            <a:r>
              <a:rPr lang="en"/>
              <a:t>Consistent approach among MCEs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p:nvPr/>
        </p:nvSpPr>
        <p:spPr>
          <a:xfrm>
            <a:off x="0" y="-10650"/>
            <a:ext cx="9144000" cy="5164800"/>
          </a:xfrm>
          <a:prstGeom prst="rect">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226" name="Google Shape;226;p36"/>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The Coordinator Roles</a:t>
            </a:r>
            <a:endParaRPr/>
          </a:p>
        </p:txBody>
      </p:sp>
      <p:sp>
        <p:nvSpPr>
          <p:cNvPr id="227" name="Google Shape;227;p36"/>
          <p:cNvSpPr txBox="1">
            <a:spLocks noGrp="1"/>
          </p:cNvSpPr>
          <p:nvPr>
            <p:ph type="body" idx="1"/>
          </p:nvPr>
        </p:nvSpPr>
        <p:spPr>
          <a:xfrm>
            <a:off x="311700" y="1188975"/>
            <a:ext cx="8520600" cy="341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a:p>
            <a:pPr marL="457200" lvl="0" indent="-361950" algn="l" rtl="0">
              <a:spcBef>
                <a:spcPts val="800"/>
              </a:spcBef>
              <a:spcAft>
                <a:spcPts val="0"/>
              </a:spcAft>
              <a:buSzPts val="2100"/>
              <a:buChar char="•"/>
            </a:pPr>
            <a:r>
              <a:rPr lang="en"/>
              <a:t>Navigates complex services offered to members</a:t>
            </a:r>
            <a:br>
              <a:rPr lang="en"/>
            </a:br>
            <a:endParaRPr/>
          </a:p>
          <a:p>
            <a:pPr marL="457200" lvl="0" indent="-361950" algn="l" rtl="0">
              <a:spcBef>
                <a:spcPts val="0"/>
              </a:spcBef>
              <a:spcAft>
                <a:spcPts val="0"/>
              </a:spcAft>
              <a:buSzPts val="2100"/>
              <a:buChar char="•"/>
            </a:pPr>
            <a:r>
              <a:rPr lang="en"/>
              <a:t>Regular assessments with members in facility</a:t>
            </a:r>
            <a:br>
              <a:rPr lang="en"/>
            </a:br>
            <a:endParaRPr/>
          </a:p>
          <a:p>
            <a:pPr marL="457200" lvl="0" indent="-361950" algn="l" rtl="0">
              <a:spcBef>
                <a:spcPts val="0"/>
              </a:spcBef>
              <a:spcAft>
                <a:spcPts val="0"/>
              </a:spcAft>
              <a:buSzPts val="2100"/>
              <a:buChar char="•"/>
            </a:pPr>
            <a:r>
              <a:rPr lang="en"/>
              <a:t>Facilitation of clinical support services</a:t>
            </a: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r>
              <a:rPr lang="en" b="1" i="1"/>
              <a:t>A critical component of the PathWays program</a:t>
            </a:r>
            <a:br>
              <a:rPr lang="en" b="1" i="1"/>
            </a:br>
            <a:endParaRPr b="1" i="1"/>
          </a:p>
          <a:p>
            <a:pPr marL="0" lvl="0" indent="0" algn="l" rtl="0">
              <a:spcBef>
                <a:spcPts val="800"/>
              </a:spcBef>
              <a:spcAft>
                <a:spcPts val="0"/>
              </a:spcAft>
              <a:buNone/>
            </a:pPr>
            <a:endParaRPr/>
          </a:p>
        </p:txBody>
      </p:sp>
    </p:spTree>
  </p:cSld>
  <p:clrMapOvr>
    <a:masterClrMapping/>
  </p:clrMapOvr>
</p:sld>
</file>

<file path=ppt/theme/theme1.xml><?xml version="1.0" encoding="utf-8"?>
<a:theme xmlns:a="http://schemas.openxmlformats.org/drawingml/2006/main" name="Probari Slides Theme 1">
  <a:themeElements>
    <a:clrScheme name="Custom 1">
      <a:dk1>
        <a:srgbClr val="606161"/>
      </a:dk1>
      <a:lt1>
        <a:srgbClr val="FFFFFF"/>
      </a:lt1>
      <a:dk2>
        <a:srgbClr val="44546A"/>
      </a:dk2>
      <a:lt2>
        <a:srgbClr val="E7E6E6"/>
      </a:lt2>
      <a:accent1>
        <a:srgbClr val="09A6BD"/>
      </a:accent1>
      <a:accent2>
        <a:srgbClr val="F69220"/>
      </a:accent2>
      <a:accent3>
        <a:srgbClr val="4BB9E9"/>
      </a:accent3>
      <a:accent4>
        <a:srgbClr val="9CCA3C"/>
      </a:accent4>
      <a:accent5>
        <a:srgbClr val="5F6261"/>
      </a:accent5>
      <a:accent6>
        <a:srgbClr val="19899C"/>
      </a:accent6>
      <a:hlink>
        <a:srgbClr val="F69220"/>
      </a:hlink>
      <a:folHlink>
        <a:srgbClr val="4BB9E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
  <a:themeElements>
    <a:clrScheme name="Dividend">
      <a:dk1>
        <a:srgbClr val="000000"/>
      </a:dk1>
      <a:lt1>
        <a:srgbClr val="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TotalTime>
  <Words>2190</Words>
  <Application>Microsoft Office PowerPoint</Application>
  <PresentationFormat>On-screen Show (16:9)</PresentationFormat>
  <Paragraphs>236</Paragraphs>
  <Slides>30</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Noto Sans Symbols</vt:lpstr>
      <vt:lpstr>Gill Sans</vt:lpstr>
      <vt:lpstr>Source Sans Pro</vt:lpstr>
      <vt:lpstr>Twentieth Century</vt:lpstr>
      <vt:lpstr>Comfortaa</vt:lpstr>
      <vt:lpstr>Arial</vt:lpstr>
      <vt:lpstr>Trebuchet MS</vt:lpstr>
      <vt:lpstr>Probari Slides Theme 1</vt:lpstr>
      <vt:lpstr>Dividend</vt:lpstr>
      <vt:lpstr>Care and Service Coordinator Roles</vt:lpstr>
      <vt:lpstr>Goals of this presentation</vt:lpstr>
      <vt:lpstr>MLTSS Basics - Key terms</vt:lpstr>
      <vt:lpstr>MLTSS Basics - Key terms</vt:lpstr>
      <vt:lpstr>MLTSS Basics - Facts</vt:lpstr>
      <vt:lpstr>PathWays Goals</vt:lpstr>
      <vt:lpstr>What does success for PathWays look like?</vt:lpstr>
      <vt:lpstr>What will make a successful transition?</vt:lpstr>
      <vt:lpstr>The Coordinator Roles</vt:lpstr>
      <vt:lpstr>Service vs. Care Coordinators</vt:lpstr>
      <vt:lpstr>Care Coordinator &amp; Service Coordinator Roles Overview</vt:lpstr>
      <vt:lpstr>Care Coordinator &amp; Service Coordinator Roles Overview</vt:lpstr>
      <vt:lpstr>Care Coordinator &amp; Service Coordinator Roles Overview</vt:lpstr>
      <vt:lpstr>How do the roles differ?</vt:lpstr>
      <vt:lpstr>Nursing homes will have both roles</vt:lpstr>
      <vt:lpstr>NH members will likely have both coordinators BOTH roles could be combined in one person</vt:lpstr>
      <vt:lpstr>What is meant by “Clinical”?</vt:lpstr>
      <vt:lpstr>The Individualized Care Plan</vt:lpstr>
      <vt:lpstr>Return to community (RTC)</vt:lpstr>
      <vt:lpstr>PowerPoint Presentation</vt:lpstr>
      <vt:lpstr>Contact frequency</vt:lpstr>
      <vt:lpstr>Resident and Staff Interactions</vt:lpstr>
      <vt:lpstr>Care Coordinator Requirements</vt:lpstr>
      <vt:lpstr>Service Coordinator Requirements</vt:lpstr>
      <vt:lpstr>How could this role help NH residents, families, staff and leadership?</vt:lpstr>
      <vt:lpstr>How could Probari support successful rollout and implementation?</vt:lpstr>
      <vt:lpstr>What education should coordinators have?</vt:lpstr>
      <vt:lpstr>Ongoing support</vt:lpstr>
      <vt:lpstr>Preparing your facility for this role</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and Service Coordinator Roles</dc:title>
  <dc:creator>EEssley</dc:creator>
  <cp:lastModifiedBy>EEssley</cp:lastModifiedBy>
  <cp:revision>1</cp:revision>
  <cp:lastPrinted>2024-02-27T16:44:09Z</cp:lastPrinted>
  <dcterms:modified xsi:type="dcterms:W3CDTF">2024-02-29T14:23:14Z</dcterms:modified>
</cp:coreProperties>
</file>