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 id="2147483685" r:id="rId3"/>
    <p:sldMasterId id="2147483709" r:id="rId4"/>
    <p:sldMasterId id="2147483723" r:id="rId5"/>
  </p:sldMasterIdLst>
  <p:notesMasterIdLst>
    <p:notesMasterId r:id="rId36"/>
  </p:notesMasterIdLst>
  <p:sldIdLst>
    <p:sldId id="312" r:id="rId6"/>
    <p:sldId id="1027" r:id="rId7"/>
    <p:sldId id="699" r:id="rId8"/>
    <p:sldId id="1026" r:id="rId9"/>
    <p:sldId id="419" r:id="rId10"/>
    <p:sldId id="1025" r:id="rId11"/>
    <p:sldId id="418" r:id="rId12"/>
    <p:sldId id="422" r:id="rId13"/>
    <p:sldId id="290" r:id="rId14"/>
    <p:sldId id="295" r:id="rId15"/>
    <p:sldId id="2131" r:id="rId16"/>
    <p:sldId id="2118" r:id="rId17"/>
    <p:sldId id="257" r:id="rId18"/>
    <p:sldId id="279" r:id="rId19"/>
    <p:sldId id="2149" r:id="rId20"/>
    <p:sldId id="2132" r:id="rId21"/>
    <p:sldId id="2135" r:id="rId22"/>
    <p:sldId id="2138" r:id="rId23"/>
    <p:sldId id="296" r:id="rId24"/>
    <p:sldId id="282" r:id="rId25"/>
    <p:sldId id="2147" r:id="rId26"/>
    <p:sldId id="2148" r:id="rId27"/>
    <p:sldId id="286" r:id="rId28"/>
    <p:sldId id="2150" r:id="rId29"/>
    <p:sldId id="2151" r:id="rId30"/>
    <p:sldId id="2144" r:id="rId31"/>
    <p:sldId id="2154" r:id="rId32"/>
    <p:sldId id="2155" r:id="rId33"/>
    <p:sldId id="277" r:id="rId34"/>
    <p:sldId id="214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0" userDrawn="1">
          <p15:clr>
            <a:srgbClr val="A4A3A4"/>
          </p15:clr>
        </p15:guide>
        <p15:guide id="2" pos="3840" userDrawn="1">
          <p15:clr>
            <a:srgbClr val="A4A3A4"/>
          </p15:clr>
        </p15:guide>
        <p15:guide id="3" orient="horz" pos="16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FFFFCC"/>
    <a:srgbClr val="FFCCCC"/>
    <a:srgbClr val="008C5B"/>
    <a:srgbClr val="006E00"/>
    <a:srgbClr val="003300"/>
    <a:srgbClr val="0033CC"/>
    <a:srgbClr val="E3F2DF"/>
    <a:srgbClr val="BEE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5640" autoAdjust="0"/>
  </p:normalViewPr>
  <p:slideViewPr>
    <p:cSldViewPr>
      <p:cViewPr varScale="1">
        <p:scale>
          <a:sx n="82" d="100"/>
          <a:sy n="82" d="100"/>
        </p:scale>
        <p:origin x="504" y="58"/>
      </p:cViewPr>
      <p:guideLst>
        <p:guide orient="horz" pos="2970"/>
        <p:guide pos="3840"/>
        <p:guide orient="horz" pos="1680"/>
      </p:guideLst>
    </p:cSldViewPr>
  </p:slideViewPr>
  <p:outlineViewPr>
    <p:cViewPr>
      <p:scale>
        <a:sx n="33" d="100"/>
        <a:sy n="33" d="100"/>
      </p:scale>
      <p:origin x="0" y="-1092"/>
    </p:cViewPr>
  </p:outlin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011DA-6693-4D51-9B53-276BD0A91FA6}" type="doc">
      <dgm:prSet loTypeId="urn:microsoft.com/office/officeart/2005/8/layout/pyramid2" loCatId="pyramid" qsTypeId="urn:microsoft.com/office/officeart/2005/8/quickstyle/simple1" qsCatId="simple" csTypeId="urn:microsoft.com/office/officeart/2005/8/colors/accent1_2" csCatId="accent1" phldr="1"/>
      <dgm:spPr/>
    </dgm:pt>
    <dgm:pt modelId="{DE8E78B5-93D4-42AD-BF44-B79755219278}">
      <dgm:prSet phldrT="[Text]" custT="1"/>
      <dgm:spPr>
        <a:ln>
          <a:solidFill>
            <a:srgbClr val="008C5B"/>
          </a:solidFill>
        </a:ln>
      </dgm:spPr>
      <dgm:t>
        <a:bodyPr rIns="0"/>
        <a:lstStyle/>
        <a:p>
          <a:pPr algn="ctr"/>
          <a:r>
            <a:rPr lang="en-US" sz="2400" b="1" dirty="0">
              <a:latin typeface="Arial Nova" panose="020B0504020202020204" pitchFamily="34" charset="0"/>
              <a:cs typeface="Arial" panose="020B0604020202020204" pitchFamily="34" charset="0"/>
            </a:rPr>
            <a:t>Supplemental (UPL) Payments to Reflect </a:t>
          </a:r>
          <a:r>
            <a:rPr lang="en-US" sz="2400" b="1" dirty="0">
              <a:solidFill>
                <a:srgbClr val="006E00"/>
              </a:solidFill>
              <a:latin typeface="Arial Nova" panose="020B0504020202020204" pitchFamily="34" charset="0"/>
              <a:cs typeface="Arial" panose="020B0604020202020204" pitchFamily="34" charset="0"/>
            </a:rPr>
            <a:t>Quality </a:t>
          </a:r>
          <a:r>
            <a:rPr lang="en-US" sz="2400" b="1" dirty="0">
              <a:latin typeface="Arial Nova" panose="020B0504020202020204" pitchFamily="34" charset="0"/>
              <a:cs typeface="Arial" panose="020B0604020202020204" pitchFamily="34" charset="0"/>
            </a:rPr>
            <a:t>Differences</a:t>
          </a:r>
        </a:p>
        <a:p>
          <a:pPr algn="l"/>
          <a:r>
            <a:rPr lang="en-US" sz="1600" b="1" dirty="0">
              <a:solidFill>
                <a:srgbClr val="006E00"/>
              </a:solidFill>
              <a:latin typeface="Arial Nova" panose="020B0504020202020204" pitchFamily="34" charset="0"/>
              <a:cs typeface="Arial" panose="020B0604020202020204" pitchFamily="34" charset="0"/>
            </a:rPr>
            <a:t>Quality based payments </a:t>
          </a:r>
          <a:r>
            <a:rPr lang="en-US" sz="1600" dirty="0">
              <a:solidFill>
                <a:schemeClr val="tx1"/>
              </a:solidFill>
              <a:latin typeface="Arial Nova" panose="020B0504020202020204" pitchFamily="34" charset="0"/>
              <a:cs typeface="Arial" panose="020B0604020202020204" pitchFamily="34" charset="0"/>
            </a:rPr>
            <a:t>will initially represent 10% of the UPL pool, will transition to 20% over time</a:t>
          </a:r>
        </a:p>
        <a:p>
          <a:pPr algn="l"/>
          <a:r>
            <a:rPr lang="en-US" sz="1600" dirty="0">
              <a:solidFill>
                <a:schemeClr val="tx1"/>
              </a:solidFill>
              <a:latin typeface="Arial Nova" panose="020B0504020202020204" pitchFamily="34" charset="0"/>
              <a:cs typeface="Arial" panose="020B0604020202020204" pitchFamily="34" charset="0"/>
            </a:rPr>
            <a:t>Quality metrics under consideration: </a:t>
          </a:r>
          <a:r>
            <a:rPr lang="en-US" sz="1600" b="1" dirty="0">
              <a:solidFill>
                <a:srgbClr val="006E00"/>
              </a:solidFill>
              <a:latin typeface="Arial Nova" panose="020B0504020202020204" pitchFamily="34" charset="0"/>
              <a:cs typeface="Arial" panose="020B0604020202020204" pitchFamily="34" charset="0"/>
            </a:rPr>
            <a:t>CMS Long Stay Measures </a:t>
          </a:r>
          <a:r>
            <a:rPr lang="en-US" sz="1600" b="0" dirty="0">
              <a:solidFill>
                <a:schemeClr val="tx1"/>
              </a:solidFill>
              <a:latin typeface="Arial Nova" panose="020B0504020202020204" pitchFamily="34" charset="0"/>
              <a:cs typeface="Arial" panose="020B0604020202020204" pitchFamily="34" charset="0"/>
            </a:rPr>
            <a:t>(including hospitalizations, ED visits) and Staffing Metrics</a:t>
          </a:r>
        </a:p>
        <a:p>
          <a:pPr algn="l"/>
          <a:r>
            <a:rPr lang="en-US" sz="1600" dirty="0">
              <a:solidFill>
                <a:schemeClr val="tx1"/>
              </a:solidFill>
              <a:latin typeface="Arial Nova" panose="020B0504020202020204" pitchFamily="34" charset="0"/>
              <a:cs typeface="Arial" panose="020B0604020202020204" pitchFamily="34" charset="0"/>
            </a:rPr>
            <a:t>UPL Payments proposed to transition from facility specific to </a:t>
          </a:r>
          <a:r>
            <a:rPr lang="en-US" sz="1600" b="1" dirty="0">
              <a:solidFill>
                <a:srgbClr val="006E00"/>
              </a:solidFill>
              <a:latin typeface="Arial Nova" panose="020B0504020202020204" pitchFamily="34" charset="0"/>
              <a:cs typeface="Arial" panose="020B0604020202020204" pitchFamily="34" charset="0"/>
            </a:rPr>
            <a:t>uniform percentage </a:t>
          </a:r>
          <a:r>
            <a:rPr lang="en-US" sz="1600" dirty="0">
              <a:solidFill>
                <a:schemeClr val="tx1"/>
              </a:solidFill>
              <a:latin typeface="Arial Nova" panose="020B0504020202020204" pitchFamily="34" charset="0"/>
              <a:cs typeface="Arial" panose="020B0604020202020204" pitchFamily="34" charset="0"/>
            </a:rPr>
            <a:t>of base rates</a:t>
          </a:r>
        </a:p>
        <a:p>
          <a:pPr algn="l"/>
          <a:r>
            <a:rPr lang="en-US" sz="1600" dirty="0">
              <a:solidFill>
                <a:schemeClr val="tx1"/>
              </a:solidFill>
              <a:latin typeface="Arial Nova" panose="020B0504020202020204" pitchFamily="34" charset="0"/>
              <a:cs typeface="Arial" panose="020B0604020202020204" pitchFamily="34" charset="0"/>
            </a:rPr>
            <a:t>Use of </a:t>
          </a:r>
          <a:r>
            <a:rPr lang="en-US" sz="1600" b="1" dirty="0">
              <a:solidFill>
                <a:srgbClr val="006E00"/>
              </a:solidFill>
              <a:latin typeface="Arial Nova" panose="020B0504020202020204" pitchFamily="34" charset="0"/>
              <a:cs typeface="Arial" panose="020B0604020202020204" pitchFamily="34" charset="0"/>
            </a:rPr>
            <a:t>pass-through payment </a:t>
          </a:r>
          <a:r>
            <a:rPr lang="en-US" sz="1600" dirty="0">
              <a:solidFill>
                <a:schemeClr val="tx1"/>
              </a:solidFill>
              <a:latin typeface="Arial Nova" panose="020B0504020202020204" pitchFamily="34" charset="0"/>
              <a:cs typeface="Arial" panose="020B0604020202020204" pitchFamily="34" charset="0"/>
            </a:rPr>
            <a:t>approach will provide flexibility to moderate year over year payment changes</a:t>
          </a:r>
        </a:p>
      </dgm:t>
    </dgm:pt>
    <dgm:pt modelId="{5C89E2D9-78AF-4AA2-9BA2-18C20EE5E342}" type="parTrans" cxnId="{FC5794D8-330D-48B8-950F-7A5429E2B39A}">
      <dgm:prSet/>
      <dgm:spPr/>
      <dgm:t>
        <a:bodyPr/>
        <a:lstStyle/>
        <a:p>
          <a:endParaRPr lang="en-US"/>
        </a:p>
      </dgm:t>
    </dgm:pt>
    <dgm:pt modelId="{5EA87AAC-739B-4130-976A-EE78D5953049}" type="sibTrans" cxnId="{FC5794D8-330D-48B8-950F-7A5429E2B39A}">
      <dgm:prSet/>
      <dgm:spPr/>
      <dgm:t>
        <a:bodyPr/>
        <a:lstStyle/>
        <a:p>
          <a:endParaRPr lang="en-US"/>
        </a:p>
      </dgm:t>
    </dgm:pt>
    <dgm:pt modelId="{6E16855E-7DA9-40FE-B0A8-6E21EF6CDEF7}">
      <dgm:prSet phldrT="[Text]" custT="1"/>
      <dgm:spPr>
        <a:ln>
          <a:solidFill>
            <a:srgbClr val="008C5B"/>
          </a:solidFill>
        </a:ln>
      </dgm:spPr>
      <dgm:t>
        <a:bodyPr/>
        <a:lstStyle/>
        <a:p>
          <a:pPr algn="ctr"/>
          <a:r>
            <a:rPr lang="en-US" sz="2400" b="1" dirty="0">
              <a:latin typeface="Arial Nova" panose="020B0504020202020204" pitchFamily="34" charset="0"/>
              <a:cs typeface="Arial" panose="020B0604020202020204" pitchFamily="34" charset="0"/>
            </a:rPr>
            <a:t>Facility Specific Base Rates </a:t>
          </a:r>
        </a:p>
        <a:p>
          <a:pPr algn="l">
            <a:buNone/>
          </a:pPr>
          <a:r>
            <a:rPr lang="en-US" sz="1600" b="1" dirty="0">
              <a:solidFill>
                <a:srgbClr val="006E00"/>
              </a:solidFill>
              <a:latin typeface="Arial Nova" panose="020B0504020202020204" pitchFamily="34" charset="0"/>
              <a:cs typeface="Arial" panose="020B0604020202020204" pitchFamily="34" charset="0"/>
            </a:rPr>
            <a:t>Direct Care Floor Approach </a:t>
          </a:r>
          <a:r>
            <a:rPr lang="en-US" sz="1600" b="0" dirty="0">
              <a:solidFill>
                <a:schemeClr val="tx1"/>
              </a:solidFill>
              <a:latin typeface="Arial Nova" panose="020B0504020202020204" pitchFamily="34" charset="0"/>
              <a:cs typeface="Arial" panose="020B0604020202020204" pitchFamily="34" charset="0"/>
            </a:rPr>
            <a:t>will be used to transition toward acuity adjusted median costs, incremental rate increases will be contingent on demonstrated investment in direct care staffing</a:t>
          </a:r>
        </a:p>
        <a:p>
          <a:pPr algn="l">
            <a:buNone/>
          </a:pPr>
          <a:r>
            <a:rPr lang="en-US" sz="1600" b="0" dirty="0">
              <a:solidFill>
                <a:schemeClr val="tx1"/>
              </a:solidFill>
              <a:latin typeface="Arial Nova" panose="020B0504020202020204" pitchFamily="34" charset="0"/>
              <a:cs typeface="Arial" panose="020B0604020202020204" pitchFamily="34" charset="0"/>
            </a:rPr>
            <a:t>Higher rates will be set for facilities that serve </a:t>
          </a:r>
          <a:r>
            <a:rPr lang="en-US" sz="1600" b="1" dirty="0">
              <a:solidFill>
                <a:srgbClr val="006E00"/>
              </a:solidFill>
              <a:latin typeface="Arial Nova" panose="020B0504020202020204" pitchFamily="34" charset="0"/>
              <a:cs typeface="Arial" panose="020B0604020202020204" pitchFamily="34" charset="0"/>
            </a:rPr>
            <a:t>Specialized Populations </a:t>
          </a:r>
          <a:r>
            <a:rPr lang="en-US" sz="1600" b="0" dirty="0">
              <a:solidFill>
                <a:schemeClr val="tx1"/>
              </a:solidFill>
              <a:latin typeface="Arial Nova" panose="020B0504020202020204" pitchFamily="34" charset="0"/>
              <a:cs typeface="Arial" panose="020B0604020202020204" pitchFamily="34" charset="0"/>
            </a:rPr>
            <a:t>or invest in </a:t>
          </a:r>
          <a:r>
            <a:rPr lang="en-US" sz="1600" b="1" dirty="0">
              <a:solidFill>
                <a:srgbClr val="006E00"/>
              </a:solidFill>
              <a:latin typeface="Arial Nova" panose="020B0504020202020204" pitchFamily="34" charset="0"/>
              <a:cs typeface="Arial" panose="020B0604020202020204" pitchFamily="34" charset="0"/>
            </a:rPr>
            <a:t>Capital Improvements</a:t>
          </a:r>
        </a:p>
        <a:p>
          <a:pPr algn="l">
            <a:buNone/>
          </a:pPr>
          <a:r>
            <a:rPr lang="en-US" sz="1600" b="1" dirty="0">
              <a:solidFill>
                <a:srgbClr val="006E00"/>
              </a:solidFill>
              <a:latin typeface="Arial Nova" panose="020B0504020202020204" pitchFamily="34" charset="0"/>
              <a:cs typeface="Arial" panose="020B0604020202020204" pitchFamily="34" charset="0"/>
            </a:rPr>
            <a:t>Simplified administration </a:t>
          </a:r>
          <a:r>
            <a:rPr lang="en-US" sz="1600" b="0" dirty="0">
              <a:solidFill>
                <a:schemeClr val="tx1"/>
              </a:solidFill>
              <a:latin typeface="Arial Nova" panose="020B0504020202020204" pitchFamily="34" charset="0"/>
              <a:cs typeface="Arial" panose="020B0604020202020204" pitchFamily="34" charset="0"/>
            </a:rPr>
            <a:t>(prospective rate setting, no retro adjustments ) will ease transition to Managed Care </a:t>
          </a:r>
          <a:endParaRPr lang="en-US" sz="1600" dirty="0">
            <a:solidFill>
              <a:schemeClr val="tx1"/>
            </a:solidFill>
            <a:latin typeface="Arial Nova" panose="020B0504020202020204" pitchFamily="34" charset="0"/>
            <a:cs typeface="Arial" panose="020B0604020202020204" pitchFamily="34" charset="0"/>
          </a:endParaRPr>
        </a:p>
        <a:p>
          <a:pPr algn="l">
            <a:buNone/>
          </a:pPr>
          <a:r>
            <a:rPr lang="en-US" sz="1600" dirty="0">
              <a:solidFill>
                <a:schemeClr val="tx1"/>
              </a:solidFill>
              <a:latin typeface="Arial Nova" panose="020B0504020202020204" pitchFamily="34" charset="0"/>
              <a:cs typeface="Arial" panose="020B0604020202020204" pitchFamily="34" charset="0"/>
            </a:rPr>
            <a:t>Rates to be </a:t>
          </a:r>
          <a:r>
            <a:rPr lang="en-US" sz="1600" b="1" dirty="0">
              <a:solidFill>
                <a:srgbClr val="006E00"/>
              </a:solidFill>
              <a:latin typeface="Arial Nova" panose="020B0504020202020204" pitchFamily="34" charset="0"/>
              <a:cs typeface="Arial" panose="020B0604020202020204" pitchFamily="34" charset="0"/>
            </a:rPr>
            <a:t>rebased annually </a:t>
          </a:r>
          <a:r>
            <a:rPr lang="en-US" sz="1600" dirty="0">
              <a:solidFill>
                <a:schemeClr val="tx1"/>
              </a:solidFill>
              <a:latin typeface="Arial Nova" panose="020B0504020202020204" pitchFamily="34" charset="0"/>
              <a:cs typeface="Arial" panose="020B0604020202020204" pitchFamily="34" charset="0"/>
            </a:rPr>
            <a:t>for initial 3-year MLTSS transition period </a:t>
          </a:r>
          <a:endParaRPr lang="en-US" sz="1600" dirty="0">
            <a:latin typeface="Arial Nova" panose="020B0504020202020204" pitchFamily="34" charset="0"/>
            <a:cs typeface="Arial" panose="020B0604020202020204" pitchFamily="34" charset="0"/>
          </a:endParaRPr>
        </a:p>
      </dgm:t>
    </dgm:pt>
    <dgm:pt modelId="{3DBF98ED-8E68-474F-BBE1-AA8F2DD871F2}" type="sibTrans" cxnId="{45311E3B-CAD3-47E1-A5CC-BEEE449389EB}">
      <dgm:prSet/>
      <dgm:spPr/>
      <dgm:t>
        <a:bodyPr/>
        <a:lstStyle/>
        <a:p>
          <a:endParaRPr lang="en-US"/>
        </a:p>
      </dgm:t>
    </dgm:pt>
    <dgm:pt modelId="{EBF4A6A7-0A4B-4772-B9E7-7CBC898CECF8}" type="parTrans" cxnId="{45311E3B-CAD3-47E1-A5CC-BEEE449389EB}">
      <dgm:prSet/>
      <dgm:spPr/>
      <dgm:t>
        <a:bodyPr/>
        <a:lstStyle/>
        <a:p>
          <a:endParaRPr lang="en-US"/>
        </a:p>
      </dgm:t>
    </dgm:pt>
    <dgm:pt modelId="{D5CF6999-F766-4A81-A080-AA0948FB282E}" type="pres">
      <dgm:prSet presAssocID="{0E9011DA-6693-4D51-9B53-276BD0A91FA6}" presName="compositeShape" presStyleCnt="0">
        <dgm:presLayoutVars>
          <dgm:dir/>
          <dgm:resizeHandles/>
        </dgm:presLayoutVars>
      </dgm:prSet>
      <dgm:spPr/>
    </dgm:pt>
    <dgm:pt modelId="{1E47C205-4F36-47A7-8B2D-5173828BE511}" type="pres">
      <dgm:prSet presAssocID="{0E9011DA-6693-4D51-9B53-276BD0A91FA6}" presName="pyramid" presStyleLbl="node1" presStyleIdx="0" presStyleCnt="1" custScaleX="101465" custScaleY="94858"/>
      <dgm:spPr>
        <a:solidFill>
          <a:srgbClr val="008C5B"/>
        </a:solidFill>
        <a:ln>
          <a:solidFill>
            <a:srgbClr val="006E00"/>
          </a:solidFill>
        </a:ln>
      </dgm:spPr>
    </dgm:pt>
    <dgm:pt modelId="{0CC43430-AE81-4401-98B3-438FDA4847F8}" type="pres">
      <dgm:prSet presAssocID="{0E9011DA-6693-4D51-9B53-276BD0A91FA6}" presName="theList" presStyleCnt="0"/>
      <dgm:spPr/>
    </dgm:pt>
    <dgm:pt modelId="{75E20CD5-8424-492E-949A-1D8125094991}" type="pres">
      <dgm:prSet presAssocID="{DE8E78B5-93D4-42AD-BF44-B79755219278}" presName="aNode" presStyleLbl="fgAcc1" presStyleIdx="0" presStyleCnt="2" custScaleX="287740" custScaleY="178029" custLinFactNeighborX="8654" custLinFactNeighborY="-11889">
        <dgm:presLayoutVars>
          <dgm:bulletEnabled val="1"/>
        </dgm:presLayoutVars>
      </dgm:prSet>
      <dgm:spPr/>
    </dgm:pt>
    <dgm:pt modelId="{3C018C68-3AD0-4A1D-9D80-315C732909D2}" type="pres">
      <dgm:prSet presAssocID="{DE8E78B5-93D4-42AD-BF44-B79755219278}" presName="aSpace" presStyleCnt="0"/>
      <dgm:spPr/>
    </dgm:pt>
    <dgm:pt modelId="{018ED424-C4A6-4B3F-B85A-7669BCD3DD3F}" type="pres">
      <dgm:prSet presAssocID="{6E16855E-7DA9-40FE-B0A8-6E21EF6CDEF7}" presName="aNode" presStyleLbl="fgAcc1" presStyleIdx="1" presStyleCnt="2" custScaleX="300722" custScaleY="194600" custLinFactNeighborX="10817" custLinFactNeighborY="41100">
        <dgm:presLayoutVars>
          <dgm:bulletEnabled val="1"/>
        </dgm:presLayoutVars>
      </dgm:prSet>
      <dgm:spPr/>
    </dgm:pt>
    <dgm:pt modelId="{A22059F5-50E4-4D5D-9358-C9715A887599}" type="pres">
      <dgm:prSet presAssocID="{6E16855E-7DA9-40FE-B0A8-6E21EF6CDEF7}" presName="aSpace" presStyleCnt="0"/>
      <dgm:spPr/>
    </dgm:pt>
  </dgm:ptLst>
  <dgm:cxnLst>
    <dgm:cxn modelId="{45311E3B-CAD3-47E1-A5CC-BEEE449389EB}" srcId="{0E9011DA-6693-4D51-9B53-276BD0A91FA6}" destId="{6E16855E-7DA9-40FE-B0A8-6E21EF6CDEF7}" srcOrd="1" destOrd="0" parTransId="{EBF4A6A7-0A4B-4772-B9E7-7CBC898CECF8}" sibTransId="{3DBF98ED-8E68-474F-BBE1-AA8F2DD871F2}"/>
    <dgm:cxn modelId="{E5A62A9A-4A8B-442A-B49C-2A15FF6C6674}" type="presOf" srcId="{DE8E78B5-93D4-42AD-BF44-B79755219278}" destId="{75E20CD5-8424-492E-949A-1D8125094991}" srcOrd="0" destOrd="0" presId="urn:microsoft.com/office/officeart/2005/8/layout/pyramid2"/>
    <dgm:cxn modelId="{FA901BA9-81C0-4E0E-920D-34B30171A8DD}" type="presOf" srcId="{0E9011DA-6693-4D51-9B53-276BD0A91FA6}" destId="{D5CF6999-F766-4A81-A080-AA0948FB282E}" srcOrd="0" destOrd="0" presId="urn:microsoft.com/office/officeart/2005/8/layout/pyramid2"/>
    <dgm:cxn modelId="{FC5794D8-330D-48B8-950F-7A5429E2B39A}" srcId="{0E9011DA-6693-4D51-9B53-276BD0A91FA6}" destId="{DE8E78B5-93D4-42AD-BF44-B79755219278}" srcOrd="0" destOrd="0" parTransId="{5C89E2D9-78AF-4AA2-9BA2-18C20EE5E342}" sibTransId="{5EA87AAC-739B-4130-976A-EE78D5953049}"/>
    <dgm:cxn modelId="{6EAAC0F9-81C3-4F23-8F20-1714DF56B287}" type="presOf" srcId="{6E16855E-7DA9-40FE-B0A8-6E21EF6CDEF7}" destId="{018ED424-C4A6-4B3F-B85A-7669BCD3DD3F}" srcOrd="0" destOrd="0" presId="urn:microsoft.com/office/officeart/2005/8/layout/pyramid2"/>
    <dgm:cxn modelId="{4AA70C72-41E6-4ADF-A682-3DA2DCB7119B}" type="presParOf" srcId="{D5CF6999-F766-4A81-A080-AA0948FB282E}" destId="{1E47C205-4F36-47A7-8B2D-5173828BE511}" srcOrd="0" destOrd="0" presId="urn:microsoft.com/office/officeart/2005/8/layout/pyramid2"/>
    <dgm:cxn modelId="{86888CC9-EA99-4C65-B74F-70F41E058CA8}" type="presParOf" srcId="{D5CF6999-F766-4A81-A080-AA0948FB282E}" destId="{0CC43430-AE81-4401-98B3-438FDA4847F8}" srcOrd="1" destOrd="0" presId="urn:microsoft.com/office/officeart/2005/8/layout/pyramid2"/>
    <dgm:cxn modelId="{F9D62542-33AA-4481-A6C1-7062FD3184C0}" type="presParOf" srcId="{0CC43430-AE81-4401-98B3-438FDA4847F8}" destId="{75E20CD5-8424-492E-949A-1D8125094991}" srcOrd="0" destOrd="0" presId="urn:microsoft.com/office/officeart/2005/8/layout/pyramid2"/>
    <dgm:cxn modelId="{B1650D36-7CCD-47EC-9A93-C0E1409D7991}" type="presParOf" srcId="{0CC43430-AE81-4401-98B3-438FDA4847F8}" destId="{3C018C68-3AD0-4A1D-9D80-315C732909D2}" srcOrd="1" destOrd="0" presId="urn:microsoft.com/office/officeart/2005/8/layout/pyramid2"/>
    <dgm:cxn modelId="{A3DA77A6-F5FE-4F42-B9EC-68E1FBFBE6D8}" type="presParOf" srcId="{0CC43430-AE81-4401-98B3-438FDA4847F8}" destId="{018ED424-C4A6-4B3F-B85A-7669BCD3DD3F}" srcOrd="2" destOrd="0" presId="urn:microsoft.com/office/officeart/2005/8/layout/pyramid2"/>
    <dgm:cxn modelId="{831009F4-16F0-4E7F-B991-8F15C78E012A}" type="presParOf" srcId="{0CC43430-AE81-4401-98B3-438FDA4847F8}" destId="{A22059F5-50E4-4D5D-9358-C9715A887599}"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7C205-4F36-47A7-8B2D-5173828BE511}">
      <dsp:nvSpPr>
        <dsp:cNvPr id="0" name=""/>
        <dsp:cNvSpPr/>
      </dsp:nvSpPr>
      <dsp:spPr>
        <a:xfrm>
          <a:off x="1395407" y="139313"/>
          <a:ext cx="5498050" cy="5140039"/>
        </a:xfrm>
        <a:prstGeom prst="triangle">
          <a:avLst/>
        </a:prstGeom>
        <a:solidFill>
          <a:srgbClr val="008C5B"/>
        </a:solidFill>
        <a:ln w="25400" cap="flat" cmpd="sng" algn="ctr">
          <a:solidFill>
            <a:srgbClr val="006E00"/>
          </a:solidFill>
          <a:prstDash val="solid"/>
        </a:ln>
        <a:effectLst/>
      </dsp:spPr>
      <dsp:style>
        <a:lnRef idx="2">
          <a:scrgbClr r="0" g="0" b="0"/>
        </a:lnRef>
        <a:fillRef idx="1">
          <a:scrgbClr r="0" g="0" b="0"/>
        </a:fillRef>
        <a:effectRef idx="0">
          <a:scrgbClr r="0" g="0" b="0"/>
        </a:effectRef>
        <a:fontRef idx="minor">
          <a:schemeClr val="lt1"/>
        </a:fontRef>
      </dsp:style>
    </dsp:sp>
    <dsp:sp modelId="{75E20CD5-8424-492E-949A-1D8125094991}">
      <dsp:nvSpPr>
        <dsp:cNvPr id="0" name=""/>
        <dsp:cNvSpPr/>
      </dsp:nvSpPr>
      <dsp:spPr>
        <a:xfrm>
          <a:off x="1143011" y="525889"/>
          <a:ext cx="10134587" cy="1940664"/>
        </a:xfrm>
        <a:prstGeom prst="roundRect">
          <a:avLst/>
        </a:prstGeom>
        <a:solidFill>
          <a:schemeClr val="lt1">
            <a:alpha val="90000"/>
            <a:hueOff val="0"/>
            <a:satOff val="0"/>
            <a:lumOff val="0"/>
            <a:alphaOff val="0"/>
          </a:schemeClr>
        </a:solidFill>
        <a:ln w="25400" cap="flat" cmpd="sng" algn="ctr">
          <a:solidFill>
            <a:srgbClr val="008C5B"/>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Nova" panose="020B0504020202020204" pitchFamily="34" charset="0"/>
              <a:cs typeface="Arial" panose="020B0604020202020204" pitchFamily="34" charset="0"/>
            </a:rPr>
            <a:t>Supplemental (UPL) Payments to Reflect </a:t>
          </a:r>
          <a:r>
            <a:rPr lang="en-US" sz="2400" b="1" kern="1200" dirty="0">
              <a:solidFill>
                <a:srgbClr val="006E00"/>
              </a:solidFill>
              <a:latin typeface="Arial Nova" panose="020B0504020202020204" pitchFamily="34" charset="0"/>
              <a:cs typeface="Arial" panose="020B0604020202020204" pitchFamily="34" charset="0"/>
            </a:rPr>
            <a:t>Quality </a:t>
          </a:r>
          <a:r>
            <a:rPr lang="en-US" sz="2400" b="1" kern="1200" dirty="0">
              <a:latin typeface="Arial Nova" panose="020B0504020202020204" pitchFamily="34" charset="0"/>
              <a:cs typeface="Arial" panose="020B0604020202020204" pitchFamily="34" charset="0"/>
            </a:rPr>
            <a:t>Differences</a:t>
          </a:r>
        </a:p>
        <a:p>
          <a:pPr marL="0" lvl="0" indent="0" algn="l" defTabSz="1066800">
            <a:lnSpc>
              <a:spcPct val="90000"/>
            </a:lnSpc>
            <a:spcBef>
              <a:spcPct val="0"/>
            </a:spcBef>
            <a:spcAft>
              <a:spcPct val="35000"/>
            </a:spcAft>
            <a:buNone/>
          </a:pPr>
          <a:r>
            <a:rPr lang="en-US" sz="1600" b="1" kern="1200" dirty="0">
              <a:solidFill>
                <a:srgbClr val="006E00"/>
              </a:solidFill>
              <a:latin typeface="Arial Nova" panose="020B0504020202020204" pitchFamily="34" charset="0"/>
              <a:cs typeface="Arial" panose="020B0604020202020204" pitchFamily="34" charset="0"/>
            </a:rPr>
            <a:t>Quality based payments </a:t>
          </a:r>
          <a:r>
            <a:rPr lang="en-US" sz="1600" kern="1200" dirty="0">
              <a:solidFill>
                <a:schemeClr val="tx1"/>
              </a:solidFill>
              <a:latin typeface="Arial Nova" panose="020B0504020202020204" pitchFamily="34" charset="0"/>
              <a:cs typeface="Arial" panose="020B0604020202020204" pitchFamily="34" charset="0"/>
            </a:rPr>
            <a:t>will initially represent 10% of the UPL pool, will transition to 20% over time</a:t>
          </a:r>
        </a:p>
        <a:p>
          <a:pPr marL="0" lvl="0" indent="0" algn="l" defTabSz="1066800">
            <a:lnSpc>
              <a:spcPct val="90000"/>
            </a:lnSpc>
            <a:spcBef>
              <a:spcPct val="0"/>
            </a:spcBef>
            <a:spcAft>
              <a:spcPct val="35000"/>
            </a:spcAft>
            <a:buNone/>
          </a:pPr>
          <a:r>
            <a:rPr lang="en-US" sz="1600" kern="1200" dirty="0">
              <a:solidFill>
                <a:schemeClr val="tx1"/>
              </a:solidFill>
              <a:latin typeface="Arial Nova" panose="020B0504020202020204" pitchFamily="34" charset="0"/>
              <a:cs typeface="Arial" panose="020B0604020202020204" pitchFamily="34" charset="0"/>
            </a:rPr>
            <a:t>Quality metrics under consideration: </a:t>
          </a:r>
          <a:r>
            <a:rPr lang="en-US" sz="1600" b="1" kern="1200" dirty="0">
              <a:solidFill>
                <a:srgbClr val="006E00"/>
              </a:solidFill>
              <a:latin typeface="Arial Nova" panose="020B0504020202020204" pitchFamily="34" charset="0"/>
              <a:cs typeface="Arial" panose="020B0604020202020204" pitchFamily="34" charset="0"/>
            </a:rPr>
            <a:t>CMS Long Stay Measures </a:t>
          </a:r>
          <a:r>
            <a:rPr lang="en-US" sz="1600" b="0" kern="1200" dirty="0">
              <a:solidFill>
                <a:schemeClr val="tx1"/>
              </a:solidFill>
              <a:latin typeface="Arial Nova" panose="020B0504020202020204" pitchFamily="34" charset="0"/>
              <a:cs typeface="Arial" panose="020B0604020202020204" pitchFamily="34" charset="0"/>
            </a:rPr>
            <a:t>(including hospitalizations, ED visits) and Staffing Metrics</a:t>
          </a:r>
        </a:p>
        <a:p>
          <a:pPr marL="0" lvl="0" indent="0" algn="l" defTabSz="1066800">
            <a:lnSpc>
              <a:spcPct val="90000"/>
            </a:lnSpc>
            <a:spcBef>
              <a:spcPct val="0"/>
            </a:spcBef>
            <a:spcAft>
              <a:spcPct val="35000"/>
            </a:spcAft>
            <a:buNone/>
          </a:pPr>
          <a:r>
            <a:rPr lang="en-US" sz="1600" kern="1200" dirty="0">
              <a:solidFill>
                <a:schemeClr val="tx1"/>
              </a:solidFill>
              <a:latin typeface="Arial Nova" panose="020B0504020202020204" pitchFamily="34" charset="0"/>
              <a:cs typeface="Arial" panose="020B0604020202020204" pitchFamily="34" charset="0"/>
            </a:rPr>
            <a:t>UPL Payments proposed to transition from facility specific to </a:t>
          </a:r>
          <a:r>
            <a:rPr lang="en-US" sz="1600" b="1" kern="1200" dirty="0">
              <a:solidFill>
                <a:srgbClr val="006E00"/>
              </a:solidFill>
              <a:latin typeface="Arial Nova" panose="020B0504020202020204" pitchFamily="34" charset="0"/>
              <a:cs typeface="Arial" panose="020B0604020202020204" pitchFamily="34" charset="0"/>
            </a:rPr>
            <a:t>uniform percentage </a:t>
          </a:r>
          <a:r>
            <a:rPr lang="en-US" sz="1600" kern="1200" dirty="0">
              <a:solidFill>
                <a:schemeClr val="tx1"/>
              </a:solidFill>
              <a:latin typeface="Arial Nova" panose="020B0504020202020204" pitchFamily="34" charset="0"/>
              <a:cs typeface="Arial" panose="020B0604020202020204" pitchFamily="34" charset="0"/>
            </a:rPr>
            <a:t>of base rates</a:t>
          </a:r>
        </a:p>
        <a:p>
          <a:pPr marL="0" lvl="0" indent="0" algn="l" defTabSz="1066800">
            <a:lnSpc>
              <a:spcPct val="90000"/>
            </a:lnSpc>
            <a:spcBef>
              <a:spcPct val="0"/>
            </a:spcBef>
            <a:spcAft>
              <a:spcPct val="35000"/>
            </a:spcAft>
            <a:buNone/>
          </a:pPr>
          <a:r>
            <a:rPr lang="en-US" sz="1600" kern="1200" dirty="0">
              <a:solidFill>
                <a:schemeClr val="tx1"/>
              </a:solidFill>
              <a:latin typeface="Arial Nova" panose="020B0504020202020204" pitchFamily="34" charset="0"/>
              <a:cs typeface="Arial" panose="020B0604020202020204" pitchFamily="34" charset="0"/>
            </a:rPr>
            <a:t>Use of </a:t>
          </a:r>
          <a:r>
            <a:rPr lang="en-US" sz="1600" b="1" kern="1200" dirty="0">
              <a:solidFill>
                <a:srgbClr val="006E00"/>
              </a:solidFill>
              <a:latin typeface="Arial Nova" panose="020B0504020202020204" pitchFamily="34" charset="0"/>
              <a:cs typeface="Arial" panose="020B0604020202020204" pitchFamily="34" charset="0"/>
            </a:rPr>
            <a:t>pass-through payment </a:t>
          </a:r>
          <a:r>
            <a:rPr lang="en-US" sz="1600" kern="1200" dirty="0">
              <a:solidFill>
                <a:schemeClr val="tx1"/>
              </a:solidFill>
              <a:latin typeface="Arial Nova" panose="020B0504020202020204" pitchFamily="34" charset="0"/>
              <a:cs typeface="Arial" panose="020B0604020202020204" pitchFamily="34" charset="0"/>
            </a:rPr>
            <a:t>approach will provide flexibility to moderate year over year payment changes</a:t>
          </a:r>
        </a:p>
      </dsp:txBody>
      <dsp:txXfrm>
        <a:off x="1237746" y="620624"/>
        <a:ext cx="9945117" cy="1751194"/>
      </dsp:txXfrm>
    </dsp:sp>
    <dsp:sp modelId="{018ED424-C4A6-4B3F-B85A-7669BCD3DD3F}">
      <dsp:nvSpPr>
        <dsp:cNvPr id="0" name=""/>
        <dsp:cNvSpPr/>
      </dsp:nvSpPr>
      <dsp:spPr>
        <a:xfrm>
          <a:off x="990573" y="2675017"/>
          <a:ext cx="10591830" cy="2121302"/>
        </a:xfrm>
        <a:prstGeom prst="roundRect">
          <a:avLst/>
        </a:prstGeom>
        <a:solidFill>
          <a:schemeClr val="lt1">
            <a:alpha val="90000"/>
            <a:hueOff val="0"/>
            <a:satOff val="0"/>
            <a:lumOff val="0"/>
            <a:alphaOff val="0"/>
          </a:schemeClr>
        </a:solidFill>
        <a:ln w="25400" cap="flat" cmpd="sng" algn="ctr">
          <a:solidFill>
            <a:srgbClr val="008C5B"/>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Nova" panose="020B0504020202020204" pitchFamily="34" charset="0"/>
              <a:cs typeface="Arial" panose="020B0604020202020204" pitchFamily="34" charset="0"/>
            </a:rPr>
            <a:t>Facility Specific Base Rates </a:t>
          </a:r>
        </a:p>
        <a:p>
          <a:pPr marL="0" lvl="0" indent="0" algn="l" defTabSz="1066800">
            <a:lnSpc>
              <a:spcPct val="90000"/>
            </a:lnSpc>
            <a:spcBef>
              <a:spcPct val="0"/>
            </a:spcBef>
            <a:spcAft>
              <a:spcPct val="35000"/>
            </a:spcAft>
            <a:buNone/>
          </a:pPr>
          <a:r>
            <a:rPr lang="en-US" sz="1600" b="1" kern="1200" dirty="0">
              <a:solidFill>
                <a:srgbClr val="006E00"/>
              </a:solidFill>
              <a:latin typeface="Arial Nova" panose="020B0504020202020204" pitchFamily="34" charset="0"/>
              <a:cs typeface="Arial" panose="020B0604020202020204" pitchFamily="34" charset="0"/>
            </a:rPr>
            <a:t>Direct Care Floor Approach </a:t>
          </a:r>
          <a:r>
            <a:rPr lang="en-US" sz="1600" b="0" kern="1200" dirty="0">
              <a:solidFill>
                <a:schemeClr val="tx1"/>
              </a:solidFill>
              <a:latin typeface="Arial Nova" panose="020B0504020202020204" pitchFamily="34" charset="0"/>
              <a:cs typeface="Arial" panose="020B0604020202020204" pitchFamily="34" charset="0"/>
            </a:rPr>
            <a:t>will be used to transition toward acuity adjusted median costs, incremental rate increases will be contingent on demonstrated investment in direct care staffing</a:t>
          </a:r>
        </a:p>
        <a:p>
          <a:pPr marL="0" lvl="0" indent="0" algn="l" defTabSz="1066800">
            <a:lnSpc>
              <a:spcPct val="90000"/>
            </a:lnSpc>
            <a:spcBef>
              <a:spcPct val="0"/>
            </a:spcBef>
            <a:spcAft>
              <a:spcPct val="35000"/>
            </a:spcAft>
            <a:buNone/>
          </a:pPr>
          <a:r>
            <a:rPr lang="en-US" sz="1600" b="0" kern="1200" dirty="0">
              <a:solidFill>
                <a:schemeClr val="tx1"/>
              </a:solidFill>
              <a:latin typeface="Arial Nova" panose="020B0504020202020204" pitchFamily="34" charset="0"/>
              <a:cs typeface="Arial" panose="020B0604020202020204" pitchFamily="34" charset="0"/>
            </a:rPr>
            <a:t>Higher rates will be set for facilities that serve </a:t>
          </a:r>
          <a:r>
            <a:rPr lang="en-US" sz="1600" b="1" kern="1200" dirty="0">
              <a:solidFill>
                <a:srgbClr val="006E00"/>
              </a:solidFill>
              <a:latin typeface="Arial Nova" panose="020B0504020202020204" pitchFamily="34" charset="0"/>
              <a:cs typeface="Arial" panose="020B0604020202020204" pitchFamily="34" charset="0"/>
            </a:rPr>
            <a:t>Specialized Populations </a:t>
          </a:r>
          <a:r>
            <a:rPr lang="en-US" sz="1600" b="0" kern="1200" dirty="0">
              <a:solidFill>
                <a:schemeClr val="tx1"/>
              </a:solidFill>
              <a:latin typeface="Arial Nova" panose="020B0504020202020204" pitchFamily="34" charset="0"/>
              <a:cs typeface="Arial" panose="020B0604020202020204" pitchFamily="34" charset="0"/>
            </a:rPr>
            <a:t>or invest in </a:t>
          </a:r>
          <a:r>
            <a:rPr lang="en-US" sz="1600" b="1" kern="1200" dirty="0">
              <a:solidFill>
                <a:srgbClr val="006E00"/>
              </a:solidFill>
              <a:latin typeface="Arial Nova" panose="020B0504020202020204" pitchFamily="34" charset="0"/>
              <a:cs typeface="Arial" panose="020B0604020202020204" pitchFamily="34" charset="0"/>
            </a:rPr>
            <a:t>Capital Improvements</a:t>
          </a:r>
        </a:p>
        <a:p>
          <a:pPr marL="0" lvl="0" indent="0" algn="l" defTabSz="1066800">
            <a:lnSpc>
              <a:spcPct val="90000"/>
            </a:lnSpc>
            <a:spcBef>
              <a:spcPct val="0"/>
            </a:spcBef>
            <a:spcAft>
              <a:spcPct val="35000"/>
            </a:spcAft>
            <a:buNone/>
          </a:pPr>
          <a:r>
            <a:rPr lang="en-US" sz="1600" b="1" kern="1200" dirty="0">
              <a:solidFill>
                <a:srgbClr val="006E00"/>
              </a:solidFill>
              <a:latin typeface="Arial Nova" panose="020B0504020202020204" pitchFamily="34" charset="0"/>
              <a:cs typeface="Arial" panose="020B0604020202020204" pitchFamily="34" charset="0"/>
            </a:rPr>
            <a:t>Simplified administration </a:t>
          </a:r>
          <a:r>
            <a:rPr lang="en-US" sz="1600" b="0" kern="1200" dirty="0">
              <a:solidFill>
                <a:schemeClr val="tx1"/>
              </a:solidFill>
              <a:latin typeface="Arial Nova" panose="020B0504020202020204" pitchFamily="34" charset="0"/>
              <a:cs typeface="Arial" panose="020B0604020202020204" pitchFamily="34" charset="0"/>
            </a:rPr>
            <a:t>(prospective rate setting, no retro adjustments ) will ease transition to Managed Care </a:t>
          </a:r>
          <a:endParaRPr lang="en-US" sz="1600" kern="1200" dirty="0">
            <a:solidFill>
              <a:schemeClr val="tx1"/>
            </a:solidFill>
            <a:latin typeface="Arial Nova" panose="020B0504020202020204" pitchFamily="34" charset="0"/>
            <a:cs typeface="Arial" panose="020B0604020202020204" pitchFamily="34" charset="0"/>
          </a:endParaRPr>
        </a:p>
        <a:p>
          <a:pPr marL="0" lvl="0" indent="0" algn="l" defTabSz="1066800">
            <a:lnSpc>
              <a:spcPct val="90000"/>
            </a:lnSpc>
            <a:spcBef>
              <a:spcPct val="0"/>
            </a:spcBef>
            <a:spcAft>
              <a:spcPct val="35000"/>
            </a:spcAft>
            <a:buNone/>
          </a:pPr>
          <a:r>
            <a:rPr lang="en-US" sz="1600" kern="1200" dirty="0">
              <a:solidFill>
                <a:schemeClr val="tx1"/>
              </a:solidFill>
              <a:latin typeface="Arial Nova" panose="020B0504020202020204" pitchFamily="34" charset="0"/>
              <a:cs typeface="Arial" panose="020B0604020202020204" pitchFamily="34" charset="0"/>
            </a:rPr>
            <a:t>Rates to be </a:t>
          </a:r>
          <a:r>
            <a:rPr lang="en-US" sz="1600" b="1" kern="1200" dirty="0">
              <a:solidFill>
                <a:srgbClr val="006E00"/>
              </a:solidFill>
              <a:latin typeface="Arial Nova" panose="020B0504020202020204" pitchFamily="34" charset="0"/>
              <a:cs typeface="Arial" panose="020B0604020202020204" pitchFamily="34" charset="0"/>
            </a:rPr>
            <a:t>rebased annually </a:t>
          </a:r>
          <a:r>
            <a:rPr lang="en-US" sz="1600" kern="1200" dirty="0">
              <a:solidFill>
                <a:schemeClr val="tx1"/>
              </a:solidFill>
              <a:latin typeface="Arial Nova" panose="020B0504020202020204" pitchFamily="34" charset="0"/>
              <a:cs typeface="Arial" panose="020B0604020202020204" pitchFamily="34" charset="0"/>
            </a:rPr>
            <a:t>for initial 3-year MLTSS transition period </a:t>
          </a:r>
          <a:endParaRPr lang="en-US" sz="1600" kern="1200" dirty="0">
            <a:latin typeface="Arial Nova" panose="020B0504020202020204" pitchFamily="34" charset="0"/>
            <a:cs typeface="Arial" panose="020B0604020202020204" pitchFamily="34" charset="0"/>
          </a:endParaRPr>
        </a:p>
      </dsp:txBody>
      <dsp:txXfrm>
        <a:off x="1094126" y="2778570"/>
        <a:ext cx="10384724" cy="19141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1291A-A035-4C75-BA1A-DB0BD9A58337}"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F53AC-4665-4910-816B-2BEBB6104A2C}" type="slidenum">
              <a:rPr lang="en-US" smtClean="0"/>
              <a:t>‹#›</a:t>
            </a:fld>
            <a:endParaRPr lang="en-US"/>
          </a:p>
        </p:txBody>
      </p:sp>
    </p:spTree>
    <p:extLst>
      <p:ext uri="{BB962C8B-B14F-4D97-AF65-F5344CB8AC3E}">
        <p14:creationId xmlns:p14="http://schemas.microsoft.com/office/powerpoint/2010/main" val="3374785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Reimbursement must be aligned </a:t>
            </a:r>
          </a:p>
          <a:p>
            <a:r>
              <a:rPr lang="en-US" dirty="0"/>
              <a:t>To provide a REAL choice</a:t>
            </a:r>
          </a:p>
          <a:p>
            <a:r>
              <a:rPr lang="en-US" dirty="0"/>
              <a:t>To provide sustainability </a:t>
            </a:r>
          </a:p>
          <a:p>
            <a:r>
              <a:rPr lang="en-US" dirty="0"/>
              <a:t>To add accountability for quality</a:t>
            </a:r>
          </a:p>
        </p:txBody>
      </p:sp>
      <p:sp>
        <p:nvSpPr>
          <p:cNvPr id="4" name="Slide Number Placeholder 3"/>
          <p:cNvSpPr>
            <a:spLocks noGrp="1"/>
          </p:cNvSpPr>
          <p:nvPr>
            <p:ph type="sldNum" sz="quarter" idx="5"/>
          </p:nvPr>
        </p:nvSpPr>
        <p:spPr/>
        <p:txBody>
          <a:bodyPr/>
          <a:lstStyle/>
          <a:p>
            <a:fld id="{6BAF53AC-4665-4910-816B-2BEBB6104A2C}" type="slidenum">
              <a:rPr lang="en-US" smtClean="0"/>
              <a:t>2</a:t>
            </a:fld>
            <a:endParaRPr lang="en-US"/>
          </a:p>
        </p:txBody>
      </p:sp>
    </p:spTree>
    <p:extLst>
      <p:ext uri="{BB962C8B-B14F-4D97-AF65-F5344CB8AC3E}">
        <p14:creationId xmlns:p14="http://schemas.microsoft.com/office/powerpoint/2010/main" val="3664756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Darcy </a:t>
            </a:r>
          </a:p>
        </p:txBody>
      </p:sp>
    </p:spTree>
    <p:extLst>
      <p:ext uri="{BB962C8B-B14F-4D97-AF65-F5344CB8AC3E}">
        <p14:creationId xmlns:p14="http://schemas.microsoft.com/office/powerpoint/2010/main" val="336569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4017452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3551683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2572561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5abfdfcabc_0_3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25abfdfcabc_0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Clarissa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5abfdfcabc_0_3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25abfdfcabc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Clarissa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110425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Darcy </a:t>
            </a:r>
          </a:p>
        </p:txBody>
      </p:sp>
    </p:spTree>
    <p:extLst>
      <p:ext uri="{BB962C8B-B14F-4D97-AF65-F5344CB8AC3E}">
        <p14:creationId xmlns:p14="http://schemas.microsoft.com/office/powerpoint/2010/main" val="1385392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Darcy </a:t>
            </a:r>
          </a:p>
        </p:txBody>
      </p:sp>
    </p:spTree>
    <p:extLst>
      <p:ext uri="{BB962C8B-B14F-4D97-AF65-F5344CB8AC3E}">
        <p14:creationId xmlns:p14="http://schemas.microsoft.com/office/powerpoint/2010/main" val="89992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3922871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F53AC-4665-4910-816B-2BEBB6104A2C}" type="slidenum">
              <a:rPr lang="en-US" smtClean="0"/>
              <a:t>3</a:t>
            </a:fld>
            <a:endParaRPr lang="en-US"/>
          </a:p>
        </p:txBody>
      </p:sp>
    </p:spTree>
    <p:extLst>
      <p:ext uri="{BB962C8B-B14F-4D97-AF65-F5344CB8AC3E}">
        <p14:creationId xmlns:p14="http://schemas.microsoft.com/office/powerpoint/2010/main" val="88058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3545430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Clarissa</a:t>
            </a:r>
          </a:p>
        </p:txBody>
      </p:sp>
    </p:spTree>
    <p:extLst>
      <p:ext uri="{BB962C8B-B14F-4D97-AF65-F5344CB8AC3E}">
        <p14:creationId xmlns:p14="http://schemas.microsoft.com/office/powerpoint/2010/main" val="2040164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Clarissa </a:t>
            </a:r>
          </a:p>
        </p:txBody>
      </p:sp>
    </p:spTree>
    <p:extLst>
      <p:ext uri="{BB962C8B-B14F-4D97-AF65-F5344CB8AC3E}">
        <p14:creationId xmlns:p14="http://schemas.microsoft.com/office/powerpoint/2010/main" val="1460653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My apologies as I know this is difficult to see, however we wanted to share with the group that we have made updates to the readiness review schedule. </a:t>
            </a:r>
          </a:p>
        </p:txBody>
      </p:sp>
    </p:spTree>
    <p:extLst>
      <p:ext uri="{BB962C8B-B14F-4D97-AF65-F5344CB8AC3E}">
        <p14:creationId xmlns:p14="http://schemas.microsoft.com/office/powerpoint/2010/main" val="1981518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a:latin typeface="Calibri"/>
                <a:cs typeface="Calibri"/>
              </a:rPr>
              <a:t>Darcy </a:t>
            </a:r>
          </a:p>
        </p:txBody>
      </p:sp>
    </p:spTree>
    <p:extLst>
      <p:ext uri="{BB962C8B-B14F-4D97-AF65-F5344CB8AC3E}">
        <p14:creationId xmlns:p14="http://schemas.microsoft.com/office/powerpoint/2010/main" val="3944663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F53AC-4665-4910-816B-2BEBB6104A2C}" type="slidenum">
              <a:rPr lang="en-US" smtClean="0"/>
              <a:t>8</a:t>
            </a:fld>
            <a:endParaRPr lang="en-US"/>
          </a:p>
        </p:txBody>
      </p:sp>
    </p:spTree>
    <p:extLst>
      <p:ext uri="{BB962C8B-B14F-4D97-AF65-F5344CB8AC3E}">
        <p14:creationId xmlns:p14="http://schemas.microsoft.com/office/powerpoint/2010/main" val="212400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latin typeface="Calibri"/>
                <a:cs typeface="Calibri"/>
              </a:rPr>
              <a:t>Darcy </a:t>
            </a:r>
          </a:p>
        </p:txBody>
      </p:sp>
    </p:spTree>
    <p:extLst>
      <p:ext uri="{BB962C8B-B14F-4D97-AF65-F5344CB8AC3E}">
        <p14:creationId xmlns:p14="http://schemas.microsoft.com/office/powerpoint/2010/main" val="177938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en-US" dirty="0">
                <a:latin typeface="Calibri"/>
                <a:cs typeface="Calibri"/>
              </a:rPr>
              <a:t>Darcy </a:t>
            </a:r>
          </a:p>
        </p:txBody>
      </p:sp>
    </p:spTree>
    <p:extLst>
      <p:ext uri="{BB962C8B-B14F-4D97-AF65-F5344CB8AC3E}">
        <p14:creationId xmlns:p14="http://schemas.microsoft.com/office/powerpoint/2010/main" val="3919359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None/>
            </a:pPr>
            <a:r>
              <a:rPr lang="en-US" dirty="0"/>
              <a:t>Darcy </a:t>
            </a:r>
          </a:p>
        </p:txBody>
      </p:sp>
    </p:spTree>
    <p:extLst>
      <p:ext uri="{BB962C8B-B14F-4D97-AF65-F5344CB8AC3E}">
        <p14:creationId xmlns:p14="http://schemas.microsoft.com/office/powerpoint/2010/main" val="292177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r>
              <a:rPr lang="en-US" dirty="0"/>
              <a:t>Clarissa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5D9B9F8-81DD-42FF-8D55-0F48E262F320}"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2344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307535c5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2307535c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Darcy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5abfdfcabc_0_4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25abfdfcabc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Darcy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emf"/><Relationship Id="rId1" Type="http://schemas.openxmlformats.org/officeDocument/2006/relationships/slideMaster" Target="../slideMasters/slideMaster2.xml"/><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36105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VER WITH LOWER IMAGE">
    <p:bg>
      <p:bgPr>
        <a:solidFill>
          <a:schemeClr val="bg2"/>
        </a:solidFill>
        <a:effectLst/>
      </p:bgPr>
    </p:bg>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77" y="2"/>
            <a:ext cx="12188825" cy="6856413"/>
          </a:xfrm>
          <a:prstGeom prst="rect">
            <a:avLst/>
          </a:prstGeom>
          <a:blipFill dpi="0" rotWithShape="1">
            <a:blip r:embed="rId3"/>
            <a:srcRect/>
            <a:stretch>
              <a:fillRect t="14000" b="-14000"/>
            </a:stretch>
          </a:blipFill>
          <a:ln>
            <a:noFill/>
          </a:ln>
        </p:spPr>
      </p:pic>
      <p:pic>
        <p:nvPicPr>
          <p:cNvPr id="7"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113963" y="149225"/>
            <a:ext cx="1911351"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76"/>
          <p:cNvSpPr>
            <a:spLocks noGrp="1"/>
          </p:cNvSpPr>
          <p:nvPr>
            <p:ph type="body" sz="quarter" idx="12"/>
          </p:nvPr>
        </p:nvSpPr>
        <p:spPr>
          <a:xfrm>
            <a:off x="9213937" y="2252082"/>
            <a:ext cx="2590800" cy="186318"/>
          </a:xfrm>
        </p:spPr>
        <p:txBody>
          <a:bodyPr anchor="ctr">
            <a:noAutofit/>
          </a:bodyPr>
          <a:lstStyle>
            <a:lvl1pPr marL="0" indent="0" algn="r">
              <a:lnSpc>
                <a:spcPct val="100000"/>
              </a:lnSpc>
              <a:buNone/>
              <a:defRPr sz="1000" cap="all" baseline="0">
                <a:solidFill>
                  <a:schemeClr val="tx1"/>
                </a:solidFill>
              </a:defRPr>
            </a:lvl1pPr>
          </a:lstStyle>
          <a:p>
            <a:pPr lvl="0"/>
            <a:r>
              <a:rPr lang="en-US"/>
              <a:t>Edit Master text styles</a:t>
            </a:r>
          </a:p>
        </p:txBody>
      </p:sp>
      <p:sp>
        <p:nvSpPr>
          <p:cNvPr id="16" name="Text Placeholder 4"/>
          <p:cNvSpPr>
            <a:spLocks noGrp="1"/>
          </p:cNvSpPr>
          <p:nvPr>
            <p:ph type="body" sz="quarter" idx="14"/>
          </p:nvPr>
        </p:nvSpPr>
        <p:spPr>
          <a:xfrm>
            <a:off x="8680537" y="1944019"/>
            <a:ext cx="3124200" cy="243495"/>
          </a:xfrm>
        </p:spPr>
        <p:txBody>
          <a:bodyPr rtlCol="0">
            <a:noAutofit/>
          </a:bodyPr>
          <a:lstStyle>
            <a:lvl1pPr marL="0" indent="0" algn="r">
              <a:lnSpc>
                <a:spcPct val="100000"/>
              </a:lnSpc>
              <a:spcBef>
                <a:spcPct val="0"/>
              </a:spcBef>
              <a:buNone/>
              <a:defRPr lang="en-US" sz="1600" b="0" dirty="0" smtClean="0">
                <a:solidFill>
                  <a:schemeClr val="tx1"/>
                </a:solidFill>
                <a:latin typeface="+mj-lt"/>
                <a:ea typeface="+mj-ea"/>
                <a:cs typeface="+mj-cs"/>
              </a:defRPr>
            </a:lvl1pPr>
          </a:lstStyle>
          <a:p>
            <a:pPr lvl="0"/>
            <a:r>
              <a:rPr lang="en-US"/>
              <a:t>Edit Master text styles</a:t>
            </a:r>
          </a:p>
        </p:txBody>
      </p:sp>
      <p:sp>
        <p:nvSpPr>
          <p:cNvPr id="9" name="Text Placeholder 4"/>
          <p:cNvSpPr>
            <a:spLocks noGrp="1"/>
          </p:cNvSpPr>
          <p:nvPr>
            <p:ph type="body" sz="quarter" idx="15"/>
          </p:nvPr>
        </p:nvSpPr>
        <p:spPr>
          <a:xfrm>
            <a:off x="457200" y="1905000"/>
            <a:ext cx="7772400" cy="685800"/>
          </a:xfrm>
        </p:spPr>
        <p:txBody>
          <a:bodyPr>
            <a:noAutofit/>
          </a:bodyPr>
          <a:lstStyle>
            <a:lvl1pPr marL="0" indent="0">
              <a:lnSpc>
                <a:spcPct val="100000"/>
              </a:lnSpc>
              <a:spcBef>
                <a:spcPts val="0"/>
              </a:spcBef>
              <a:buFontTx/>
              <a:buNone/>
              <a:defRPr sz="2000" baseline="0">
                <a:solidFill>
                  <a:schemeClr val="accent5"/>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a:t>Edit Master text styles</a:t>
            </a:r>
          </a:p>
          <a:p>
            <a:pPr lvl="1"/>
            <a:r>
              <a:rPr lang="en-US"/>
              <a:t>Second level</a:t>
            </a:r>
          </a:p>
        </p:txBody>
      </p:sp>
      <p:sp>
        <p:nvSpPr>
          <p:cNvPr id="10" name="Title 1"/>
          <p:cNvSpPr>
            <a:spLocks noGrp="1"/>
          </p:cNvSpPr>
          <p:nvPr>
            <p:ph type="ctrTitle"/>
          </p:nvPr>
        </p:nvSpPr>
        <p:spPr>
          <a:xfrm>
            <a:off x="456719" y="560511"/>
            <a:ext cx="7772400" cy="1268291"/>
          </a:xfrm>
        </p:spPr>
        <p:txBody>
          <a:bodyPr anchor="b">
            <a:noAutofit/>
          </a:bodyPr>
          <a:lstStyle>
            <a:lvl1pPr algn="l">
              <a:lnSpc>
                <a:spcPct val="100000"/>
              </a:lnSpc>
              <a:defRPr sz="4800" b="1"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12297457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HREE COLUMN FLOWED TEXT">
    <p:spTree>
      <p:nvGrpSpPr>
        <p:cNvPr id="1" name=""/>
        <p:cNvGrpSpPr/>
        <p:nvPr/>
      </p:nvGrpSpPr>
      <p:grpSpPr>
        <a:xfrm>
          <a:off x="0" y="0"/>
          <a:ext cx="0" cy="0"/>
          <a:chOff x="0" y="0"/>
          <a:chExt cx="0" cy="0"/>
        </a:xfrm>
      </p:grpSpPr>
      <p:sp>
        <p:nvSpPr>
          <p:cNvPr id="2" name="Title 1"/>
          <p:cNvSpPr>
            <a:spLocks noGrp="1"/>
          </p:cNvSpPr>
          <p:nvPr>
            <p:ph type="title"/>
          </p:nvPr>
        </p:nvSpPr>
        <p:spPr>
          <a:xfrm>
            <a:off x="609443" y="521208"/>
            <a:ext cx="10969943" cy="411480"/>
          </a:xfrm>
        </p:spPr>
        <p:txBody>
          <a:bodyPr/>
          <a:lstStyle>
            <a:lvl1pPr>
              <a:defRPr sz="3000" baseline="0"/>
            </a:lvl1pPr>
          </a:lstStyle>
          <a:p>
            <a:r>
              <a:rPr lang="en-US"/>
              <a:t>Click to edit Master title style</a:t>
            </a:r>
            <a:endParaRPr dirty="0"/>
          </a:p>
        </p:txBody>
      </p:sp>
      <p:sp>
        <p:nvSpPr>
          <p:cNvPr id="15" name="Text Placeholder 7"/>
          <p:cNvSpPr>
            <a:spLocks noGrp="1"/>
          </p:cNvSpPr>
          <p:nvPr>
            <p:ph type="body" sz="quarter" idx="13"/>
          </p:nvPr>
        </p:nvSpPr>
        <p:spPr>
          <a:xfrm>
            <a:off x="609442" y="980728"/>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10" name="Text Placeholder 9"/>
          <p:cNvSpPr>
            <a:spLocks noGrp="1"/>
          </p:cNvSpPr>
          <p:nvPr>
            <p:ph type="body" sz="quarter" idx="14"/>
          </p:nvPr>
        </p:nvSpPr>
        <p:spPr>
          <a:xfrm>
            <a:off x="612061" y="1484784"/>
            <a:ext cx="10967323" cy="4558768"/>
          </a:xfrm>
        </p:spPr>
        <p:txBody>
          <a:bodyPr numCol="3" spcCol="540000"/>
          <a:lstStyle>
            <a:lvl1pPr marL="0" indent="0">
              <a:buNone/>
              <a:defRPr sz="1600" b="1">
                <a:solidFill>
                  <a:schemeClr val="tx2"/>
                </a:solidFill>
              </a:defRPr>
            </a:lvl1pPr>
            <a:lvl2pPr marL="0" indent="0" algn="l">
              <a:buNone/>
              <a:tabLst/>
              <a:defRPr sz="1200"/>
            </a:lvl2pPr>
            <a:lvl3pPr marL="0" indent="-180000">
              <a:buClr>
                <a:schemeClr val="tx2"/>
              </a:buClr>
              <a:buFont typeface="Wingdings" charset="2"/>
              <a:buChar char="§"/>
              <a:tabLst/>
              <a:defRPr sz="1200"/>
            </a:lvl3pPr>
            <a:lvl4pPr marL="360000" indent="-180000">
              <a:buClr>
                <a:schemeClr val="bg2"/>
              </a:buClr>
              <a:buFont typeface="Wingdings" charset="2"/>
              <a:buChar char="§"/>
              <a:tabLst/>
              <a:defRPr sz="1200"/>
            </a:lvl4pPr>
            <a:lvl5pPr marL="540000" indent="-180000">
              <a:buClr>
                <a:schemeClr val="bg2"/>
              </a:buClr>
              <a:buFont typeface="Wingdings" charset="2"/>
              <a:buChar cha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5"/>
          </p:nvPr>
        </p:nvSpPr>
        <p:spPr/>
        <p:txBody>
          <a:bodyPr/>
          <a:lstStyle>
            <a:lvl1pPr>
              <a:defRPr/>
            </a:lvl1pPr>
          </a:lstStyle>
          <a:p>
            <a:fld id="{DD7DF557-F715-4010-8334-06467C255EA7}" type="datetimeFigureOut">
              <a:rPr lang="en-US" smtClean="0"/>
              <a:t>9/14/2023</a:t>
            </a:fld>
            <a:endParaRPr lang="en-US"/>
          </a:p>
        </p:txBody>
      </p:sp>
      <p:sp>
        <p:nvSpPr>
          <p:cNvPr id="6" name="Footer Placeholder 5"/>
          <p:cNvSpPr>
            <a:spLocks noGrp="1"/>
          </p:cNvSpPr>
          <p:nvPr>
            <p:ph type="ftr" sz="quarter" idx="16"/>
          </p:nvPr>
        </p:nvSpPr>
        <p:spPr/>
        <p:txBody>
          <a:bodyPr/>
          <a:lstStyle>
            <a:lvl1pPr>
              <a:defRPr dirty="0"/>
            </a:lvl1pPr>
          </a:lstStyle>
          <a:p>
            <a:endParaRPr lang="en-US"/>
          </a:p>
        </p:txBody>
      </p:sp>
      <p:sp>
        <p:nvSpPr>
          <p:cNvPr id="7" name="Slide Number Placeholder 6"/>
          <p:cNvSpPr>
            <a:spLocks noGrp="1"/>
          </p:cNvSpPr>
          <p:nvPr>
            <p:ph type="sldNum" sz="quarter" idx="17"/>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9014261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9" name="Title 1"/>
          <p:cNvSpPr>
            <a:spLocks noGrp="1"/>
          </p:cNvSpPr>
          <p:nvPr>
            <p:ph type="title"/>
          </p:nvPr>
        </p:nvSpPr>
        <p:spPr>
          <a:xfrm>
            <a:off x="609443" y="521208"/>
            <a:ext cx="10969943" cy="411480"/>
          </a:xfrm>
        </p:spPr>
        <p:txBody>
          <a:bodyPr/>
          <a:lstStyle>
            <a:lvl1pPr>
              <a:defRPr/>
            </a:lvl1pPr>
          </a:lstStyle>
          <a:p>
            <a:r>
              <a:rPr lang="en-US"/>
              <a:t>Click to edit Master title style</a:t>
            </a:r>
            <a:endParaRPr dirty="0"/>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7" name="Text Placeholder 6"/>
          <p:cNvSpPr>
            <a:spLocks noGrp="1"/>
          </p:cNvSpPr>
          <p:nvPr>
            <p:ph type="body" sz="quarter" idx="14"/>
          </p:nvPr>
        </p:nvSpPr>
        <p:spPr>
          <a:xfrm>
            <a:off x="609600" y="1524000"/>
            <a:ext cx="109728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fld id="{DD7DF557-F715-4010-8334-06467C255EA7}" type="datetimeFigureOut">
              <a:rPr lang="en-US" smtClean="0"/>
              <a:t>9/14/2023</a:t>
            </a:fld>
            <a:endParaRPr lang="en-US"/>
          </a:p>
        </p:txBody>
      </p:sp>
      <p:sp>
        <p:nvSpPr>
          <p:cNvPr id="6" name="Footer Placeholder 4"/>
          <p:cNvSpPr>
            <a:spLocks noGrp="1"/>
          </p:cNvSpPr>
          <p:nvPr>
            <p:ph type="ftr" sz="quarter" idx="16"/>
          </p:nvPr>
        </p:nvSpPr>
        <p:spPr/>
        <p:txBody>
          <a:bodyPr/>
          <a:lstStyle>
            <a:lvl1pPr>
              <a:defRPr dirty="0"/>
            </a:lvl1pPr>
          </a:lstStyle>
          <a:p>
            <a:endParaRPr lang="en-US"/>
          </a:p>
        </p:txBody>
      </p:sp>
      <p:sp>
        <p:nvSpPr>
          <p:cNvPr id="8" name="Slide Number Placeholder 5"/>
          <p:cNvSpPr>
            <a:spLocks noGrp="1"/>
          </p:cNvSpPr>
          <p:nvPr>
            <p:ph type="sldNum" sz="quarter" idx="17"/>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99142929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2 COL TEXT">
    <p:spTree>
      <p:nvGrpSpPr>
        <p:cNvPr id="1" name=""/>
        <p:cNvGrpSpPr/>
        <p:nvPr/>
      </p:nvGrpSpPr>
      <p:grpSpPr>
        <a:xfrm>
          <a:off x="0" y="0"/>
          <a:ext cx="0" cy="0"/>
          <a:chOff x="0" y="0"/>
          <a:chExt cx="0" cy="0"/>
        </a:xfrm>
      </p:grpSpPr>
      <p:sp>
        <p:nvSpPr>
          <p:cNvPr id="9" name="Title 1"/>
          <p:cNvSpPr>
            <a:spLocks noGrp="1"/>
          </p:cNvSpPr>
          <p:nvPr>
            <p:ph type="title"/>
          </p:nvPr>
        </p:nvSpPr>
        <p:spPr>
          <a:xfrm>
            <a:off x="609443" y="521208"/>
            <a:ext cx="10969943" cy="411480"/>
          </a:xfrm>
        </p:spPr>
        <p:txBody>
          <a:bodyPr/>
          <a:lstStyle>
            <a:lvl1pPr>
              <a:defRPr/>
            </a:lvl1pPr>
          </a:lstStyle>
          <a:p>
            <a:r>
              <a:rPr lang="en-US"/>
              <a:t>Click to edit Master title style</a:t>
            </a:r>
            <a:endParaRPr dirty="0"/>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7" name="Text Placeholder 6"/>
          <p:cNvSpPr>
            <a:spLocks noGrp="1"/>
          </p:cNvSpPr>
          <p:nvPr>
            <p:ph type="body" sz="quarter" idx="14"/>
          </p:nvPr>
        </p:nvSpPr>
        <p:spPr>
          <a:xfrm>
            <a:off x="609600" y="1524000"/>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5"/>
          </p:nvPr>
        </p:nvSpPr>
        <p:spPr>
          <a:xfrm>
            <a:off x="6394471" y="1524000"/>
            <a:ext cx="51816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6"/>
          </p:nvPr>
        </p:nvSpPr>
        <p:spPr/>
        <p:txBody>
          <a:bodyPr/>
          <a:lstStyle>
            <a:lvl1pPr>
              <a:defRPr/>
            </a:lvl1pPr>
          </a:lstStyle>
          <a:p>
            <a:fld id="{DD7DF557-F715-4010-8334-06467C255EA7}" type="datetimeFigureOut">
              <a:rPr lang="en-US" smtClean="0"/>
              <a:t>9/14/2023</a:t>
            </a:fld>
            <a:endParaRPr lang="en-US"/>
          </a:p>
        </p:txBody>
      </p:sp>
      <p:sp>
        <p:nvSpPr>
          <p:cNvPr id="8" name="Footer Placeholder 4"/>
          <p:cNvSpPr>
            <a:spLocks noGrp="1"/>
          </p:cNvSpPr>
          <p:nvPr>
            <p:ph type="ftr" sz="quarter" idx="17"/>
          </p:nvPr>
        </p:nvSpPr>
        <p:spPr/>
        <p:txBody>
          <a:bodyPr/>
          <a:lstStyle>
            <a:lvl1pPr>
              <a:defRPr dirty="0"/>
            </a:lvl1pPr>
          </a:lstStyle>
          <a:p>
            <a:endParaRPr lang="en-US"/>
          </a:p>
        </p:txBody>
      </p:sp>
      <p:sp>
        <p:nvSpPr>
          <p:cNvPr id="12" name="Slide Number Placeholder 5"/>
          <p:cNvSpPr>
            <a:spLocks noGrp="1"/>
          </p:cNvSpPr>
          <p:nvPr>
            <p:ph type="sldNum" sz="quarter" idx="18"/>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42213854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2 COL TEXT + HEADING">
    <p:spTree>
      <p:nvGrpSpPr>
        <p:cNvPr id="1" name=""/>
        <p:cNvGrpSpPr/>
        <p:nvPr/>
      </p:nvGrpSpPr>
      <p:grpSpPr>
        <a:xfrm>
          <a:off x="0" y="0"/>
          <a:ext cx="0" cy="0"/>
          <a:chOff x="0" y="0"/>
          <a:chExt cx="0" cy="0"/>
        </a:xfrm>
      </p:grpSpPr>
      <p:sp>
        <p:nvSpPr>
          <p:cNvPr id="9" name="Title 1"/>
          <p:cNvSpPr>
            <a:spLocks noGrp="1"/>
          </p:cNvSpPr>
          <p:nvPr>
            <p:ph type="title"/>
          </p:nvPr>
        </p:nvSpPr>
        <p:spPr>
          <a:xfrm>
            <a:off x="609443" y="521208"/>
            <a:ext cx="10969943" cy="411480"/>
          </a:xfrm>
        </p:spPr>
        <p:txBody>
          <a:bodyPr/>
          <a:lstStyle>
            <a:lvl1pPr>
              <a:defRPr/>
            </a:lvl1pPr>
          </a:lstStyle>
          <a:p>
            <a:r>
              <a:rPr lang="en-US"/>
              <a:t>Click to edit Master title style</a:t>
            </a:r>
            <a:endParaRPr dirty="0"/>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7" name="Text Placeholder 6"/>
          <p:cNvSpPr>
            <a:spLocks noGrp="1"/>
          </p:cNvSpPr>
          <p:nvPr>
            <p:ph type="body" sz="quarter" idx="14"/>
          </p:nvPr>
        </p:nvSpPr>
        <p:spPr>
          <a:xfrm>
            <a:off x="609600" y="2057400"/>
            <a:ext cx="51816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5"/>
          </p:nvPr>
        </p:nvSpPr>
        <p:spPr>
          <a:xfrm>
            <a:off x="6394471" y="2057400"/>
            <a:ext cx="5181600" cy="403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7"/>
          </p:nvPr>
        </p:nvSpPr>
        <p:spPr>
          <a:xfrm>
            <a:off x="6383007" y="1524000"/>
            <a:ext cx="5181600" cy="381000"/>
          </a:xfrm>
        </p:spPr>
        <p:txBody>
          <a:bodyPr>
            <a:normAutofit/>
          </a:bodyPr>
          <a:lstStyle>
            <a:lvl1pPr marL="182875" marR="0" indent="-182875" algn="l" defTabSz="914377" rtl="0" eaLnBrk="1" fontAlgn="auto" latinLnBrk="0" hangingPunct="1">
              <a:lnSpc>
                <a:spcPct val="90000"/>
              </a:lnSpc>
              <a:spcBef>
                <a:spcPts val="1200"/>
              </a:spcBef>
              <a:spcAft>
                <a:spcPts val="0"/>
              </a:spcAft>
              <a:buClr>
                <a:schemeClr val="tx1"/>
              </a:buClr>
              <a:buSzPct val="80000"/>
              <a:buFont typeface="Wingdings" charset="2"/>
              <a:buNone/>
              <a:tabLst/>
              <a:defRPr sz="2000" b="1">
                <a:solidFill>
                  <a:schemeClr val="tx2"/>
                </a:solidFill>
              </a:defRPr>
            </a:lvl1pPr>
          </a:lstStyle>
          <a:p>
            <a:pPr lvl="0"/>
            <a:r>
              <a:rPr lang="en-US"/>
              <a:t>Edit Master text styles</a:t>
            </a:r>
          </a:p>
        </p:txBody>
      </p:sp>
      <p:sp>
        <p:nvSpPr>
          <p:cNvPr id="13" name="Text Placeholder 2"/>
          <p:cNvSpPr>
            <a:spLocks noGrp="1"/>
          </p:cNvSpPr>
          <p:nvPr>
            <p:ph type="body" sz="quarter" idx="18"/>
          </p:nvPr>
        </p:nvSpPr>
        <p:spPr>
          <a:xfrm>
            <a:off x="609441" y="1524000"/>
            <a:ext cx="5181600" cy="381000"/>
          </a:xfrm>
        </p:spPr>
        <p:txBody>
          <a:bodyPr>
            <a:normAutofit/>
          </a:bodyPr>
          <a:lstStyle>
            <a:lvl1pPr marL="182875" marR="0" indent="-182875" algn="l" defTabSz="914377" rtl="0" eaLnBrk="1" fontAlgn="auto" latinLnBrk="0" hangingPunct="1">
              <a:lnSpc>
                <a:spcPct val="90000"/>
              </a:lnSpc>
              <a:spcBef>
                <a:spcPts val="1200"/>
              </a:spcBef>
              <a:spcAft>
                <a:spcPts val="0"/>
              </a:spcAft>
              <a:buClr>
                <a:schemeClr val="tx1"/>
              </a:buClr>
              <a:buSzPct val="80000"/>
              <a:buFont typeface="Wingdings" charset="2"/>
              <a:buNone/>
              <a:tabLst/>
              <a:defRPr sz="2000" b="1">
                <a:solidFill>
                  <a:schemeClr val="tx2"/>
                </a:solidFill>
              </a:defRPr>
            </a:lvl1pPr>
          </a:lstStyle>
          <a:p>
            <a:pPr lvl="0"/>
            <a:r>
              <a:rPr lang="en-US"/>
              <a:t>Edit Master text styles</a:t>
            </a:r>
          </a:p>
        </p:txBody>
      </p:sp>
      <p:sp>
        <p:nvSpPr>
          <p:cNvPr id="8" name="Date Placeholder 3"/>
          <p:cNvSpPr>
            <a:spLocks noGrp="1"/>
          </p:cNvSpPr>
          <p:nvPr>
            <p:ph type="dt" sz="half" idx="19"/>
          </p:nvPr>
        </p:nvSpPr>
        <p:spPr/>
        <p:txBody>
          <a:bodyPr/>
          <a:lstStyle>
            <a:lvl1pPr>
              <a:defRPr/>
            </a:lvl1pPr>
          </a:lstStyle>
          <a:p>
            <a:fld id="{DD7DF557-F715-4010-8334-06467C255EA7}" type="datetimeFigureOut">
              <a:rPr lang="en-US" smtClean="0"/>
              <a:t>9/14/2023</a:t>
            </a:fld>
            <a:endParaRPr lang="en-US"/>
          </a:p>
        </p:txBody>
      </p:sp>
      <p:sp>
        <p:nvSpPr>
          <p:cNvPr id="14" name="Footer Placeholder 4"/>
          <p:cNvSpPr>
            <a:spLocks noGrp="1"/>
          </p:cNvSpPr>
          <p:nvPr>
            <p:ph type="ftr" sz="quarter" idx="20"/>
          </p:nvPr>
        </p:nvSpPr>
        <p:spPr/>
        <p:txBody>
          <a:bodyPr/>
          <a:lstStyle>
            <a:lvl1pPr>
              <a:defRPr dirty="0"/>
            </a:lvl1pPr>
          </a:lstStyle>
          <a:p>
            <a:endParaRPr lang="en-US"/>
          </a:p>
        </p:txBody>
      </p:sp>
      <p:sp>
        <p:nvSpPr>
          <p:cNvPr id="15" name="Slide Number Placeholder 5"/>
          <p:cNvSpPr>
            <a:spLocks noGrp="1"/>
          </p:cNvSpPr>
          <p:nvPr>
            <p:ph type="sldNum" sz="quarter" idx="21"/>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32182775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3 COL TEXT">
    <p:spTree>
      <p:nvGrpSpPr>
        <p:cNvPr id="1" name=""/>
        <p:cNvGrpSpPr/>
        <p:nvPr/>
      </p:nvGrpSpPr>
      <p:grpSpPr>
        <a:xfrm>
          <a:off x="0" y="0"/>
          <a:ext cx="0" cy="0"/>
          <a:chOff x="0" y="0"/>
          <a:chExt cx="0" cy="0"/>
        </a:xfrm>
      </p:grpSpPr>
      <p:sp>
        <p:nvSpPr>
          <p:cNvPr id="9" name="Title 1"/>
          <p:cNvSpPr>
            <a:spLocks noGrp="1"/>
          </p:cNvSpPr>
          <p:nvPr>
            <p:ph type="title"/>
          </p:nvPr>
        </p:nvSpPr>
        <p:spPr>
          <a:xfrm>
            <a:off x="609443" y="521208"/>
            <a:ext cx="10969943" cy="411480"/>
          </a:xfrm>
        </p:spPr>
        <p:txBody>
          <a:bodyPr/>
          <a:lstStyle>
            <a:lvl1pPr>
              <a:defRPr/>
            </a:lvl1pPr>
          </a:lstStyle>
          <a:p>
            <a:r>
              <a:rPr lang="en-US"/>
              <a:t>Click to edit Master title style</a:t>
            </a:r>
            <a:endParaRPr dirty="0"/>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7" name="Text Placeholder 6"/>
          <p:cNvSpPr>
            <a:spLocks noGrp="1"/>
          </p:cNvSpPr>
          <p:nvPr>
            <p:ph type="body" sz="quarter" idx="14"/>
          </p:nvPr>
        </p:nvSpPr>
        <p:spPr>
          <a:xfrm>
            <a:off x="609601" y="1524000"/>
            <a:ext cx="3438345"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6"/>
          <p:cNvSpPr>
            <a:spLocks noGrp="1"/>
          </p:cNvSpPr>
          <p:nvPr>
            <p:ph type="body" sz="quarter" idx="15"/>
          </p:nvPr>
        </p:nvSpPr>
        <p:spPr>
          <a:xfrm>
            <a:off x="4375321" y="1524000"/>
            <a:ext cx="3438345"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6"/>
          <p:cNvSpPr>
            <a:spLocks noGrp="1"/>
          </p:cNvSpPr>
          <p:nvPr>
            <p:ph type="body" sz="quarter" idx="16"/>
          </p:nvPr>
        </p:nvSpPr>
        <p:spPr>
          <a:xfrm>
            <a:off x="8141041" y="1524000"/>
            <a:ext cx="3438345"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7"/>
          </p:nvPr>
        </p:nvSpPr>
        <p:spPr/>
        <p:txBody>
          <a:bodyPr/>
          <a:lstStyle>
            <a:lvl1pPr>
              <a:defRPr/>
            </a:lvl1pPr>
          </a:lstStyle>
          <a:p>
            <a:fld id="{DD7DF557-F715-4010-8334-06467C255EA7}" type="datetimeFigureOut">
              <a:rPr lang="en-US" smtClean="0"/>
              <a:t>9/14/2023</a:t>
            </a:fld>
            <a:endParaRPr lang="en-US"/>
          </a:p>
        </p:txBody>
      </p:sp>
      <p:sp>
        <p:nvSpPr>
          <p:cNvPr id="13" name="Footer Placeholder 4"/>
          <p:cNvSpPr>
            <a:spLocks noGrp="1"/>
          </p:cNvSpPr>
          <p:nvPr>
            <p:ph type="ftr" sz="quarter" idx="18"/>
          </p:nvPr>
        </p:nvSpPr>
        <p:spPr/>
        <p:txBody>
          <a:bodyPr/>
          <a:lstStyle>
            <a:lvl1pPr>
              <a:defRPr dirty="0"/>
            </a:lvl1pPr>
          </a:lstStyle>
          <a:p>
            <a:endParaRPr lang="en-US"/>
          </a:p>
        </p:txBody>
      </p:sp>
      <p:sp>
        <p:nvSpPr>
          <p:cNvPr id="14" name="Slide Number Placeholder 5"/>
          <p:cNvSpPr>
            <a:spLocks noGrp="1"/>
          </p:cNvSpPr>
          <p:nvPr>
            <p:ph type="sldNum" sz="quarter" idx="19"/>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289088698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PICTURE">
    <p:spTree>
      <p:nvGrpSpPr>
        <p:cNvPr id="1" name=""/>
        <p:cNvGrpSpPr/>
        <p:nvPr/>
      </p:nvGrpSpPr>
      <p:grpSpPr>
        <a:xfrm>
          <a:off x="0" y="0"/>
          <a:ext cx="0" cy="0"/>
          <a:chOff x="0" y="0"/>
          <a:chExt cx="0" cy="0"/>
        </a:xfrm>
      </p:grpSpPr>
      <p:sp>
        <p:nvSpPr>
          <p:cNvPr id="9" name="Title 1"/>
          <p:cNvSpPr>
            <a:spLocks noGrp="1"/>
          </p:cNvSpPr>
          <p:nvPr>
            <p:ph type="title"/>
          </p:nvPr>
        </p:nvSpPr>
        <p:spPr>
          <a:xfrm>
            <a:off x="609443" y="521208"/>
            <a:ext cx="10969943" cy="411480"/>
          </a:xfrm>
        </p:spPr>
        <p:txBody>
          <a:bodyPr/>
          <a:lstStyle>
            <a:lvl1pPr>
              <a:defRPr/>
            </a:lvl1pPr>
          </a:lstStyle>
          <a:p>
            <a:r>
              <a:rPr lang="en-US"/>
              <a:t>Click to edit Master title style</a:t>
            </a:r>
            <a:endParaRPr dirty="0"/>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8" name="Picture Placeholder 2"/>
          <p:cNvSpPr>
            <a:spLocks noGrp="1"/>
          </p:cNvSpPr>
          <p:nvPr>
            <p:ph type="pic" sz="quarter" idx="14"/>
          </p:nvPr>
        </p:nvSpPr>
        <p:spPr>
          <a:xfrm>
            <a:off x="609600" y="1524000"/>
            <a:ext cx="10972800" cy="4572000"/>
          </a:xfrm>
        </p:spPr>
        <p:txBody>
          <a:bodyPr tIns="1828800" rtlCol="0">
            <a:noAutofit/>
          </a:bodyPr>
          <a:lstStyle>
            <a:lvl1pPr marL="0" indent="0" algn="ctr">
              <a:buNone/>
              <a:defRPr/>
            </a:lvl1pPr>
          </a:lstStyle>
          <a:p>
            <a:pPr lvl="0"/>
            <a:r>
              <a:rPr lang="en-US" noProof="0"/>
              <a:t>Click icon to add picture</a:t>
            </a:r>
            <a:endParaRPr lang="en-US" noProof="0" dirty="0"/>
          </a:p>
        </p:txBody>
      </p:sp>
      <p:sp>
        <p:nvSpPr>
          <p:cNvPr id="5" name="Date Placeholder 3"/>
          <p:cNvSpPr>
            <a:spLocks noGrp="1"/>
          </p:cNvSpPr>
          <p:nvPr>
            <p:ph type="dt" sz="half" idx="15"/>
          </p:nvPr>
        </p:nvSpPr>
        <p:spPr/>
        <p:txBody>
          <a:bodyPr/>
          <a:lstStyle>
            <a:lvl1pPr>
              <a:defRPr/>
            </a:lvl1pPr>
          </a:lstStyle>
          <a:p>
            <a:fld id="{DD7DF557-F715-4010-8334-06467C255EA7}" type="datetimeFigureOut">
              <a:rPr lang="en-US" smtClean="0"/>
              <a:t>9/14/2023</a:t>
            </a:fld>
            <a:endParaRPr lang="en-US"/>
          </a:p>
        </p:txBody>
      </p:sp>
      <p:sp>
        <p:nvSpPr>
          <p:cNvPr id="6" name="Footer Placeholder 4"/>
          <p:cNvSpPr>
            <a:spLocks noGrp="1"/>
          </p:cNvSpPr>
          <p:nvPr>
            <p:ph type="ftr" sz="quarter" idx="16"/>
          </p:nvPr>
        </p:nvSpPr>
        <p:spPr/>
        <p:txBody>
          <a:bodyPr/>
          <a:lstStyle>
            <a:lvl1pPr>
              <a:defRPr dirty="0"/>
            </a:lvl1pPr>
          </a:lstStyle>
          <a:p>
            <a:endParaRPr lang="en-US"/>
          </a:p>
        </p:txBody>
      </p:sp>
      <p:sp>
        <p:nvSpPr>
          <p:cNvPr id="7" name="Slide Number Placeholder 5"/>
          <p:cNvSpPr>
            <a:spLocks noGrp="1"/>
          </p:cNvSpPr>
          <p:nvPr>
            <p:ph type="sldNum" sz="quarter" idx="17"/>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240554248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ICTURE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3" y="521208"/>
            <a:ext cx="10969943" cy="411480"/>
          </a:xfrm>
        </p:spPr>
        <p:txBody>
          <a:bodyPr/>
          <a:lstStyle>
            <a:lvl1pPr>
              <a:defRPr/>
            </a:lvl1pPr>
          </a:lstStyle>
          <a:p>
            <a:r>
              <a:rPr lang="en-US"/>
              <a:t>Click to edit Master title style</a:t>
            </a:r>
            <a:endParaRPr dirty="0"/>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3" name="Text Placeholder 2"/>
          <p:cNvSpPr>
            <a:spLocks noGrp="1"/>
          </p:cNvSpPr>
          <p:nvPr>
            <p:ph type="body" idx="1"/>
          </p:nvPr>
        </p:nvSpPr>
        <p:spPr>
          <a:xfrm>
            <a:off x="609601" y="1524000"/>
            <a:ext cx="5333999" cy="320040"/>
          </a:xfrm>
        </p:spPr>
        <p:txBody>
          <a:bodyPr>
            <a:noAutofit/>
          </a:bodyPr>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248400" y="1524000"/>
            <a:ext cx="5334000" cy="320040"/>
          </a:xfrm>
        </p:spPr>
        <p:txBody>
          <a:bodyPr>
            <a:noAutofit/>
          </a:bodyPr>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Picture Placeholder 2"/>
          <p:cNvSpPr>
            <a:spLocks noGrp="1"/>
          </p:cNvSpPr>
          <p:nvPr>
            <p:ph type="pic" sz="quarter" idx="14"/>
          </p:nvPr>
        </p:nvSpPr>
        <p:spPr>
          <a:xfrm>
            <a:off x="609602" y="1906552"/>
            <a:ext cx="5333999" cy="4189448"/>
          </a:xfrm>
        </p:spPr>
        <p:txBody>
          <a:bodyPr tIns="1463040" rtlCol="0">
            <a:noAutofit/>
          </a:bodyPr>
          <a:lstStyle>
            <a:lvl1pPr marL="0" indent="0" algn="ctr">
              <a:buNone/>
              <a:defRPr/>
            </a:lvl1pPr>
          </a:lstStyle>
          <a:p>
            <a:pPr lvl="0"/>
            <a:r>
              <a:rPr lang="en-US" noProof="0"/>
              <a:t>Click icon to add picture</a:t>
            </a:r>
            <a:endParaRPr lang="en-US" noProof="0" dirty="0"/>
          </a:p>
        </p:txBody>
      </p:sp>
      <p:sp>
        <p:nvSpPr>
          <p:cNvPr id="14" name="Picture Placeholder 2"/>
          <p:cNvSpPr>
            <a:spLocks noGrp="1"/>
          </p:cNvSpPr>
          <p:nvPr>
            <p:ph type="pic" sz="quarter" idx="15"/>
          </p:nvPr>
        </p:nvSpPr>
        <p:spPr>
          <a:xfrm>
            <a:off x="6248400" y="1906552"/>
            <a:ext cx="5330984" cy="4189448"/>
          </a:xfrm>
        </p:spPr>
        <p:txBody>
          <a:bodyPr tIns="1463040" rtlCol="0">
            <a:noAutofit/>
          </a:bodyPr>
          <a:lstStyle>
            <a:lvl1pPr marL="0" indent="0" algn="ctr">
              <a:buNone/>
              <a:defRPr/>
            </a:lvl1pPr>
          </a:lstStyle>
          <a:p>
            <a:pPr lvl="0"/>
            <a:r>
              <a:rPr lang="en-US" noProof="0"/>
              <a:t>Click icon to add picture</a:t>
            </a:r>
            <a:endParaRPr lang="en-US" noProof="0" dirty="0"/>
          </a:p>
        </p:txBody>
      </p:sp>
      <p:sp>
        <p:nvSpPr>
          <p:cNvPr id="8" name="Date Placeholder 6"/>
          <p:cNvSpPr>
            <a:spLocks noGrp="1"/>
          </p:cNvSpPr>
          <p:nvPr>
            <p:ph type="dt" sz="half" idx="16"/>
          </p:nvPr>
        </p:nvSpPr>
        <p:spPr/>
        <p:txBody>
          <a:bodyPr/>
          <a:lstStyle>
            <a:lvl1pPr>
              <a:defRPr/>
            </a:lvl1pPr>
          </a:lstStyle>
          <a:p>
            <a:fld id="{DD7DF557-F715-4010-8334-06467C255EA7}" type="datetimeFigureOut">
              <a:rPr lang="en-US" smtClean="0"/>
              <a:t>9/14/2023</a:t>
            </a:fld>
            <a:endParaRPr lang="en-US"/>
          </a:p>
        </p:txBody>
      </p:sp>
      <p:sp>
        <p:nvSpPr>
          <p:cNvPr id="9" name="Footer Placeholder 7"/>
          <p:cNvSpPr>
            <a:spLocks noGrp="1"/>
          </p:cNvSpPr>
          <p:nvPr>
            <p:ph type="ftr" sz="quarter" idx="17"/>
          </p:nvPr>
        </p:nvSpPr>
        <p:spPr/>
        <p:txBody>
          <a:bodyPr/>
          <a:lstStyle>
            <a:lvl1pPr>
              <a:defRPr dirty="0"/>
            </a:lvl1pPr>
          </a:lstStyle>
          <a:p>
            <a:endParaRPr lang="en-US"/>
          </a:p>
        </p:txBody>
      </p:sp>
      <p:sp>
        <p:nvSpPr>
          <p:cNvPr id="11" name="Slide Number Placeholder 8"/>
          <p:cNvSpPr>
            <a:spLocks noGrp="1"/>
          </p:cNvSpPr>
          <p:nvPr>
            <p:ph type="sldNum" sz="quarter" idx="18"/>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372405393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FT IMAGE WITH DESCRI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dirty="0"/>
          </a:p>
        </p:txBody>
      </p:sp>
      <p:sp>
        <p:nvSpPr>
          <p:cNvPr id="4" name="Text Placeholder 3"/>
          <p:cNvSpPr>
            <a:spLocks noGrp="1"/>
          </p:cNvSpPr>
          <p:nvPr>
            <p:ph type="body" sz="half" idx="2"/>
          </p:nvPr>
        </p:nvSpPr>
        <p:spPr bwMode="ltGray">
          <a:xfrm>
            <a:off x="8153400" y="1524000"/>
            <a:ext cx="3425984" cy="4572000"/>
          </a:xfrm>
          <a:solidFill>
            <a:schemeClr val="bg1"/>
          </a:solidFill>
        </p:spPr>
        <p:txBody>
          <a:bodyPr>
            <a:noAutofit/>
          </a:bodyPr>
          <a:lstStyle>
            <a:lvl1pPr marL="342900" indent="-342900">
              <a:spcBef>
                <a:spcPts val="900"/>
              </a:spcBef>
              <a:buFont typeface="Wingdings" charset="2"/>
              <a:buChar char="§"/>
              <a:defRPr sz="1600" baseline="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0"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11" name="Picture Placeholder 2"/>
          <p:cNvSpPr>
            <a:spLocks noGrp="1"/>
          </p:cNvSpPr>
          <p:nvPr>
            <p:ph type="pic" sz="quarter" idx="14"/>
          </p:nvPr>
        </p:nvSpPr>
        <p:spPr>
          <a:xfrm>
            <a:off x="609601" y="1524000"/>
            <a:ext cx="7312025" cy="4572000"/>
          </a:xfrm>
        </p:spPr>
        <p:txBody>
          <a:bodyPr tIns="1828800" rtlCol="0">
            <a:noAutofit/>
          </a:bodyPr>
          <a:lstStyle>
            <a:lvl1pPr marL="0" indent="0" algn="ctr">
              <a:buNone/>
              <a:defRPr/>
            </a:lvl1pPr>
          </a:lstStyle>
          <a:p>
            <a:pPr lvl="0"/>
            <a:r>
              <a:rPr lang="en-US" noProof="0"/>
              <a:t>Click icon to add picture</a:t>
            </a:r>
            <a:endParaRPr lang="en-US" noProof="0" dirty="0"/>
          </a:p>
        </p:txBody>
      </p:sp>
      <p:sp>
        <p:nvSpPr>
          <p:cNvPr id="6" name="Date Placeholder 4"/>
          <p:cNvSpPr>
            <a:spLocks noGrp="1"/>
          </p:cNvSpPr>
          <p:nvPr>
            <p:ph type="dt" sz="half" idx="15"/>
          </p:nvPr>
        </p:nvSpPr>
        <p:spPr/>
        <p:txBody>
          <a:bodyPr/>
          <a:lstStyle>
            <a:lvl1pPr>
              <a:defRPr/>
            </a:lvl1pPr>
          </a:lstStyle>
          <a:p>
            <a:fld id="{DD7DF557-F715-4010-8334-06467C255EA7}" type="datetimeFigureOut">
              <a:rPr lang="en-US" smtClean="0"/>
              <a:t>9/14/2023</a:t>
            </a:fld>
            <a:endParaRPr lang="en-US"/>
          </a:p>
        </p:txBody>
      </p:sp>
      <p:sp>
        <p:nvSpPr>
          <p:cNvPr id="7" name="Footer Placeholder 5"/>
          <p:cNvSpPr>
            <a:spLocks noGrp="1"/>
          </p:cNvSpPr>
          <p:nvPr>
            <p:ph type="ftr" sz="quarter" idx="16"/>
          </p:nvPr>
        </p:nvSpPr>
        <p:spPr/>
        <p:txBody>
          <a:bodyPr/>
          <a:lstStyle>
            <a:lvl1pPr>
              <a:defRPr dirty="0"/>
            </a:lvl1pPr>
          </a:lstStyle>
          <a:p>
            <a:endParaRPr lang="en-US"/>
          </a:p>
        </p:txBody>
      </p:sp>
      <p:sp>
        <p:nvSpPr>
          <p:cNvPr id="9" name="Slide Number Placeholder 6"/>
          <p:cNvSpPr>
            <a:spLocks noGrp="1"/>
          </p:cNvSpPr>
          <p:nvPr>
            <p:ph type="sldNum" sz="quarter" idx="17"/>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347396062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RIGHT WITH DESCRI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442" y="1524002"/>
            <a:ext cx="3429159" cy="4571999"/>
          </a:xfrm>
          <a:noFill/>
        </p:spPr>
        <p:txBody>
          <a:bodyPr>
            <a:noAutofit/>
          </a:bodyPr>
          <a:lstStyle>
            <a:lvl1pPr marL="285750" indent="-285750">
              <a:spcBef>
                <a:spcPts val="900"/>
              </a:spcBef>
              <a:buFont typeface="Wingdings" charset="2"/>
              <a:buChar char="§"/>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1" name="Title 7"/>
          <p:cNvSpPr>
            <a:spLocks noGrp="1"/>
          </p:cNvSpPr>
          <p:nvPr>
            <p:ph type="title"/>
          </p:nvPr>
        </p:nvSpPr>
        <p:spPr>
          <a:xfrm>
            <a:off x="609443" y="519239"/>
            <a:ext cx="10969943" cy="471363"/>
          </a:xfrm>
        </p:spPr>
        <p:txBody>
          <a:bodyPr/>
          <a:lstStyle/>
          <a:p>
            <a:r>
              <a:rPr lang="en-US"/>
              <a:t>Click to edit Master title style</a:t>
            </a:r>
            <a:endParaRPr dirty="0"/>
          </a:p>
        </p:txBody>
      </p:sp>
      <p:sp>
        <p:nvSpPr>
          <p:cNvPr id="12" name="Text Placeholder 7"/>
          <p:cNvSpPr>
            <a:spLocks noGrp="1"/>
          </p:cNvSpPr>
          <p:nvPr>
            <p:ph type="body" sz="quarter" idx="13"/>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9" name="Picture Placeholder 2"/>
          <p:cNvSpPr>
            <a:spLocks noGrp="1"/>
          </p:cNvSpPr>
          <p:nvPr>
            <p:ph type="pic" sz="quarter" idx="14"/>
          </p:nvPr>
        </p:nvSpPr>
        <p:spPr>
          <a:xfrm>
            <a:off x="4267201" y="1524000"/>
            <a:ext cx="7312025" cy="4572000"/>
          </a:xfrm>
        </p:spPr>
        <p:txBody>
          <a:bodyPr tIns="1828800" rtlCol="0">
            <a:noAutofit/>
          </a:bodyPr>
          <a:lstStyle>
            <a:lvl1pPr marL="0" indent="0" algn="ctr">
              <a:buNone/>
              <a:defRPr/>
            </a:lvl1pPr>
          </a:lstStyle>
          <a:p>
            <a:pPr lvl="0"/>
            <a:r>
              <a:rPr lang="en-US" noProof="0"/>
              <a:t>Click icon to add picture</a:t>
            </a:r>
            <a:endParaRPr lang="en-US" noProof="0" dirty="0"/>
          </a:p>
        </p:txBody>
      </p:sp>
      <p:sp>
        <p:nvSpPr>
          <p:cNvPr id="6" name="Date Placeholder 4"/>
          <p:cNvSpPr>
            <a:spLocks noGrp="1"/>
          </p:cNvSpPr>
          <p:nvPr>
            <p:ph type="dt" sz="half" idx="15"/>
          </p:nvPr>
        </p:nvSpPr>
        <p:spPr/>
        <p:txBody>
          <a:bodyPr/>
          <a:lstStyle>
            <a:lvl1pPr>
              <a:defRPr/>
            </a:lvl1pPr>
          </a:lstStyle>
          <a:p>
            <a:fld id="{DD7DF557-F715-4010-8334-06467C255EA7}" type="datetimeFigureOut">
              <a:rPr lang="en-US" smtClean="0"/>
              <a:t>9/14/2023</a:t>
            </a:fld>
            <a:endParaRPr lang="en-US"/>
          </a:p>
        </p:txBody>
      </p:sp>
      <p:sp>
        <p:nvSpPr>
          <p:cNvPr id="7" name="Footer Placeholder 5"/>
          <p:cNvSpPr>
            <a:spLocks noGrp="1"/>
          </p:cNvSpPr>
          <p:nvPr>
            <p:ph type="ftr" sz="quarter" idx="16"/>
          </p:nvPr>
        </p:nvSpPr>
        <p:spPr/>
        <p:txBody>
          <a:bodyPr/>
          <a:lstStyle>
            <a:lvl1pPr>
              <a:defRPr dirty="0"/>
            </a:lvl1pPr>
          </a:lstStyle>
          <a:p>
            <a:endParaRPr lang="en-US"/>
          </a:p>
        </p:txBody>
      </p:sp>
      <p:sp>
        <p:nvSpPr>
          <p:cNvPr id="8" name="Slide Number Placeholder 6"/>
          <p:cNvSpPr>
            <a:spLocks noGrp="1"/>
          </p:cNvSpPr>
          <p:nvPr>
            <p:ph type="sldNum" sz="quarter" idx="17"/>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39684338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3595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PICTURES WITH DESCRI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3" y="519239"/>
            <a:ext cx="10969943" cy="471363"/>
          </a:xfrm>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5312664" cy="3352800"/>
          </a:xfrm>
        </p:spPr>
        <p:txBody>
          <a:bodyPr tIns="914400" rtlCol="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4" name="Text Placeholder 3"/>
          <p:cNvSpPr>
            <a:spLocks noGrp="1"/>
          </p:cNvSpPr>
          <p:nvPr>
            <p:ph type="body" sz="half" idx="2"/>
          </p:nvPr>
        </p:nvSpPr>
        <p:spPr bwMode="ltGray">
          <a:xfrm>
            <a:off x="609440" y="4953000"/>
            <a:ext cx="5312664" cy="1143000"/>
          </a:xfrm>
          <a:noFill/>
        </p:spPr>
        <p:txBody>
          <a:bodyPr>
            <a:noAutofit/>
          </a:bodyPr>
          <a:lstStyle>
            <a:lvl1pPr marL="0" indent="0">
              <a:spcBef>
                <a:spcPts val="900"/>
              </a:spcBef>
              <a:buNone/>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Picture Placeholder 2"/>
          <p:cNvSpPr>
            <a:spLocks noGrp="1"/>
          </p:cNvSpPr>
          <p:nvPr>
            <p:ph type="pic" idx="13"/>
          </p:nvPr>
        </p:nvSpPr>
        <p:spPr bwMode="ltGray">
          <a:xfrm>
            <a:off x="6266720" y="1524000"/>
            <a:ext cx="5312664" cy="3352800"/>
          </a:xfrm>
        </p:spPr>
        <p:txBody>
          <a:bodyPr tIns="914400" rtlCol="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9" name="Text Placeholder 3"/>
          <p:cNvSpPr>
            <a:spLocks noGrp="1"/>
          </p:cNvSpPr>
          <p:nvPr>
            <p:ph type="body" sz="half" idx="14"/>
          </p:nvPr>
        </p:nvSpPr>
        <p:spPr bwMode="ltGray">
          <a:xfrm>
            <a:off x="6266720" y="4953000"/>
            <a:ext cx="5312664" cy="1143000"/>
          </a:xfrm>
          <a:noFill/>
        </p:spPr>
        <p:txBody>
          <a:bodyPr>
            <a:noAutofit/>
          </a:bodyPr>
          <a:lstStyle>
            <a:lvl1pPr marL="0" indent="0">
              <a:spcBef>
                <a:spcPts val="900"/>
              </a:spcBef>
              <a:buNone/>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1" name="Text Placeholder 7"/>
          <p:cNvSpPr>
            <a:spLocks noGrp="1"/>
          </p:cNvSpPr>
          <p:nvPr>
            <p:ph type="body" sz="quarter" idx="15"/>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12" name="Date Placeholder 4"/>
          <p:cNvSpPr>
            <a:spLocks noGrp="1"/>
          </p:cNvSpPr>
          <p:nvPr>
            <p:ph type="dt" sz="half" idx="16"/>
          </p:nvPr>
        </p:nvSpPr>
        <p:spPr/>
        <p:txBody>
          <a:bodyPr/>
          <a:lstStyle>
            <a:lvl1pPr>
              <a:defRPr/>
            </a:lvl1pPr>
          </a:lstStyle>
          <a:p>
            <a:fld id="{DD7DF557-F715-4010-8334-06467C255EA7}" type="datetimeFigureOut">
              <a:rPr lang="en-US" smtClean="0"/>
              <a:t>9/14/2023</a:t>
            </a:fld>
            <a:endParaRPr lang="en-US"/>
          </a:p>
        </p:txBody>
      </p:sp>
      <p:sp>
        <p:nvSpPr>
          <p:cNvPr id="13" name="Footer Placeholder 5"/>
          <p:cNvSpPr>
            <a:spLocks noGrp="1"/>
          </p:cNvSpPr>
          <p:nvPr>
            <p:ph type="ftr" sz="quarter" idx="17"/>
          </p:nvPr>
        </p:nvSpPr>
        <p:spPr/>
        <p:txBody>
          <a:bodyPr/>
          <a:lstStyle>
            <a:lvl1pPr>
              <a:defRPr dirty="0"/>
            </a:lvl1pPr>
          </a:lstStyle>
          <a:p>
            <a:endParaRPr lang="en-US"/>
          </a:p>
        </p:txBody>
      </p:sp>
      <p:sp>
        <p:nvSpPr>
          <p:cNvPr id="14" name="Slide Number Placeholder 6"/>
          <p:cNvSpPr>
            <a:spLocks noGrp="1"/>
          </p:cNvSpPr>
          <p:nvPr>
            <p:ph type="sldNum" sz="quarter" idx="18"/>
          </p:nvPr>
        </p:nvSpPr>
        <p:spPr/>
        <p:txBody>
          <a:bodyPr/>
          <a:lstStyle>
            <a:lvl1pPr>
              <a:defRPr smtClean="0">
                <a:solidFill>
                  <a:schemeClr val="accent5"/>
                </a:solidFill>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17931971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ICTURES WITH DESCRI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tIns="457200" rtlCol="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4" name="Text Placeholder 3"/>
          <p:cNvSpPr>
            <a:spLocks noGrp="1"/>
          </p:cNvSpPr>
          <p:nvPr>
            <p:ph type="body" sz="half" idx="2"/>
          </p:nvPr>
        </p:nvSpPr>
        <p:spPr bwMode="ltGray">
          <a:xfrm>
            <a:off x="609440" y="4267200"/>
            <a:ext cx="3429000" cy="1828800"/>
          </a:xfrm>
          <a:noFill/>
        </p:spPr>
        <p:txBody>
          <a:bodyPr>
            <a:noAutofit/>
          </a:bodyPr>
          <a:lstStyle>
            <a:lvl1pPr marL="0" indent="0">
              <a:spcBef>
                <a:spcPts val="900"/>
              </a:spcBef>
              <a:buNone/>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8" name="Picture Placeholder 2"/>
          <p:cNvSpPr>
            <a:spLocks noGrp="1"/>
          </p:cNvSpPr>
          <p:nvPr>
            <p:ph type="pic" idx="13"/>
          </p:nvPr>
        </p:nvSpPr>
        <p:spPr bwMode="ltGray">
          <a:xfrm>
            <a:off x="4381500" y="1524000"/>
            <a:ext cx="3429000" cy="2667000"/>
          </a:xfrm>
        </p:spPr>
        <p:txBody>
          <a:bodyPr tIns="457200" rtlCol="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9" name="Text Placeholder 3"/>
          <p:cNvSpPr>
            <a:spLocks noGrp="1"/>
          </p:cNvSpPr>
          <p:nvPr>
            <p:ph type="body" sz="half" idx="14"/>
          </p:nvPr>
        </p:nvSpPr>
        <p:spPr bwMode="ltGray">
          <a:xfrm>
            <a:off x="4381500" y="4267200"/>
            <a:ext cx="3429000" cy="1828800"/>
          </a:xfrm>
          <a:noFill/>
        </p:spPr>
        <p:txBody>
          <a:bodyPr>
            <a:noAutofit/>
          </a:bodyPr>
          <a:lstStyle>
            <a:lvl1pPr marL="0" indent="0">
              <a:spcBef>
                <a:spcPts val="900"/>
              </a:spcBef>
              <a:buNone/>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0" name="Picture Placeholder 2"/>
          <p:cNvSpPr>
            <a:spLocks noGrp="1"/>
          </p:cNvSpPr>
          <p:nvPr>
            <p:ph type="pic" idx="15"/>
          </p:nvPr>
        </p:nvSpPr>
        <p:spPr bwMode="ltGray">
          <a:xfrm>
            <a:off x="8150384" y="1524000"/>
            <a:ext cx="3429000" cy="2667000"/>
          </a:xfrm>
        </p:spPr>
        <p:txBody>
          <a:bodyPr tIns="457200" rtlCol="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11" name="Text Placeholder 3"/>
          <p:cNvSpPr>
            <a:spLocks noGrp="1"/>
          </p:cNvSpPr>
          <p:nvPr>
            <p:ph type="body" sz="half" idx="16"/>
          </p:nvPr>
        </p:nvSpPr>
        <p:spPr bwMode="ltGray">
          <a:xfrm>
            <a:off x="8150384" y="4267200"/>
            <a:ext cx="3429000" cy="1828800"/>
          </a:xfrm>
          <a:noFill/>
        </p:spPr>
        <p:txBody>
          <a:bodyPr>
            <a:noAutofit/>
          </a:bodyPr>
          <a:lstStyle>
            <a:lvl1pPr marL="0" indent="0">
              <a:spcBef>
                <a:spcPts val="900"/>
              </a:spcBef>
              <a:buNone/>
              <a:defRPr sz="1600">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13" name="Text Placeholder 7"/>
          <p:cNvSpPr>
            <a:spLocks noGrp="1"/>
          </p:cNvSpPr>
          <p:nvPr>
            <p:ph type="body" sz="quarter" idx="17"/>
          </p:nvPr>
        </p:nvSpPr>
        <p:spPr>
          <a:xfrm>
            <a:off x="609442" y="990600"/>
            <a:ext cx="10969943" cy="381000"/>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a:t>Edit Master text styles</a:t>
            </a:r>
          </a:p>
        </p:txBody>
      </p:sp>
      <p:sp>
        <p:nvSpPr>
          <p:cNvPr id="14" name="Date Placeholder 4"/>
          <p:cNvSpPr>
            <a:spLocks noGrp="1"/>
          </p:cNvSpPr>
          <p:nvPr>
            <p:ph type="dt" sz="half" idx="18"/>
          </p:nvPr>
        </p:nvSpPr>
        <p:spPr/>
        <p:txBody>
          <a:bodyPr/>
          <a:lstStyle>
            <a:lvl1pPr>
              <a:defRPr/>
            </a:lvl1pPr>
          </a:lstStyle>
          <a:p>
            <a:fld id="{DD7DF557-F715-4010-8334-06467C255EA7}" type="datetimeFigureOut">
              <a:rPr lang="en-US" smtClean="0"/>
              <a:t>9/14/2023</a:t>
            </a:fld>
            <a:endParaRPr lang="en-US"/>
          </a:p>
        </p:txBody>
      </p:sp>
      <p:sp>
        <p:nvSpPr>
          <p:cNvPr id="15" name="Footer Placeholder 5"/>
          <p:cNvSpPr>
            <a:spLocks noGrp="1"/>
          </p:cNvSpPr>
          <p:nvPr>
            <p:ph type="ftr" sz="quarter" idx="19"/>
          </p:nvPr>
        </p:nvSpPr>
        <p:spPr/>
        <p:txBody>
          <a:bodyPr/>
          <a:lstStyle>
            <a:lvl1pPr>
              <a:defRPr smtClean="0"/>
            </a:lvl1pPr>
          </a:lstStyle>
          <a:p>
            <a:endParaRPr lang="en-US"/>
          </a:p>
        </p:txBody>
      </p:sp>
      <p:sp>
        <p:nvSpPr>
          <p:cNvPr id="16" name="Slide Number Placeholder 6"/>
          <p:cNvSpPr>
            <a:spLocks noGrp="1"/>
          </p:cNvSpPr>
          <p:nvPr>
            <p:ph type="sldNum" sz="quarter" idx="20"/>
          </p:nvPr>
        </p:nvSpPr>
        <p:spPr/>
        <p:txBody>
          <a:bodyPr/>
          <a:lstStyle>
            <a:lvl1pPr>
              <a:defRPr/>
            </a:lvl1pPr>
          </a:lstStyle>
          <a:p>
            <a:fld id="{85D37E25-F972-4A41-8EA3-74E8B09D2E26}" type="slidenum">
              <a:rPr lang="en-US" smtClean="0"/>
              <a:t>‹#›</a:t>
            </a:fld>
            <a:endParaRPr lang="en-US"/>
          </a:p>
        </p:txBody>
      </p:sp>
    </p:spTree>
    <p:extLst>
      <p:ext uri="{BB962C8B-B14F-4D97-AF65-F5344CB8AC3E}">
        <p14:creationId xmlns:p14="http://schemas.microsoft.com/office/powerpoint/2010/main" val="138928724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SLATE BG">
    <p:bg>
      <p:bgPr>
        <a:solidFill>
          <a:schemeClr val="accent5"/>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1665" y="533400"/>
            <a:ext cx="9456737" cy="2286000"/>
          </a:xfrm>
        </p:spPr>
        <p:txBody>
          <a:bodyPr anchor="b">
            <a:noAutofit/>
          </a:bodyPr>
          <a:lstStyle>
            <a:lvl1pPr marL="384038" indent="-384038">
              <a:lnSpc>
                <a:spcPct val="100000"/>
              </a:lnSpc>
              <a:defRPr sz="6000">
                <a:solidFill>
                  <a:schemeClr val="tx1"/>
                </a:solidFill>
              </a:defRPr>
            </a:lvl1pPr>
          </a:lstStyle>
          <a:p>
            <a:r>
              <a:rPr lang="en-US"/>
              <a:t>Click to edit Master title style</a:t>
            </a:r>
            <a:endParaRPr dirty="0"/>
          </a:p>
        </p:txBody>
      </p:sp>
      <p:sp>
        <p:nvSpPr>
          <p:cNvPr id="6" name="Text Placeholder 9"/>
          <p:cNvSpPr>
            <a:spLocks noGrp="1"/>
          </p:cNvSpPr>
          <p:nvPr>
            <p:ph type="body" sz="quarter" idx="14"/>
          </p:nvPr>
        </p:nvSpPr>
        <p:spPr>
          <a:xfrm>
            <a:off x="984250" y="2971800"/>
            <a:ext cx="9074149" cy="1371600"/>
          </a:xfrm>
        </p:spPr>
        <p:txBody>
          <a:bodyPr>
            <a:noAutofit/>
          </a:bodyPr>
          <a:lstStyle>
            <a:lvl1pPr marL="0" indent="0">
              <a:lnSpc>
                <a:spcPct val="100000"/>
              </a:lnSpc>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Tree>
    <p:extLst>
      <p:ext uri="{BB962C8B-B14F-4D97-AF65-F5344CB8AC3E}">
        <p14:creationId xmlns:p14="http://schemas.microsoft.com/office/powerpoint/2010/main" val="966089010"/>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HITE BG">
    <p:spTree>
      <p:nvGrpSpPr>
        <p:cNvPr id="1" name=""/>
        <p:cNvGrpSpPr/>
        <p:nvPr/>
      </p:nvGrpSpPr>
      <p:grpSpPr>
        <a:xfrm>
          <a:off x="0" y="0"/>
          <a:ext cx="0" cy="0"/>
          <a:chOff x="0" y="0"/>
          <a:chExt cx="0" cy="0"/>
        </a:xfrm>
      </p:grpSpPr>
      <p:sp>
        <p:nvSpPr>
          <p:cNvPr id="4" name="Snip Single Corner Rectangle 19"/>
          <p:cNvSpPr/>
          <p:nvPr/>
        </p:nvSpPr>
        <p:spPr bwMode="ltGray">
          <a:xfrm rot="10800000" flipH="1">
            <a:off x="223837" y="231777"/>
            <a:ext cx="11739563" cy="6405563"/>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lnSpc>
                <a:spcPct val="90000"/>
              </a:lnSpc>
              <a:spcBef>
                <a:spcPts val="0"/>
              </a:spcBef>
              <a:spcAft>
                <a:spcPts val="0"/>
              </a:spcAft>
              <a:defRPr/>
            </a:pPr>
            <a:endParaRPr lang="en-US" sz="1351" dirty="0"/>
          </a:p>
        </p:txBody>
      </p:sp>
      <p:sp>
        <p:nvSpPr>
          <p:cNvPr id="2" name="Title 1"/>
          <p:cNvSpPr>
            <a:spLocks noGrp="1"/>
          </p:cNvSpPr>
          <p:nvPr>
            <p:ph type="title"/>
          </p:nvPr>
        </p:nvSpPr>
        <p:spPr>
          <a:xfrm>
            <a:off x="601665" y="533400"/>
            <a:ext cx="9456737" cy="2286000"/>
          </a:xfrm>
        </p:spPr>
        <p:txBody>
          <a:bodyPr anchor="b">
            <a:noAutofit/>
          </a:bodyPr>
          <a:lstStyle>
            <a:lvl1pPr marL="384038" indent="-384038">
              <a:lnSpc>
                <a:spcPct val="100000"/>
              </a:lnSpc>
              <a:defRPr sz="6000" baseline="0">
                <a:solidFill>
                  <a:schemeClr val="tx2"/>
                </a:solidFill>
              </a:defRPr>
            </a:lvl1pPr>
          </a:lstStyle>
          <a:p>
            <a:r>
              <a:rPr lang="en-US"/>
              <a:t>Click to edit Master title style</a:t>
            </a:r>
            <a:endParaRPr dirty="0"/>
          </a:p>
        </p:txBody>
      </p:sp>
      <p:sp>
        <p:nvSpPr>
          <p:cNvPr id="6" name="Text Placeholder 9"/>
          <p:cNvSpPr>
            <a:spLocks noGrp="1"/>
          </p:cNvSpPr>
          <p:nvPr>
            <p:ph type="body" sz="quarter" idx="14"/>
          </p:nvPr>
        </p:nvSpPr>
        <p:spPr>
          <a:xfrm>
            <a:off x="1026504" y="2971800"/>
            <a:ext cx="9031897" cy="1371600"/>
          </a:xfrm>
        </p:spPr>
        <p:txBody>
          <a:bodyPr>
            <a:noAutofit/>
          </a:bodyPr>
          <a:lstStyle>
            <a:lvl1pPr marL="0" indent="0">
              <a:lnSpc>
                <a:spcPct val="100000"/>
              </a:lnSpc>
              <a:spcBef>
                <a:spcPts val="0"/>
              </a:spcBef>
              <a:buFontTx/>
              <a:buNone/>
              <a:defRPr sz="2000" baseline="0">
                <a:solidFill>
                  <a:schemeClr val="accent5"/>
                </a:solidFill>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Edit Master text styles</a:t>
            </a:r>
          </a:p>
        </p:txBody>
      </p:sp>
    </p:spTree>
    <p:extLst>
      <p:ext uri="{BB962C8B-B14F-4D97-AF65-F5344CB8AC3E}">
        <p14:creationId xmlns:p14="http://schemas.microsoft.com/office/powerpoint/2010/main" val="199888984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FULL-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228600" y="228600"/>
            <a:ext cx="11734800" cy="6400800"/>
          </a:xfrm>
          <a:solidFill>
            <a:schemeClr val="bg2"/>
          </a:solidFill>
        </p:spPr>
        <p:txBody>
          <a:bodyPr tIns="2743200" rtlCol="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endParaRPr noProof="0" dirty="0"/>
          </a:p>
        </p:txBody>
      </p:sp>
      <p:sp>
        <p:nvSpPr>
          <p:cNvPr id="5" name="Text Placeholder 4"/>
          <p:cNvSpPr>
            <a:spLocks noGrp="1"/>
          </p:cNvSpPr>
          <p:nvPr>
            <p:ph type="body" sz="quarter" idx="10"/>
          </p:nvPr>
        </p:nvSpPr>
        <p:spPr>
          <a:xfrm>
            <a:off x="609600" y="533400"/>
            <a:ext cx="10515600" cy="2362200"/>
          </a:xfrm>
        </p:spPr>
        <p:txBody>
          <a:bodyPr>
            <a:noAutofit/>
          </a:bodyPr>
          <a:lstStyle>
            <a:lvl1pPr>
              <a:lnSpc>
                <a:spcPct val="100000"/>
              </a:lnSpc>
              <a:defRPr sz="4400" b="1">
                <a:solidFill>
                  <a:schemeClr val="bg1"/>
                </a:solidFill>
              </a:defRPr>
            </a:lvl1pPr>
          </a:lstStyle>
          <a:p>
            <a:pPr lvl="0"/>
            <a:r>
              <a:rPr lang="en-US"/>
              <a:t>Edit Master text styles</a:t>
            </a:r>
          </a:p>
        </p:txBody>
      </p:sp>
    </p:spTree>
    <p:extLst>
      <p:ext uri="{BB962C8B-B14F-4D97-AF65-F5344CB8AC3E}">
        <p14:creationId xmlns:p14="http://schemas.microsoft.com/office/powerpoint/2010/main" val="2701394243"/>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DIVIDER — BLUE">
    <p:bg>
      <p:bgPr>
        <a:solidFill>
          <a:schemeClr val="tx1"/>
        </a:solidFill>
        <a:effectLst/>
      </p:bgPr>
    </p:bg>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1142663" y="7734300"/>
            <a:ext cx="914400" cy="914400"/>
          </a:xfrm>
          <a:prstGeom prst="rect">
            <a:avLst/>
          </a:prstGeom>
          <a:noFill/>
        </p:spPr>
        <p:txBody>
          <a:bodyPr wrap="none" lIns="0" tIns="0" rIns="0" bIns="0"/>
          <a:lstStyle/>
          <a:p>
            <a:pPr defTabSz="914377" eaLnBrk="1" fontAlgn="auto" hangingPunct="1">
              <a:lnSpc>
                <a:spcPct val="90000"/>
              </a:lnSpc>
              <a:spcBef>
                <a:spcPts val="0"/>
              </a:spcBef>
              <a:spcAft>
                <a:spcPts val="0"/>
              </a:spcAft>
              <a:defRPr/>
            </a:pPr>
            <a:endParaRPr lang="en-US" sz="1351">
              <a:latin typeface="+mn-lt"/>
            </a:endParaRPr>
          </a:p>
        </p:txBody>
      </p:sp>
      <p:sp>
        <p:nvSpPr>
          <p:cNvPr id="16" name="Title 4"/>
          <p:cNvSpPr>
            <a:spLocks noGrp="1"/>
          </p:cNvSpPr>
          <p:nvPr>
            <p:ph type="title"/>
          </p:nvPr>
        </p:nvSpPr>
        <p:spPr>
          <a:xfrm>
            <a:off x="609600" y="1524002"/>
            <a:ext cx="6781800" cy="3086747"/>
          </a:xfrm>
          <a:noFill/>
        </p:spPr>
        <p:txBody>
          <a:bodyPr anchor="b">
            <a:noAutofit/>
          </a:bodyPr>
          <a:lstStyle>
            <a:lvl1pPr>
              <a:lnSpc>
                <a:spcPct val="100000"/>
              </a:lnSpc>
              <a:defRPr sz="4800" baseline="0">
                <a:solidFill>
                  <a:schemeClr val="bg1"/>
                </a:solidFill>
                <a:latin typeface="+mj-lt"/>
              </a:defRPr>
            </a:lvl1pPr>
          </a:lstStyle>
          <a:p>
            <a:r>
              <a:rPr lang="en-US"/>
              <a:t>Click to edit Master title style</a:t>
            </a:r>
            <a:endParaRPr dirty="0"/>
          </a:p>
        </p:txBody>
      </p:sp>
      <p:sp>
        <p:nvSpPr>
          <p:cNvPr id="17" name="Text Placeholder 10"/>
          <p:cNvSpPr>
            <a:spLocks noGrp="1"/>
          </p:cNvSpPr>
          <p:nvPr>
            <p:ph type="body" sz="quarter" idx="10"/>
          </p:nvPr>
        </p:nvSpPr>
        <p:spPr>
          <a:xfrm>
            <a:off x="609600" y="4711979"/>
            <a:ext cx="6781800" cy="774423"/>
          </a:xfrm>
        </p:spPr>
        <p:txBody>
          <a:bodyPr>
            <a:noAutofit/>
          </a:bodyPr>
          <a:lstStyle>
            <a:lvl1pPr marL="0" indent="0">
              <a:lnSpc>
                <a:spcPct val="100000"/>
              </a:lnSpc>
              <a:buNone/>
              <a:defRPr sz="2400" b="0" i="0" baseline="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08925068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DIVIDER — WHITE">
    <p:spTree>
      <p:nvGrpSpPr>
        <p:cNvPr id="1" name=""/>
        <p:cNvGrpSpPr/>
        <p:nvPr/>
      </p:nvGrpSpPr>
      <p:grpSpPr>
        <a:xfrm>
          <a:off x="0" y="0"/>
          <a:ext cx="0" cy="0"/>
          <a:chOff x="0" y="0"/>
          <a:chExt cx="0" cy="0"/>
        </a:xfrm>
      </p:grpSpPr>
      <p:sp>
        <p:nvSpPr>
          <p:cNvPr id="4" name="Snip Single Corner Rectangle 19"/>
          <p:cNvSpPr/>
          <p:nvPr/>
        </p:nvSpPr>
        <p:spPr bwMode="ltGray">
          <a:xfrm rot="10800000" flipH="1">
            <a:off x="223837" y="231777"/>
            <a:ext cx="11739563" cy="6405563"/>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lnSpc>
                <a:spcPct val="90000"/>
              </a:lnSpc>
              <a:spcBef>
                <a:spcPts val="0"/>
              </a:spcBef>
              <a:spcAft>
                <a:spcPts val="0"/>
              </a:spcAft>
              <a:defRPr/>
            </a:pPr>
            <a:endParaRPr lang="en-US" sz="1351" dirty="0"/>
          </a:p>
        </p:txBody>
      </p:sp>
      <p:sp>
        <p:nvSpPr>
          <p:cNvPr id="5" name="TextBox 4"/>
          <p:cNvSpPr txBox="1"/>
          <p:nvPr/>
        </p:nvSpPr>
        <p:spPr>
          <a:xfrm>
            <a:off x="11142663" y="7734300"/>
            <a:ext cx="914400" cy="914400"/>
          </a:xfrm>
          <a:prstGeom prst="rect">
            <a:avLst/>
          </a:prstGeom>
          <a:noFill/>
        </p:spPr>
        <p:txBody>
          <a:bodyPr wrap="none" lIns="0" tIns="0" rIns="0" bIns="0"/>
          <a:lstStyle/>
          <a:p>
            <a:pPr defTabSz="914377" eaLnBrk="1" fontAlgn="auto" hangingPunct="1">
              <a:lnSpc>
                <a:spcPct val="90000"/>
              </a:lnSpc>
              <a:spcBef>
                <a:spcPts val="0"/>
              </a:spcBef>
              <a:spcAft>
                <a:spcPts val="0"/>
              </a:spcAft>
              <a:defRPr/>
            </a:pPr>
            <a:endParaRPr lang="en-US" sz="1351">
              <a:latin typeface="+mn-lt"/>
            </a:endParaRPr>
          </a:p>
        </p:txBody>
      </p:sp>
      <p:sp>
        <p:nvSpPr>
          <p:cNvPr id="16" name="Title 4"/>
          <p:cNvSpPr>
            <a:spLocks noGrp="1"/>
          </p:cNvSpPr>
          <p:nvPr>
            <p:ph type="title"/>
          </p:nvPr>
        </p:nvSpPr>
        <p:spPr>
          <a:xfrm>
            <a:off x="609600" y="1524002"/>
            <a:ext cx="6781800" cy="3086747"/>
          </a:xfrm>
          <a:noFill/>
        </p:spPr>
        <p:txBody>
          <a:bodyPr anchor="b">
            <a:noAutofit/>
          </a:bodyPr>
          <a:lstStyle>
            <a:lvl1pPr>
              <a:lnSpc>
                <a:spcPct val="100000"/>
              </a:lnSpc>
              <a:defRPr sz="4800" baseline="0">
                <a:solidFill>
                  <a:schemeClr val="tx2"/>
                </a:solidFill>
                <a:latin typeface="+mj-lt"/>
              </a:defRPr>
            </a:lvl1pPr>
          </a:lstStyle>
          <a:p>
            <a:r>
              <a:rPr lang="en-US"/>
              <a:t>Click to edit Master title style</a:t>
            </a:r>
            <a:endParaRPr dirty="0"/>
          </a:p>
        </p:txBody>
      </p:sp>
      <p:sp>
        <p:nvSpPr>
          <p:cNvPr id="17" name="Text Placeholder 10"/>
          <p:cNvSpPr>
            <a:spLocks noGrp="1"/>
          </p:cNvSpPr>
          <p:nvPr>
            <p:ph type="body" sz="quarter" idx="10"/>
          </p:nvPr>
        </p:nvSpPr>
        <p:spPr>
          <a:xfrm>
            <a:off x="609600" y="4711979"/>
            <a:ext cx="6781800" cy="774423"/>
          </a:xfrm>
        </p:spPr>
        <p:txBody>
          <a:bodyPr>
            <a:noAutofit/>
          </a:bodyPr>
          <a:lstStyle>
            <a:lvl1pPr marL="0" indent="0">
              <a:lnSpc>
                <a:spcPct val="100000"/>
              </a:lnSpc>
              <a:buNone/>
              <a:defRPr sz="2400" b="0" i="0" baseline="0">
                <a:solidFill>
                  <a:schemeClr val="accent5"/>
                </a:solidFill>
                <a:latin typeface="+mj-lt"/>
              </a:defRPr>
            </a:lvl1pPr>
          </a:lstStyle>
          <a:p>
            <a:pPr lvl="0"/>
            <a:r>
              <a:rPr lang="en-US"/>
              <a:t>Edit Master text styles</a:t>
            </a:r>
          </a:p>
        </p:txBody>
      </p:sp>
    </p:spTree>
    <p:extLst>
      <p:ext uri="{BB962C8B-B14F-4D97-AF65-F5344CB8AC3E}">
        <p14:creationId xmlns:p14="http://schemas.microsoft.com/office/powerpoint/2010/main" val="1406121961"/>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HANK YOU — BLUE">
    <p:bg>
      <p:bgPr>
        <a:solidFill>
          <a:schemeClr val="tx1"/>
        </a:solidFill>
        <a:effectLst/>
      </p:bgPr>
    </p:bg>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7514" y="334965"/>
            <a:ext cx="1911351"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4"/>
          <p:cNvSpPr>
            <a:spLocks noGrp="1"/>
          </p:cNvSpPr>
          <p:nvPr>
            <p:ph type="body" sz="quarter" idx="14"/>
          </p:nvPr>
        </p:nvSpPr>
        <p:spPr>
          <a:xfrm>
            <a:off x="609600" y="5049826"/>
            <a:ext cx="4876800" cy="284174"/>
          </a:xfrm>
        </p:spPr>
        <p:txBody>
          <a:bodyPr rtlCol="0">
            <a:noAutofit/>
          </a:bodyPr>
          <a:lstStyle>
            <a:lvl1pPr marL="0" indent="0">
              <a:lnSpc>
                <a:spcPct val="100000"/>
              </a:lnSpc>
              <a:buNone/>
              <a:defRPr lang="en-US" sz="1600" b="0" baseline="0" dirty="0" smtClean="0">
                <a:solidFill>
                  <a:schemeClr val="bg1"/>
                </a:solidFill>
                <a:latin typeface="+mj-lt"/>
                <a:ea typeface="+mj-ea"/>
                <a:cs typeface="+mj-cs"/>
              </a:defRPr>
            </a:lvl1pPr>
          </a:lstStyle>
          <a:p>
            <a:pPr lvl="0"/>
            <a:r>
              <a:rPr lang="en-US"/>
              <a:t>Edit Master text styles</a:t>
            </a:r>
          </a:p>
        </p:txBody>
      </p:sp>
      <p:sp>
        <p:nvSpPr>
          <p:cNvPr id="32" name="Title 1"/>
          <p:cNvSpPr>
            <a:spLocks noGrp="1"/>
          </p:cNvSpPr>
          <p:nvPr>
            <p:ph type="ctrTitle"/>
          </p:nvPr>
        </p:nvSpPr>
        <p:spPr>
          <a:xfrm>
            <a:off x="609600" y="3429000"/>
            <a:ext cx="7391400" cy="990600"/>
          </a:xfrm>
        </p:spPr>
        <p:txBody>
          <a:bodyPr anchor="b"/>
          <a:lstStyle>
            <a:lvl1pPr algn="l">
              <a:lnSpc>
                <a:spcPct val="100000"/>
              </a:lnSpc>
              <a:defRPr sz="4800" b="1" baseline="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5"/>
          </p:nvPr>
        </p:nvSpPr>
        <p:spPr>
          <a:xfrm>
            <a:off x="609600" y="5354626"/>
            <a:ext cx="4876800" cy="893774"/>
          </a:xfrm>
        </p:spPr>
        <p:txBody>
          <a:bodyPr rtlCol="0">
            <a:noAutofit/>
          </a:bodyPr>
          <a:lstStyle>
            <a:lvl1pPr marL="0" indent="0">
              <a:lnSpc>
                <a:spcPct val="100000"/>
              </a:lnSpc>
              <a:buNone/>
              <a:defRPr lang="en-US" sz="1600" b="0" baseline="0" dirty="0" smtClean="0">
                <a:solidFill>
                  <a:schemeClr val="bg1"/>
                </a:solidFill>
                <a:latin typeface="+mj-lt"/>
                <a:ea typeface="+mj-ea"/>
                <a:cs typeface="+mj-cs"/>
              </a:defRPr>
            </a:lvl1pPr>
          </a:lstStyle>
          <a:p>
            <a:pPr lvl="0"/>
            <a:r>
              <a:rPr lang="en-US"/>
              <a:t>Edit Master text styles</a:t>
            </a:r>
          </a:p>
        </p:txBody>
      </p:sp>
    </p:spTree>
    <p:extLst>
      <p:ext uri="{BB962C8B-B14F-4D97-AF65-F5344CB8AC3E}">
        <p14:creationId xmlns:p14="http://schemas.microsoft.com/office/powerpoint/2010/main" val="239173511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HANK YOU — WHITE">
    <p:spTree>
      <p:nvGrpSpPr>
        <p:cNvPr id="1" name=""/>
        <p:cNvGrpSpPr/>
        <p:nvPr/>
      </p:nvGrpSpPr>
      <p:grpSpPr>
        <a:xfrm>
          <a:off x="0" y="0"/>
          <a:ext cx="0" cy="0"/>
          <a:chOff x="0" y="0"/>
          <a:chExt cx="0" cy="0"/>
        </a:xfrm>
      </p:grpSpPr>
      <p:sp>
        <p:nvSpPr>
          <p:cNvPr id="5" name="Snip Single Corner Rectangle 19"/>
          <p:cNvSpPr/>
          <p:nvPr/>
        </p:nvSpPr>
        <p:spPr bwMode="ltGray">
          <a:xfrm rot="10800000" flipH="1">
            <a:off x="223837" y="231777"/>
            <a:ext cx="11739563" cy="6405563"/>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eaLnBrk="1" fontAlgn="auto" hangingPunct="1">
              <a:lnSpc>
                <a:spcPct val="90000"/>
              </a:lnSpc>
              <a:spcBef>
                <a:spcPts val="0"/>
              </a:spcBef>
              <a:spcAft>
                <a:spcPts val="0"/>
              </a:spcAft>
              <a:defRPr/>
            </a:pPr>
            <a:endParaRPr lang="en-US" sz="1351" dirty="0"/>
          </a:p>
        </p:txBody>
      </p:sp>
      <p:sp>
        <p:nvSpPr>
          <p:cNvPr id="6" name="TextBox 5"/>
          <p:cNvSpPr txBox="1"/>
          <p:nvPr/>
        </p:nvSpPr>
        <p:spPr>
          <a:xfrm>
            <a:off x="11142663" y="7734300"/>
            <a:ext cx="914400" cy="914400"/>
          </a:xfrm>
          <a:prstGeom prst="rect">
            <a:avLst/>
          </a:prstGeom>
          <a:noFill/>
        </p:spPr>
        <p:txBody>
          <a:bodyPr wrap="none" lIns="0" tIns="0" rIns="0" bIns="0"/>
          <a:lstStyle/>
          <a:p>
            <a:pPr defTabSz="914377" eaLnBrk="1" fontAlgn="auto" hangingPunct="1">
              <a:lnSpc>
                <a:spcPct val="90000"/>
              </a:lnSpc>
              <a:spcBef>
                <a:spcPts val="0"/>
              </a:spcBef>
              <a:spcAft>
                <a:spcPts val="0"/>
              </a:spcAft>
              <a:defRPr/>
            </a:pPr>
            <a:endParaRPr lang="en-US" sz="1351">
              <a:latin typeface="+mn-lt"/>
            </a:endParaRPr>
          </a:p>
        </p:txBody>
      </p:sp>
      <p:pic>
        <p:nvPicPr>
          <p:cNvPr id="8" name="Picture 10"/>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7514" y="334965"/>
            <a:ext cx="1911351"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4"/>
          </p:nvPr>
        </p:nvSpPr>
        <p:spPr>
          <a:xfrm>
            <a:off x="609600" y="5049826"/>
            <a:ext cx="4876800" cy="284174"/>
          </a:xfrm>
        </p:spPr>
        <p:txBody>
          <a:bodyPr rtlCol="0">
            <a:noAutofit/>
          </a:bodyPr>
          <a:lstStyle>
            <a:lvl1pPr marL="0" indent="0">
              <a:lnSpc>
                <a:spcPct val="100000"/>
              </a:lnSpc>
              <a:buNone/>
              <a:defRPr lang="en-US" sz="1600" b="0" baseline="0" dirty="0" smtClean="0">
                <a:solidFill>
                  <a:schemeClr val="tx1"/>
                </a:solidFill>
                <a:latin typeface="+mj-lt"/>
                <a:ea typeface="+mj-ea"/>
                <a:cs typeface="+mj-cs"/>
              </a:defRPr>
            </a:lvl1pPr>
          </a:lstStyle>
          <a:p>
            <a:pPr lvl="0"/>
            <a:r>
              <a:rPr lang="en-US"/>
              <a:t>Edit Master text styles</a:t>
            </a:r>
          </a:p>
        </p:txBody>
      </p:sp>
      <p:sp>
        <p:nvSpPr>
          <p:cNvPr id="9" name="Title 1"/>
          <p:cNvSpPr>
            <a:spLocks noGrp="1"/>
          </p:cNvSpPr>
          <p:nvPr>
            <p:ph type="ctrTitle"/>
          </p:nvPr>
        </p:nvSpPr>
        <p:spPr>
          <a:xfrm>
            <a:off x="609600" y="3429000"/>
            <a:ext cx="7391400" cy="990600"/>
          </a:xfrm>
        </p:spPr>
        <p:txBody>
          <a:bodyPr anchor="b"/>
          <a:lstStyle>
            <a:lvl1pPr algn="l">
              <a:lnSpc>
                <a:spcPct val="100000"/>
              </a:lnSpc>
              <a:defRPr sz="4800" b="1" baseline="0">
                <a:solidFill>
                  <a:schemeClr val="tx2"/>
                </a:solidFill>
              </a:defRPr>
            </a:lvl1pPr>
          </a:lstStyle>
          <a:p>
            <a:r>
              <a:rPr lang="en-US"/>
              <a:t>Click to edit Master title style</a:t>
            </a:r>
            <a:endParaRPr lang="en-US" dirty="0"/>
          </a:p>
        </p:txBody>
      </p:sp>
      <p:sp>
        <p:nvSpPr>
          <p:cNvPr id="10" name="Text Placeholder 4"/>
          <p:cNvSpPr>
            <a:spLocks noGrp="1"/>
          </p:cNvSpPr>
          <p:nvPr>
            <p:ph type="body" sz="quarter" idx="15"/>
          </p:nvPr>
        </p:nvSpPr>
        <p:spPr>
          <a:xfrm>
            <a:off x="609600" y="5354626"/>
            <a:ext cx="4876800" cy="893774"/>
          </a:xfrm>
        </p:spPr>
        <p:txBody>
          <a:bodyPr rtlCol="0">
            <a:noAutofit/>
          </a:bodyPr>
          <a:lstStyle>
            <a:lvl1pPr marL="0" indent="0">
              <a:lnSpc>
                <a:spcPct val="100000"/>
              </a:lnSpc>
              <a:buNone/>
              <a:defRPr lang="en-US" sz="1600" b="0" baseline="0" dirty="0" smtClean="0">
                <a:solidFill>
                  <a:schemeClr val="tx1"/>
                </a:solidFill>
                <a:latin typeface="+mj-lt"/>
                <a:ea typeface="+mj-ea"/>
                <a:cs typeface="+mj-cs"/>
              </a:defRPr>
            </a:lvl1pPr>
          </a:lstStyle>
          <a:p>
            <a:pPr lvl="0"/>
            <a:r>
              <a:rPr lang="en-US"/>
              <a:t>Edit Master text styles</a:t>
            </a:r>
          </a:p>
        </p:txBody>
      </p:sp>
    </p:spTree>
    <p:extLst>
      <p:ext uri="{BB962C8B-B14F-4D97-AF65-F5344CB8AC3E}">
        <p14:creationId xmlns:p14="http://schemas.microsoft.com/office/powerpoint/2010/main" val="17831767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7DF557-F715-4010-8334-06467C255EA7}"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D37E25-F972-4A41-8EA3-74E8B09D2E26}" type="slidenum">
              <a:rPr lang="en-US" smtClean="0"/>
              <a:t>‹#›</a:t>
            </a:fld>
            <a:endParaRPr lang="en-US"/>
          </a:p>
        </p:txBody>
      </p:sp>
    </p:spTree>
    <p:extLst>
      <p:ext uri="{BB962C8B-B14F-4D97-AF65-F5344CB8AC3E}">
        <p14:creationId xmlns:p14="http://schemas.microsoft.com/office/powerpoint/2010/main" val="109566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09600" y="1828801"/>
            <a:ext cx="5384800" cy="42973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8801"/>
            <a:ext cx="5384800" cy="42973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6568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WITH LARGE IMAGE">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76"/>
          <p:cNvSpPr>
            <a:spLocks noGrp="1"/>
          </p:cNvSpPr>
          <p:nvPr>
            <p:ph type="body" sz="quarter" idx="12" hasCustomPrompt="1"/>
          </p:nvPr>
        </p:nvSpPr>
        <p:spPr>
          <a:xfrm>
            <a:off x="609600" y="3581400"/>
            <a:ext cx="3753268" cy="231678"/>
          </a:xfrm>
        </p:spPr>
        <p:txBody>
          <a:bodyPr anchor="ctr" anchorCtr="0">
            <a:normAutofit/>
          </a:bodyPr>
          <a:lstStyle>
            <a:lvl1pPr marL="0" indent="0" algn="l">
              <a:buNone/>
              <a:defRPr sz="1000" cap="all" baseline="0">
                <a:solidFill>
                  <a:schemeClr val="bg1"/>
                </a:solidFill>
              </a:defRPr>
            </a:lvl1pPr>
          </a:lstStyle>
          <a:p>
            <a:pPr lvl="0"/>
            <a:fld id="{01B9CE96-90C7-9F48-9828-6D1950F49384}" type="datetime3">
              <a:rPr lang="en-US" smtClean="0"/>
              <a:t>7 May 2017</a:t>
            </a:fld>
            <a:endParaRPr lang="en-US" dirty="0"/>
          </a:p>
        </p:txBody>
      </p:sp>
      <p:sp>
        <p:nvSpPr>
          <p:cNvPr id="14" name="Text Placeholder 4"/>
          <p:cNvSpPr>
            <a:spLocks noGrp="1"/>
          </p:cNvSpPr>
          <p:nvPr>
            <p:ph type="body" sz="quarter" idx="14" hasCustomPrompt="1"/>
          </p:nvPr>
        </p:nvSpPr>
        <p:spPr>
          <a:xfrm>
            <a:off x="609118" y="3314513"/>
            <a:ext cx="4876800" cy="202169"/>
          </a:xfrm>
        </p:spPr>
        <p:txBody>
          <a:bodyPr vert="horz" lIns="0" tIns="0" rIns="0" bIns="0" rtlCol="0" anchor="t" anchorCtr="0">
            <a:noAutofit/>
          </a:bodyPr>
          <a:lstStyle>
            <a:lvl1pPr marL="0" indent="0">
              <a:buNone/>
              <a:defRPr lang="en-US" sz="1600" b="0" dirty="0" smtClean="0">
                <a:solidFill>
                  <a:schemeClr val="bg1"/>
                </a:solidFill>
                <a:latin typeface="+mj-lt"/>
                <a:ea typeface="+mj-ea"/>
                <a:cs typeface="+mj-cs"/>
              </a:defRPr>
            </a:lvl1pPr>
          </a:lstStyle>
          <a:p>
            <a:pPr lvl="0">
              <a:lnSpc>
                <a:spcPct val="90000"/>
              </a:lnSpc>
              <a:spcBef>
                <a:spcPct val="0"/>
              </a:spcBef>
            </a:pPr>
            <a:r>
              <a:rPr lang="en-US" dirty="0"/>
              <a:t>Name Surname</a:t>
            </a:r>
          </a:p>
        </p:txBody>
      </p:sp>
      <p:sp>
        <p:nvSpPr>
          <p:cNvPr id="5" name="Text Placeholder 4"/>
          <p:cNvSpPr>
            <a:spLocks noGrp="1"/>
          </p:cNvSpPr>
          <p:nvPr>
            <p:ph type="body" sz="quarter" idx="15" hasCustomPrompt="1"/>
          </p:nvPr>
        </p:nvSpPr>
        <p:spPr>
          <a:xfrm>
            <a:off x="609600" y="1905000"/>
            <a:ext cx="7772882" cy="1143000"/>
          </a:xfrm>
        </p:spPr>
        <p:txBody>
          <a:bodyPr>
            <a:normAutofit/>
          </a:bodyPr>
          <a:lstStyle>
            <a:lvl1pPr marL="0" indent="0">
              <a:lnSpc>
                <a:spcPct val="100000"/>
              </a:lnSpc>
              <a:spcBef>
                <a:spcPts val="0"/>
              </a:spcBef>
              <a:buFontTx/>
              <a:buNone/>
              <a:defRPr sz="2000" baseline="0">
                <a:solidFill>
                  <a:schemeClr val="bg1"/>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dirty="0"/>
              <a:t>Subhead line 1</a:t>
            </a:r>
          </a:p>
          <a:p>
            <a:pPr lvl="0"/>
            <a:r>
              <a:rPr lang="en-US" dirty="0"/>
              <a:t>Subhead line 2</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2439" y="5791200"/>
            <a:ext cx="1911391" cy="731520"/>
          </a:xfrm>
          <a:prstGeom prst="rect">
            <a:avLst/>
          </a:prstGeom>
        </p:spPr>
      </p:pic>
      <p:sp>
        <p:nvSpPr>
          <p:cNvPr id="32" name="Title 1"/>
          <p:cNvSpPr>
            <a:spLocks noGrp="1"/>
          </p:cNvSpPr>
          <p:nvPr>
            <p:ph type="ctrTitle" hasCustomPrompt="1"/>
          </p:nvPr>
        </p:nvSpPr>
        <p:spPr>
          <a:xfrm>
            <a:off x="609118" y="560509"/>
            <a:ext cx="7772882" cy="1268291"/>
          </a:xfrm>
        </p:spPr>
        <p:txBody>
          <a:bodyPr anchor="b" anchorCtr="0"/>
          <a:lstStyle>
            <a:lvl1pPr algn="l">
              <a:lnSpc>
                <a:spcPct val="80000"/>
              </a:lnSpc>
              <a:defRPr sz="4800" b="1" baseline="0">
                <a:solidFill>
                  <a:schemeClr val="bg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6782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WITH BLUE BACKGROUN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ext Placeholder 76"/>
          <p:cNvSpPr>
            <a:spLocks noGrp="1"/>
          </p:cNvSpPr>
          <p:nvPr>
            <p:ph type="body" sz="quarter" idx="12" hasCustomPrompt="1"/>
          </p:nvPr>
        </p:nvSpPr>
        <p:spPr>
          <a:xfrm>
            <a:off x="608787" y="3578322"/>
            <a:ext cx="3753268" cy="231678"/>
          </a:xfrm>
        </p:spPr>
        <p:txBody>
          <a:bodyPr anchor="ctr" anchorCtr="0">
            <a:normAutofit/>
          </a:bodyPr>
          <a:lstStyle>
            <a:lvl1pPr marL="0" indent="0" algn="l">
              <a:buNone/>
              <a:defRPr sz="1000" cap="all" baseline="0">
                <a:solidFill>
                  <a:schemeClr val="bg1"/>
                </a:solidFill>
              </a:defRPr>
            </a:lvl1pPr>
          </a:lstStyle>
          <a:p>
            <a:pPr lvl="0"/>
            <a:fld id="{01B9CE96-90C7-9F48-9828-6D1950F49384}" type="datetime3">
              <a:rPr lang="en-US" smtClean="0"/>
              <a:t>19 June 2017</a:t>
            </a:fld>
            <a:endParaRPr lang="en-US" dirty="0"/>
          </a:p>
        </p:txBody>
      </p:sp>
      <p:sp>
        <p:nvSpPr>
          <p:cNvPr id="14" name="Text Placeholder 4"/>
          <p:cNvSpPr>
            <a:spLocks noGrp="1"/>
          </p:cNvSpPr>
          <p:nvPr>
            <p:ph type="body" sz="quarter" idx="14" hasCustomPrompt="1"/>
          </p:nvPr>
        </p:nvSpPr>
        <p:spPr>
          <a:xfrm>
            <a:off x="608305" y="3314513"/>
            <a:ext cx="4876800" cy="202169"/>
          </a:xfrm>
        </p:spPr>
        <p:txBody>
          <a:bodyPr vert="horz" lIns="0" tIns="0" rIns="0" bIns="0" rtlCol="0" anchor="t" anchorCtr="0">
            <a:noAutofit/>
          </a:bodyPr>
          <a:lstStyle>
            <a:lvl1pPr marL="0" indent="0">
              <a:buNone/>
              <a:defRPr lang="en-US" sz="1600" b="0" dirty="0" smtClean="0">
                <a:solidFill>
                  <a:schemeClr val="bg1"/>
                </a:solidFill>
                <a:latin typeface="+mj-lt"/>
                <a:ea typeface="+mj-ea"/>
                <a:cs typeface="+mj-cs"/>
              </a:defRPr>
            </a:lvl1pPr>
          </a:lstStyle>
          <a:p>
            <a:pPr lvl="0">
              <a:lnSpc>
                <a:spcPct val="90000"/>
              </a:lnSpc>
              <a:spcBef>
                <a:spcPct val="0"/>
              </a:spcBef>
            </a:pPr>
            <a:r>
              <a:rPr lang="en-US" dirty="0"/>
              <a:t>Name Surname</a:t>
            </a:r>
          </a:p>
        </p:txBody>
      </p:sp>
      <p:sp>
        <p:nvSpPr>
          <p:cNvPr id="5" name="Text Placeholder 4"/>
          <p:cNvSpPr>
            <a:spLocks noGrp="1"/>
          </p:cNvSpPr>
          <p:nvPr>
            <p:ph type="body" sz="quarter" idx="15" hasCustomPrompt="1"/>
          </p:nvPr>
        </p:nvSpPr>
        <p:spPr>
          <a:xfrm>
            <a:off x="608786" y="1905000"/>
            <a:ext cx="7773695" cy="1143000"/>
          </a:xfrm>
        </p:spPr>
        <p:txBody>
          <a:bodyPr>
            <a:normAutofit/>
          </a:bodyPr>
          <a:lstStyle>
            <a:lvl1pPr marL="0" indent="0">
              <a:lnSpc>
                <a:spcPct val="100000"/>
              </a:lnSpc>
              <a:spcBef>
                <a:spcPts val="0"/>
              </a:spcBef>
              <a:buFontTx/>
              <a:buNone/>
              <a:defRPr sz="2000" baseline="0">
                <a:solidFill>
                  <a:schemeClr val="bg1"/>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dirty="0"/>
              <a:t>Subhead line 1</a:t>
            </a:r>
          </a:p>
          <a:p>
            <a:pPr lvl="0"/>
            <a:r>
              <a:rPr lang="en-US" dirty="0"/>
              <a:t>Subhead line 2</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01626" y="5791200"/>
            <a:ext cx="1911391" cy="731520"/>
          </a:xfrm>
          <a:prstGeom prst="rect">
            <a:avLst/>
          </a:prstGeom>
        </p:spPr>
      </p:pic>
      <p:sp>
        <p:nvSpPr>
          <p:cNvPr id="32" name="Title 1"/>
          <p:cNvSpPr>
            <a:spLocks noGrp="1"/>
          </p:cNvSpPr>
          <p:nvPr>
            <p:ph type="ctrTitle" hasCustomPrompt="1"/>
          </p:nvPr>
        </p:nvSpPr>
        <p:spPr>
          <a:xfrm>
            <a:off x="608304" y="560509"/>
            <a:ext cx="7773695" cy="1268291"/>
          </a:xfrm>
        </p:spPr>
        <p:txBody>
          <a:bodyPr anchor="b" anchorCtr="0"/>
          <a:lstStyle>
            <a:lvl1pPr algn="l">
              <a:lnSpc>
                <a:spcPct val="80000"/>
              </a:lnSpc>
              <a:defRPr sz="4800" b="1" baseline="0">
                <a:solidFill>
                  <a:schemeClr val="bg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951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WITH LOWER IMAGE">
    <p:bg>
      <p:bgPr>
        <a:solidFill>
          <a:schemeClr val="bg2"/>
        </a:solidFill>
        <a:effectLst/>
      </p:bgPr>
    </p:bg>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864" y="0"/>
            <a:ext cx="12189134" cy="6856387"/>
          </a:xfrm>
          <a:prstGeom prst="rect">
            <a:avLst/>
          </a:prstGeom>
        </p:spPr>
      </p:pic>
      <p:sp>
        <p:nvSpPr>
          <p:cNvPr id="14" name="Text Placeholder 76"/>
          <p:cNvSpPr>
            <a:spLocks noGrp="1"/>
          </p:cNvSpPr>
          <p:nvPr>
            <p:ph type="body" sz="quarter" idx="12" hasCustomPrompt="1"/>
          </p:nvPr>
        </p:nvSpPr>
        <p:spPr>
          <a:xfrm>
            <a:off x="9213937" y="2252082"/>
            <a:ext cx="2590800" cy="186318"/>
          </a:xfrm>
        </p:spPr>
        <p:txBody>
          <a:bodyPr anchor="ctr" anchorCtr="0"/>
          <a:lstStyle>
            <a:lvl1pPr marL="0" indent="0" algn="r">
              <a:buNone/>
              <a:defRPr sz="1000" cap="all" baseline="0">
                <a:solidFill>
                  <a:schemeClr val="tx2"/>
                </a:solidFill>
              </a:defRPr>
            </a:lvl1pPr>
          </a:lstStyle>
          <a:p>
            <a:pPr lvl="0"/>
            <a:fld id="{01B9CE96-90C7-9F48-9828-6D1950F49384}" type="datetime3">
              <a:rPr lang="en-US" smtClean="0"/>
              <a:pPr lvl="0"/>
              <a:t>7 May 2017</a:t>
            </a:fld>
            <a:endParaRPr lang="en-US" dirty="0"/>
          </a:p>
        </p:txBody>
      </p:sp>
      <p:sp>
        <p:nvSpPr>
          <p:cNvPr id="16" name="Text Placeholder 4"/>
          <p:cNvSpPr>
            <a:spLocks noGrp="1"/>
          </p:cNvSpPr>
          <p:nvPr>
            <p:ph type="body" sz="quarter" idx="14" hasCustomPrompt="1"/>
          </p:nvPr>
        </p:nvSpPr>
        <p:spPr>
          <a:xfrm>
            <a:off x="8680537" y="1944017"/>
            <a:ext cx="3124200" cy="243495"/>
          </a:xfrm>
        </p:spPr>
        <p:txBody>
          <a:bodyPr vert="horz" lIns="0" tIns="0" rIns="0" bIns="0" rtlCol="0" anchor="t" anchorCtr="0">
            <a:noAutofit/>
          </a:bodyPr>
          <a:lstStyle>
            <a:lvl1pPr marL="0" indent="0" algn="r">
              <a:lnSpc>
                <a:spcPct val="90000"/>
              </a:lnSpc>
              <a:spcBef>
                <a:spcPct val="0"/>
              </a:spcBef>
              <a:buNone/>
              <a:defRPr lang="en-US" sz="1600" b="0" dirty="0" smtClean="0">
                <a:solidFill>
                  <a:schemeClr val="tx2"/>
                </a:solidFill>
                <a:latin typeface="+mj-lt"/>
                <a:ea typeface="+mj-ea"/>
                <a:cs typeface="+mj-cs"/>
              </a:defRPr>
            </a:lvl1pPr>
          </a:lstStyle>
          <a:p>
            <a:pPr lvl="0">
              <a:lnSpc>
                <a:spcPct val="90000"/>
              </a:lnSpc>
              <a:spcBef>
                <a:spcPct val="0"/>
              </a:spcBef>
            </a:pPr>
            <a:r>
              <a:rPr lang="en-US" dirty="0"/>
              <a:t>Name Surname</a:t>
            </a:r>
          </a:p>
        </p:txBody>
      </p:sp>
      <p:pic>
        <p:nvPicPr>
          <p:cNvPr id="30" name="Picture 2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113974" y="148504"/>
            <a:ext cx="1911390" cy="731520"/>
          </a:xfrm>
          <a:prstGeom prst="rect">
            <a:avLst/>
          </a:prstGeom>
        </p:spPr>
      </p:pic>
      <p:sp>
        <p:nvSpPr>
          <p:cNvPr id="9" name="Text Placeholder 4"/>
          <p:cNvSpPr>
            <a:spLocks noGrp="1"/>
          </p:cNvSpPr>
          <p:nvPr>
            <p:ph type="body" sz="quarter" idx="15" hasCustomPrompt="1"/>
          </p:nvPr>
        </p:nvSpPr>
        <p:spPr>
          <a:xfrm>
            <a:off x="457200" y="1905000"/>
            <a:ext cx="7772400" cy="685800"/>
          </a:xfrm>
        </p:spPr>
        <p:txBody>
          <a:bodyPr>
            <a:normAutofit/>
          </a:bodyPr>
          <a:lstStyle>
            <a:lvl1pPr marL="0" indent="0">
              <a:lnSpc>
                <a:spcPct val="100000"/>
              </a:lnSpc>
              <a:spcBef>
                <a:spcPts val="0"/>
              </a:spcBef>
              <a:buFontTx/>
              <a:buNone/>
              <a:defRPr sz="2000" baseline="0">
                <a:solidFill>
                  <a:schemeClr val="tx2"/>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dirty="0"/>
              <a:t>Subhead line 1</a:t>
            </a:r>
          </a:p>
          <a:p>
            <a:pPr lvl="0"/>
            <a:r>
              <a:rPr lang="en-US" dirty="0"/>
              <a:t>Subhead line 2</a:t>
            </a:r>
          </a:p>
        </p:txBody>
      </p:sp>
      <p:sp>
        <p:nvSpPr>
          <p:cNvPr id="10" name="Title 1"/>
          <p:cNvSpPr>
            <a:spLocks noGrp="1"/>
          </p:cNvSpPr>
          <p:nvPr>
            <p:ph type="ctrTitle" hasCustomPrompt="1"/>
          </p:nvPr>
        </p:nvSpPr>
        <p:spPr>
          <a:xfrm>
            <a:off x="456718" y="560509"/>
            <a:ext cx="7772400" cy="1268291"/>
          </a:xfrm>
        </p:spPr>
        <p:txBody>
          <a:bodyPr anchor="b" anchorCtr="0"/>
          <a:lstStyle>
            <a:lvl1pPr algn="l">
              <a:lnSpc>
                <a:spcPct val="80000"/>
              </a:lnSpc>
              <a:defRPr sz="4800" b="1" baseline="0">
                <a:solidFill>
                  <a:schemeClr val="tx1"/>
                </a:solidFill>
              </a:defRPr>
            </a:lvl1pPr>
          </a:lstStyle>
          <a:p>
            <a:r>
              <a:rPr lang="en-US" dirty="0"/>
              <a:t>Title line 1</a:t>
            </a:r>
            <a:br>
              <a:rPr lang="en-US" dirty="0"/>
            </a:br>
            <a:r>
              <a:rPr lang="en-US" dirty="0"/>
              <a:t>Title line 2</a:t>
            </a:r>
          </a:p>
        </p:txBody>
      </p:sp>
    </p:spTree>
    <p:extLst>
      <p:ext uri="{BB962C8B-B14F-4D97-AF65-F5344CB8AC3E}">
        <p14:creationId xmlns:p14="http://schemas.microsoft.com/office/powerpoint/2010/main" val="86931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04">
          <p15:clr>
            <a:srgbClr val="FBAE40"/>
          </p15:clr>
        </p15:guide>
        <p15:guide id="2" orient="horz" pos="4176">
          <p15:clr>
            <a:srgbClr val="FBAE40"/>
          </p15:clr>
        </p15:guide>
        <p15:guide id="3" orient="horz" pos="416">
          <p15:clr>
            <a:srgbClr val="FBAE40"/>
          </p15:clr>
        </p15:guide>
        <p15:guide id="5" pos="144">
          <p15:clr>
            <a:srgbClr val="FBAE40"/>
          </p15:clr>
        </p15:guide>
        <p15:guide id="6" pos="7440">
          <p15:clr>
            <a:srgbClr val="FBAE40"/>
          </p15:clr>
        </p15:guide>
        <p15:guide id="7" pos="2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SUBHEAD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15, 2019</a:t>
            </a:r>
            <a:endParaRPr dirty="0"/>
          </a:p>
        </p:txBody>
      </p:sp>
      <p:sp>
        <p:nvSpPr>
          <p:cNvPr id="5" name="Footer Placeholder 4"/>
          <p:cNvSpPr>
            <a:spLocks noGrp="1"/>
          </p:cNvSpPr>
          <p:nvPr>
            <p:ph type="ftr" sz="quarter" idx="11"/>
          </p:nvPr>
        </p:nvSpPr>
        <p:spPr/>
        <p:txBody>
          <a:bodyPr/>
          <a:lstStyle/>
          <a:p>
            <a:r>
              <a:rPr lang="en-US" dirty="0"/>
              <a:t>HFMA Annual Healthcare Update</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7" name="Text Placeholder 6"/>
          <p:cNvSpPr>
            <a:spLocks noGrp="1"/>
          </p:cNvSpPr>
          <p:nvPr>
            <p:ph type="body" sz="quarter" idx="14"/>
          </p:nvPr>
        </p:nvSpPr>
        <p:spPr>
          <a:xfrm>
            <a:off x="609600" y="1524000"/>
            <a:ext cx="10972800" cy="146912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992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15, 2019</a:t>
            </a:r>
            <a:endParaRPr dirty="0"/>
          </a:p>
        </p:txBody>
      </p:sp>
      <p:sp>
        <p:nvSpPr>
          <p:cNvPr id="5" name="Footer Placeholder 4"/>
          <p:cNvSpPr>
            <a:spLocks noGrp="1"/>
          </p:cNvSpPr>
          <p:nvPr>
            <p:ph type="ftr" sz="quarter" idx="11"/>
          </p:nvPr>
        </p:nvSpPr>
        <p:spPr/>
        <p:txBody>
          <a:bodyPr/>
          <a:lstStyle/>
          <a:p>
            <a:r>
              <a:rPr lang="en-US" dirty="0"/>
              <a:t>HFMA Annual Healthcare Update</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7" name="Text Placeholder 6"/>
          <p:cNvSpPr>
            <a:spLocks noGrp="1"/>
          </p:cNvSpPr>
          <p:nvPr>
            <p:ph type="body" sz="quarter" idx="14"/>
          </p:nvPr>
        </p:nvSpPr>
        <p:spPr>
          <a:xfrm>
            <a:off x="609600" y="1524000"/>
            <a:ext cx="10972800" cy="1469120"/>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359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15, 2019</a:t>
            </a:r>
            <a:endParaRPr dirty="0"/>
          </a:p>
        </p:txBody>
      </p:sp>
      <p:sp>
        <p:nvSpPr>
          <p:cNvPr id="5" name="Footer Placeholder 4"/>
          <p:cNvSpPr>
            <a:spLocks noGrp="1"/>
          </p:cNvSpPr>
          <p:nvPr>
            <p:ph type="ftr" sz="quarter" idx="11"/>
          </p:nvPr>
        </p:nvSpPr>
        <p:spPr/>
        <p:txBody>
          <a:bodyPr/>
          <a:lstStyle/>
          <a:p>
            <a:r>
              <a:rPr lang="en-US" dirty="0"/>
              <a:t>HFMA Annual Healthcare Update</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Tree>
    <p:extLst>
      <p:ext uri="{BB962C8B-B14F-4D97-AF65-F5344CB8AC3E}">
        <p14:creationId xmlns:p14="http://schemas.microsoft.com/office/powerpoint/2010/main" val="26477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and SUB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15, 2019</a:t>
            </a:r>
            <a:endParaRPr dirty="0"/>
          </a:p>
        </p:txBody>
      </p:sp>
      <p:sp>
        <p:nvSpPr>
          <p:cNvPr id="5" name="Footer Placeholder 4"/>
          <p:cNvSpPr>
            <a:spLocks noGrp="1"/>
          </p:cNvSpPr>
          <p:nvPr>
            <p:ph type="ftr" sz="quarter" idx="11"/>
          </p:nvPr>
        </p:nvSpPr>
        <p:spPr/>
        <p:txBody>
          <a:bodyPr/>
          <a:lstStyle/>
          <a:p>
            <a:r>
              <a:rPr lang="en-US" dirty="0"/>
              <a:t>HFMA Annual Healthcare Update</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Tree>
    <p:extLst>
      <p:ext uri="{BB962C8B-B14F-4D97-AF65-F5344CB8AC3E}">
        <p14:creationId xmlns:p14="http://schemas.microsoft.com/office/powerpoint/2010/main" val="69727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7" name="Date Placeholder 6"/>
          <p:cNvSpPr>
            <a:spLocks noGrp="1"/>
          </p:cNvSpPr>
          <p:nvPr>
            <p:ph type="dt" sz="half" idx="10"/>
          </p:nvPr>
        </p:nvSpPr>
        <p:spPr/>
        <p:txBody>
          <a:bodyPr/>
          <a:lstStyle/>
          <a:p>
            <a:r>
              <a:rPr lang="en-US"/>
              <a:t>August 15, 2019</a:t>
            </a:r>
            <a:endParaRPr dirty="0"/>
          </a:p>
        </p:txBody>
      </p:sp>
      <p:sp>
        <p:nvSpPr>
          <p:cNvPr id="8" name="Footer Placeholder 7"/>
          <p:cNvSpPr>
            <a:spLocks noGrp="1"/>
          </p:cNvSpPr>
          <p:nvPr>
            <p:ph type="ftr" sz="quarter" idx="11"/>
          </p:nvPr>
        </p:nvSpPr>
        <p:spPr/>
        <p:txBody>
          <a:bodyPr/>
          <a:lstStyle/>
          <a:p>
            <a:r>
              <a:rPr lang="en-US" dirty="0"/>
              <a:t>HFMA Annual Healthcare Update</a:t>
            </a:r>
            <a:endParaRPr dirty="0"/>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6" name="Text Placeholder 5"/>
          <p:cNvSpPr>
            <a:spLocks noGrp="1"/>
          </p:cNvSpPr>
          <p:nvPr>
            <p:ph type="body" sz="quarter" idx="14"/>
          </p:nvPr>
        </p:nvSpPr>
        <p:spPr>
          <a:xfrm>
            <a:off x="609600" y="1519238"/>
            <a:ext cx="5322888" cy="354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5"/>
          <p:cNvSpPr>
            <a:spLocks noGrp="1"/>
          </p:cNvSpPr>
          <p:nvPr>
            <p:ph type="body" sz="quarter" idx="15"/>
          </p:nvPr>
        </p:nvSpPr>
        <p:spPr>
          <a:xfrm>
            <a:off x="6259512" y="1519238"/>
            <a:ext cx="5322888" cy="3540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87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August 15, 2019</a:t>
            </a:r>
            <a:endParaRPr dirty="0"/>
          </a:p>
        </p:txBody>
      </p:sp>
      <p:sp>
        <p:nvSpPr>
          <p:cNvPr id="5" name="Footer Placeholder 4"/>
          <p:cNvSpPr>
            <a:spLocks noGrp="1"/>
          </p:cNvSpPr>
          <p:nvPr>
            <p:ph type="ftr" sz="quarter" idx="11"/>
          </p:nvPr>
        </p:nvSpPr>
        <p:spPr/>
        <p:txBody>
          <a:bodyPr/>
          <a:lstStyle/>
          <a:p>
            <a:r>
              <a:rPr lang="en-US" dirty="0"/>
              <a:t>HFMA Annual Healthcare Update</a:t>
            </a:r>
            <a:endParaRPr dirty="0"/>
          </a:p>
        </p:txBody>
      </p:sp>
      <p:sp>
        <p:nvSpPr>
          <p:cNvPr id="6" name="Slide Number Placeholder 5"/>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9"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8" name="Picture Placeholder 2"/>
          <p:cNvSpPr>
            <a:spLocks noGrp="1"/>
          </p:cNvSpPr>
          <p:nvPr>
            <p:ph type="pic" sz="quarter" idx="14"/>
          </p:nvPr>
        </p:nvSpPr>
        <p:spPr>
          <a:xfrm>
            <a:off x="609600" y="1524000"/>
            <a:ext cx="10972800" cy="4572000"/>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22002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PICTURE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spAutoFit/>
          </a:bodyPr>
          <a:lstStyle>
            <a:lvl1pPr>
              <a:defRPr/>
            </a:lvl1pPr>
          </a:lstStyle>
          <a:p>
            <a:r>
              <a:rPr dirty="0"/>
              <a:t>Click to add one-line title</a:t>
            </a:r>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Text Placeholder 2"/>
          <p:cNvSpPr>
            <a:spLocks noGrp="1"/>
          </p:cNvSpPr>
          <p:nvPr>
            <p:ph type="body" idx="1" hasCustomPrompt="1"/>
          </p:nvPr>
        </p:nvSpPr>
        <p:spPr>
          <a:xfrm>
            <a:off x="609599" y="1524000"/>
            <a:ext cx="5333999" cy="276999"/>
          </a:xfrm>
        </p:spPr>
        <p:txBody>
          <a:bodyPr anchor="t">
            <a:sp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5" name="Text Placeholder 4"/>
          <p:cNvSpPr>
            <a:spLocks noGrp="1"/>
          </p:cNvSpPr>
          <p:nvPr>
            <p:ph type="body" sz="quarter" idx="3" hasCustomPrompt="1"/>
          </p:nvPr>
        </p:nvSpPr>
        <p:spPr>
          <a:xfrm>
            <a:off x="6248400" y="1524000"/>
            <a:ext cx="5334000" cy="276999"/>
          </a:xfrm>
        </p:spPr>
        <p:txBody>
          <a:bodyPr anchor="t">
            <a:sp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7" name="Date Placeholder 6"/>
          <p:cNvSpPr>
            <a:spLocks noGrp="1"/>
          </p:cNvSpPr>
          <p:nvPr>
            <p:ph type="dt" sz="half" idx="10"/>
          </p:nvPr>
        </p:nvSpPr>
        <p:spPr/>
        <p:txBody>
          <a:bodyPr/>
          <a:lstStyle/>
          <a:p>
            <a:r>
              <a:rPr lang="en-US"/>
              <a:t>August 15, 2019</a:t>
            </a:r>
            <a:endParaRPr dirty="0"/>
          </a:p>
        </p:txBody>
      </p:sp>
      <p:sp>
        <p:nvSpPr>
          <p:cNvPr id="8" name="Footer Placeholder 7"/>
          <p:cNvSpPr>
            <a:spLocks noGrp="1"/>
          </p:cNvSpPr>
          <p:nvPr>
            <p:ph type="ftr" sz="quarter" idx="11"/>
          </p:nvPr>
        </p:nvSpPr>
        <p:spPr/>
        <p:txBody>
          <a:bodyPr/>
          <a:lstStyle/>
          <a:p>
            <a:r>
              <a:rPr lang="en-US" dirty="0"/>
              <a:t>HFMA Annual Healthcare Update</a:t>
            </a:r>
            <a:endParaRPr dirty="0"/>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3" name="Picture Placeholder 2"/>
          <p:cNvSpPr>
            <a:spLocks noGrp="1"/>
          </p:cNvSpPr>
          <p:nvPr>
            <p:ph type="pic" sz="quarter" idx="14"/>
          </p:nvPr>
        </p:nvSpPr>
        <p:spPr>
          <a:xfrm>
            <a:off x="609600" y="1906552"/>
            <a:ext cx="5333999" cy="4189448"/>
          </a:xfrm>
        </p:spPr>
        <p:txBody>
          <a:bodyPr tIns="1463040"/>
          <a:lstStyle>
            <a:lvl1pPr marL="0" indent="0" algn="ctr">
              <a:buNone/>
              <a:defRPr/>
            </a:lvl1pPr>
          </a:lstStyle>
          <a:p>
            <a:r>
              <a:rPr lang="en-US" dirty="0"/>
              <a:t>Drag picture to placeholder or click icon to add</a:t>
            </a:r>
          </a:p>
        </p:txBody>
      </p:sp>
      <p:sp>
        <p:nvSpPr>
          <p:cNvPr id="14" name="Picture Placeholder 2"/>
          <p:cNvSpPr>
            <a:spLocks noGrp="1"/>
          </p:cNvSpPr>
          <p:nvPr>
            <p:ph type="pic" sz="quarter" idx="15"/>
          </p:nvPr>
        </p:nvSpPr>
        <p:spPr>
          <a:xfrm>
            <a:off x="6248400" y="1906552"/>
            <a:ext cx="5330984" cy="4189448"/>
          </a:xfrm>
        </p:spPr>
        <p:txBody>
          <a:bodyPr tIns="146304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312377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8768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COLUMN FLOW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2" y="521208"/>
            <a:ext cx="10969943" cy="411480"/>
          </a:xfrm>
        </p:spPr>
        <p:txBody>
          <a:bodyPr/>
          <a:lstStyle>
            <a:lvl1pPr>
              <a:defRPr sz="2400" baseline="0"/>
            </a:lvl1pPr>
          </a:lstStyle>
          <a:p>
            <a:r>
              <a:rPr dirty="0"/>
              <a:t>Click to add one-line title</a:t>
            </a:r>
          </a:p>
        </p:txBody>
      </p:sp>
      <p:sp>
        <p:nvSpPr>
          <p:cNvPr id="15" name="Text Placeholder 7"/>
          <p:cNvSpPr>
            <a:spLocks noGrp="1"/>
          </p:cNvSpPr>
          <p:nvPr>
            <p:ph type="body" sz="quarter" idx="13" hasCustomPrompt="1"/>
          </p:nvPr>
        </p:nvSpPr>
        <p:spPr>
          <a:xfrm>
            <a:off x="609441" y="934240"/>
            <a:ext cx="10969943" cy="381000"/>
          </a:xfrm>
        </p:spPr>
        <p:txBody>
          <a:bodyPr>
            <a:noAutofit/>
          </a:bodyPr>
          <a:lstStyle>
            <a:lvl1pPr marL="0" indent="0">
              <a:spcBef>
                <a:spcPts val="0"/>
              </a:spcBef>
              <a:buNone/>
              <a:defRPr sz="18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5" name="Date Placeholder 4"/>
          <p:cNvSpPr>
            <a:spLocks noGrp="1"/>
          </p:cNvSpPr>
          <p:nvPr>
            <p:ph type="dt" sz="half" idx="10"/>
          </p:nvPr>
        </p:nvSpPr>
        <p:spPr/>
        <p:txBody>
          <a:bodyPr/>
          <a:lstStyle/>
          <a:p>
            <a:r>
              <a:rPr lang="en-US"/>
              <a:t>August 15, 2019</a:t>
            </a:r>
            <a:endParaRPr dirty="0"/>
          </a:p>
        </p:txBody>
      </p:sp>
      <p:sp>
        <p:nvSpPr>
          <p:cNvPr id="6" name="Footer Placeholder 5"/>
          <p:cNvSpPr>
            <a:spLocks noGrp="1"/>
          </p:cNvSpPr>
          <p:nvPr>
            <p:ph type="ftr" sz="quarter" idx="11"/>
          </p:nvPr>
        </p:nvSpPr>
        <p:spPr/>
        <p:txBody>
          <a:bodyPr/>
          <a:lstStyle/>
          <a:p>
            <a:r>
              <a:rPr lang="en-US" dirty="0"/>
              <a:t>HFMA Annual Healthcare Update</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6" name="Text Placeholder 4"/>
          <p:cNvSpPr>
            <a:spLocks noGrp="1"/>
          </p:cNvSpPr>
          <p:nvPr>
            <p:ph type="body" sz="quarter" idx="14" hasCustomPrompt="1"/>
          </p:nvPr>
        </p:nvSpPr>
        <p:spPr>
          <a:xfrm>
            <a:off x="609441" y="1371600"/>
            <a:ext cx="10969942" cy="4800600"/>
          </a:xfrm>
        </p:spPr>
        <p:txBody>
          <a:bodyPr wrap="square" numCol="3" spcCol="457200">
            <a:noAutofit/>
          </a:bodyPr>
          <a:lstStyle>
            <a:lvl1pPr marL="0" marR="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lang="en-US" sz="1200" b="0" baseline="0" smtClean="0">
                <a:solidFill>
                  <a:schemeClr val="tx1"/>
                </a:solidFill>
                <a:latin typeface="arial" charset="0"/>
              </a:defRPr>
            </a:lvl1pPr>
            <a:lvl2pPr>
              <a:defRPr sz="1200"/>
            </a:lvl2pPr>
          </a:lstStyle>
          <a:p>
            <a:pPr marL="0" indent="0">
              <a:lnSpc>
                <a:spcPts val="1600"/>
              </a:lnSpc>
              <a:spcBef>
                <a:spcPts val="600"/>
              </a:spcBef>
              <a:buNone/>
            </a:pPr>
            <a:r>
              <a:rPr lang="en-US" sz="1200" b="1" dirty="0">
                <a:solidFill>
                  <a:srgbClr val="084976"/>
                </a:solidFill>
              </a:rPr>
              <a:t>Subhead, 12 </a:t>
            </a:r>
            <a:r>
              <a:rPr lang="en-US" sz="1200" b="1" dirty="0" err="1">
                <a:solidFill>
                  <a:srgbClr val="084976"/>
                </a:solidFill>
              </a:rPr>
              <a:t>pt</a:t>
            </a:r>
            <a:r>
              <a:rPr lang="en-US" sz="1200" b="1" dirty="0">
                <a:solidFill>
                  <a:srgbClr val="084976"/>
                </a:solidFill>
              </a:rPr>
              <a:t> Arial Bold</a:t>
            </a:r>
          </a:p>
          <a:p>
            <a:pPr marL="411480" lvl="1">
              <a:lnSpc>
                <a:spcPts val="1600"/>
              </a:lnSpc>
              <a:spcBef>
                <a:spcPts val="600"/>
              </a:spcBef>
            </a:pPr>
            <a:r>
              <a:rPr lang="en-US" sz="1200" dirty="0"/>
              <a:t>Bullet list line 1</a:t>
            </a:r>
          </a:p>
          <a:p>
            <a:pPr marL="411480" lvl="1">
              <a:lnSpc>
                <a:spcPts val="1600"/>
              </a:lnSpc>
              <a:spcBef>
                <a:spcPts val="600"/>
              </a:spcBef>
            </a:pPr>
            <a:r>
              <a:rPr lang="en-US" sz="1200" dirty="0"/>
              <a:t>Bullet list line 2</a:t>
            </a:r>
          </a:p>
          <a:p>
            <a:pPr marL="411480" lvl="1">
              <a:lnSpc>
                <a:spcPts val="1600"/>
              </a:lnSpc>
              <a:spcBef>
                <a:spcPts val="600"/>
              </a:spcBef>
            </a:pPr>
            <a:r>
              <a:rPr lang="en-US" sz="1200" dirty="0"/>
              <a:t>Bullet list line 3</a:t>
            </a:r>
          </a:p>
          <a:p>
            <a:pPr marL="0" indent="0">
              <a:lnSpc>
                <a:spcPts val="1800"/>
              </a:lnSpc>
              <a:spcBef>
                <a:spcPts val="600"/>
              </a:spcBef>
              <a:buNone/>
            </a:pPr>
            <a:r>
              <a:rPr lang="en-US" sz="1100" dirty="0" err="1">
                <a:solidFill>
                  <a:prstClr val="black"/>
                </a:solidFill>
                <a:latin typeface="ArialMT" charset="0"/>
              </a:rPr>
              <a:t>Lorem</a:t>
            </a:r>
            <a:r>
              <a:rPr lang="en-US" sz="1100" dirty="0">
                <a:solidFill>
                  <a:prstClr val="black"/>
                </a:solidFill>
                <a:latin typeface="ArialMT" charset="0"/>
              </a:rPr>
              <a:t> </a:t>
            </a:r>
            <a:r>
              <a:rPr lang="en-US" sz="1100" dirty="0" err="1">
                <a:solidFill>
                  <a:prstClr val="black"/>
                </a:solidFill>
                <a:latin typeface="ArialMT" charset="0"/>
              </a:rPr>
              <a:t>ipsum</a:t>
            </a:r>
            <a:r>
              <a:rPr lang="en-US" sz="1100" dirty="0">
                <a:solidFill>
                  <a:prstClr val="black"/>
                </a:solidFill>
                <a:latin typeface="ArialMT" charset="0"/>
              </a:rPr>
              <a:t> dolor sit </a:t>
            </a:r>
            <a:r>
              <a:rPr lang="en-US" sz="1100" dirty="0" err="1">
                <a:solidFill>
                  <a:prstClr val="black"/>
                </a:solidFill>
                <a:latin typeface="ArialMT" charset="0"/>
              </a:rPr>
              <a:t>amet</a:t>
            </a:r>
            <a:r>
              <a:rPr lang="en-US" sz="1100" dirty="0">
                <a:solidFill>
                  <a:prstClr val="black"/>
                </a:solidFill>
                <a:latin typeface="ArialMT" charset="0"/>
              </a:rPr>
              <a:t>, </a:t>
            </a:r>
            <a:r>
              <a:rPr lang="en-US" sz="1100" dirty="0" err="1">
                <a:solidFill>
                  <a:prstClr val="black"/>
                </a:solidFill>
                <a:latin typeface="ArialMT" charset="0"/>
              </a:rPr>
              <a:t>consectetur</a:t>
            </a:r>
            <a:r>
              <a:rPr lang="en-US" sz="1100" dirty="0">
                <a:solidFill>
                  <a:prstClr val="black"/>
                </a:solidFill>
                <a:latin typeface="ArialMT" charset="0"/>
              </a:rPr>
              <a:t> </a:t>
            </a:r>
            <a:r>
              <a:rPr lang="en-US" sz="1100" dirty="0" err="1">
                <a:solidFill>
                  <a:prstClr val="black"/>
                </a:solidFill>
                <a:latin typeface="ArialMT" charset="0"/>
              </a:rPr>
              <a:t>adipiscing</a:t>
            </a:r>
            <a:r>
              <a:rPr lang="en-US" sz="1100" dirty="0">
                <a:solidFill>
                  <a:prstClr val="black"/>
                </a:solidFill>
                <a:latin typeface="ArialMT" charset="0"/>
              </a:rPr>
              <a:t> </a:t>
            </a:r>
            <a:r>
              <a:rPr lang="en-US" sz="1100" dirty="0" err="1">
                <a:solidFill>
                  <a:prstClr val="black"/>
                </a:solidFill>
                <a:latin typeface="ArialMT" charset="0"/>
              </a:rPr>
              <a:t>elit</a:t>
            </a:r>
            <a:r>
              <a:rPr lang="en-US" sz="1100" dirty="0">
                <a:solidFill>
                  <a:prstClr val="black"/>
                </a:solidFill>
                <a:latin typeface="ArialMT" charset="0"/>
              </a:rPr>
              <a:t>, </a:t>
            </a:r>
            <a:r>
              <a:rPr lang="en-US" sz="1100" dirty="0" err="1">
                <a:solidFill>
                  <a:prstClr val="black"/>
                </a:solidFill>
                <a:latin typeface="ArialMT" charset="0"/>
              </a:rPr>
              <a:t>sed</a:t>
            </a:r>
            <a:r>
              <a:rPr lang="en-US" sz="1100" dirty="0">
                <a:solidFill>
                  <a:prstClr val="black"/>
                </a:solidFill>
                <a:latin typeface="ArialMT" charset="0"/>
              </a:rPr>
              <a:t> do </a:t>
            </a:r>
            <a:r>
              <a:rPr lang="en-US" sz="1100" dirty="0" err="1">
                <a:solidFill>
                  <a:prstClr val="black"/>
                </a:solidFill>
                <a:latin typeface="ArialMT" charset="0"/>
              </a:rPr>
              <a:t>eiusmod</a:t>
            </a:r>
            <a:r>
              <a:rPr lang="en-US" sz="1100" dirty="0">
                <a:solidFill>
                  <a:prstClr val="black"/>
                </a:solidFill>
                <a:latin typeface="ArialMT" charset="0"/>
              </a:rPr>
              <a:t> </a:t>
            </a:r>
            <a:r>
              <a:rPr lang="en-US" sz="1100" dirty="0" err="1">
                <a:solidFill>
                  <a:prstClr val="black"/>
                </a:solidFill>
                <a:latin typeface="ArialMT" charset="0"/>
              </a:rPr>
              <a:t>tempor</a:t>
            </a:r>
            <a:r>
              <a:rPr lang="en-US" sz="1100" dirty="0">
                <a:solidFill>
                  <a:prstClr val="black"/>
                </a:solidFill>
                <a:latin typeface="ArialMT" charset="0"/>
              </a:rPr>
              <a:t> </a:t>
            </a:r>
            <a:r>
              <a:rPr lang="en-US" sz="1100" dirty="0" err="1">
                <a:solidFill>
                  <a:prstClr val="black"/>
                </a:solidFill>
                <a:latin typeface="ArialMT" charset="0"/>
              </a:rPr>
              <a:t>incididunt</a:t>
            </a:r>
            <a:r>
              <a:rPr lang="en-US" sz="1100" dirty="0">
                <a:solidFill>
                  <a:prstClr val="black"/>
                </a:solidFill>
                <a:latin typeface="ArialMT" charset="0"/>
              </a:rPr>
              <a:t> </a:t>
            </a:r>
            <a:r>
              <a:rPr lang="en-US" sz="1100" dirty="0" err="1">
                <a:solidFill>
                  <a:prstClr val="black"/>
                </a:solidFill>
                <a:latin typeface="ArialMT" charset="0"/>
              </a:rPr>
              <a:t>ut</a:t>
            </a:r>
            <a:r>
              <a:rPr lang="en-US" sz="1100" dirty="0">
                <a:solidFill>
                  <a:prstClr val="black"/>
                </a:solidFill>
                <a:latin typeface="ArialMT" charset="0"/>
              </a:rPr>
              <a:t> </a:t>
            </a:r>
            <a:r>
              <a:rPr lang="en-US" sz="1100" dirty="0" err="1">
                <a:solidFill>
                  <a:prstClr val="black"/>
                </a:solidFill>
                <a:latin typeface="ArialMT" charset="0"/>
              </a:rPr>
              <a:t>labore</a:t>
            </a:r>
            <a:r>
              <a:rPr lang="en-US" sz="1100" dirty="0">
                <a:solidFill>
                  <a:prstClr val="black"/>
                </a:solidFill>
                <a:latin typeface="ArialMT" charset="0"/>
              </a:rPr>
              <a:t> et </a:t>
            </a:r>
            <a:r>
              <a:rPr lang="en-US" sz="1100" dirty="0" err="1">
                <a:solidFill>
                  <a:prstClr val="black"/>
                </a:solidFill>
                <a:latin typeface="ArialMT" charset="0"/>
              </a:rPr>
              <a:t>dolore</a:t>
            </a:r>
            <a:r>
              <a:rPr lang="en-US" sz="1100" dirty="0">
                <a:solidFill>
                  <a:prstClr val="black"/>
                </a:solidFill>
                <a:latin typeface="ArialMT" charset="0"/>
              </a:rPr>
              <a:t> magna </a:t>
            </a:r>
            <a:r>
              <a:rPr lang="en-US" sz="1100" dirty="0" err="1">
                <a:solidFill>
                  <a:prstClr val="black"/>
                </a:solidFill>
                <a:latin typeface="ArialMT" charset="0"/>
              </a:rPr>
              <a:t>aliqua</a:t>
            </a:r>
            <a:r>
              <a:rPr lang="en-US" sz="1100" dirty="0">
                <a:solidFill>
                  <a:prstClr val="black"/>
                </a:solidFill>
                <a:latin typeface="ArialMT" charset="0"/>
              </a:rPr>
              <a:t>. </a:t>
            </a:r>
            <a:r>
              <a:rPr lang="en-US" sz="1100" dirty="0" err="1">
                <a:solidFill>
                  <a:prstClr val="black"/>
                </a:solidFill>
                <a:latin typeface="ArialMT" charset="0"/>
              </a:rPr>
              <a:t>Ut</a:t>
            </a:r>
            <a:r>
              <a:rPr lang="en-US" sz="1100" dirty="0">
                <a:solidFill>
                  <a:prstClr val="black"/>
                </a:solidFill>
                <a:latin typeface="ArialMT" charset="0"/>
              </a:rPr>
              <a:t> </a:t>
            </a:r>
            <a:r>
              <a:rPr lang="en-US" sz="1100" dirty="0" err="1">
                <a:solidFill>
                  <a:prstClr val="black"/>
                </a:solidFill>
                <a:latin typeface="ArialMT" charset="0"/>
              </a:rPr>
              <a:t>enim</a:t>
            </a:r>
            <a:r>
              <a:rPr lang="en-US" sz="1100" dirty="0">
                <a:solidFill>
                  <a:prstClr val="black"/>
                </a:solidFill>
                <a:latin typeface="ArialMT" charset="0"/>
              </a:rPr>
              <a:t> ad minim </a:t>
            </a:r>
            <a:r>
              <a:rPr lang="en-US" sz="1100" dirty="0" err="1">
                <a:solidFill>
                  <a:prstClr val="black"/>
                </a:solidFill>
                <a:latin typeface="ArialMT" charset="0"/>
              </a:rPr>
              <a:t>veniam</a:t>
            </a:r>
            <a:r>
              <a:rPr lang="en-US" sz="1100" dirty="0">
                <a:solidFill>
                  <a:prstClr val="black"/>
                </a:solidFill>
                <a:latin typeface="ArialMT" charset="0"/>
              </a:rPr>
              <a:t>, </a:t>
            </a:r>
            <a:r>
              <a:rPr lang="en-US" sz="1100" dirty="0" err="1">
                <a:solidFill>
                  <a:prstClr val="black"/>
                </a:solidFill>
                <a:latin typeface="ArialMT" charset="0"/>
              </a:rPr>
              <a:t>quis</a:t>
            </a:r>
            <a:r>
              <a:rPr lang="en-US" sz="1100" dirty="0">
                <a:solidFill>
                  <a:prstClr val="black"/>
                </a:solidFill>
                <a:latin typeface="ArialMT" charset="0"/>
              </a:rPr>
              <a:t> </a:t>
            </a:r>
            <a:r>
              <a:rPr lang="en-US" sz="1100" dirty="0" err="1">
                <a:solidFill>
                  <a:prstClr val="black"/>
                </a:solidFill>
                <a:latin typeface="ArialMT" charset="0"/>
              </a:rPr>
              <a:t>nostrud</a:t>
            </a:r>
            <a:r>
              <a:rPr lang="en-US" sz="1100" dirty="0">
                <a:solidFill>
                  <a:prstClr val="black"/>
                </a:solidFill>
                <a:latin typeface="ArialMT" charset="0"/>
              </a:rPr>
              <a:t> exercitation </a:t>
            </a:r>
            <a:r>
              <a:rPr lang="en-US" sz="1100" dirty="0" err="1">
                <a:solidFill>
                  <a:prstClr val="black"/>
                </a:solidFill>
                <a:latin typeface="ArialMT" charset="0"/>
              </a:rPr>
              <a:t>ullamco</a:t>
            </a:r>
            <a:r>
              <a:rPr lang="en-US" sz="1100" dirty="0">
                <a:solidFill>
                  <a:prstClr val="black"/>
                </a:solidFill>
                <a:latin typeface="ArialMT" charset="0"/>
              </a:rPr>
              <a:t> </a:t>
            </a:r>
            <a:r>
              <a:rPr lang="en-US" sz="1100" dirty="0" err="1">
                <a:solidFill>
                  <a:prstClr val="black"/>
                </a:solidFill>
                <a:latin typeface="ArialMT" charset="0"/>
              </a:rPr>
              <a:t>laboris</a:t>
            </a:r>
            <a:r>
              <a:rPr lang="en-US" sz="1100" dirty="0">
                <a:solidFill>
                  <a:prstClr val="black"/>
                </a:solidFill>
                <a:latin typeface="ArialMT" charset="0"/>
              </a:rPr>
              <a:t> nisi </a:t>
            </a:r>
            <a:r>
              <a:rPr lang="en-US" sz="1100" dirty="0" err="1">
                <a:solidFill>
                  <a:prstClr val="black"/>
                </a:solidFill>
                <a:latin typeface="ArialMT" charset="0"/>
              </a:rPr>
              <a:t>ut</a:t>
            </a:r>
            <a:r>
              <a:rPr lang="en-US" sz="1100" dirty="0">
                <a:solidFill>
                  <a:prstClr val="black"/>
                </a:solidFill>
                <a:latin typeface="ArialMT" charset="0"/>
              </a:rPr>
              <a:t> </a:t>
            </a:r>
            <a:r>
              <a:rPr lang="en-US" sz="1100" dirty="0" err="1">
                <a:solidFill>
                  <a:prstClr val="black"/>
                </a:solidFill>
                <a:latin typeface="ArialMT" charset="0"/>
              </a:rPr>
              <a:t>aliquip</a:t>
            </a:r>
            <a:r>
              <a:rPr lang="en-US" sz="1100" dirty="0">
                <a:solidFill>
                  <a:prstClr val="black"/>
                </a:solidFill>
                <a:latin typeface="ArialMT" charset="0"/>
              </a:rPr>
              <a:t> ex </a:t>
            </a:r>
            <a:r>
              <a:rPr lang="en-US" sz="1100" dirty="0" err="1">
                <a:solidFill>
                  <a:prstClr val="black"/>
                </a:solidFill>
                <a:latin typeface="ArialMT" charset="0"/>
              </a:rPr>
              <a:t>ea</a:t>
            </a:r>
            <a:r>
              <a:rPr lang="en-US" sz="1100" dirty="0">
                <a:solidFill>
                  <a:prstClr val="black"/>
                </a:solidFill>
                <a:latin typeface="ArialMT" charset="0"/>
              </a:rPr>
              <a:t> </a:t>
            </a:r>
            <a:r>
              <a:rPr lang="en-US" sz="1100" dirty="0" err="1">
                <a:solidFill>
                  <a:prstClr val="black"/>
                </a:solidFill>
                <a:latin typeface="ArialMT" charset="0"/>
              </a:rPr>
              <a:t>commodo</a:t>
            </a:r>
            <a:r>
              <a:rPr lang="en-US" sz="1100" dirty="0">
                <a:solidFill>
                  <a:prstClr val="black"/>
                </a:solidFill>
                <a:latin typeface="ArialMT" charset="0"/>
              </a:rPr>
              <a:t> </a:t>
            </a:r>
            <a:r>
              <a:rPr lang="en-US" sz="1100" dirty="0" err="1">
                <a:solidFill>
                  <a:prstClr val="black"/>
                </a:solidFill>
                <a:latin typeface="ArialMT" charset="0"/>
              </a:rPr>
              <a:t>consequat</a:t>
            </a:r>
            <a:r>
              <a:rPr lang="en-US" sz="1100" dirty="0">
                <a:solidFill>
                  <a:prstClr val="black"/>
                </a:solidFill>
                <a:latin typeface="ArialMT" charset="0"/>
              </a:rPr>
              <a:t>. </a:t>
            </a:r>
            <a:r>
              <a:rPr lang="en-US" sz="1100" dirty="0" err="1">
                <a:solidFill>
                  <a:prstClr val="black"/>
                </a:solidFill>
                <a:latin typeface="ArialMT" charset="0"/>
              </a:rPr>
              <a:t>Duis</a:t>
            </a:r>
            <a:r>
              <a:rPr lang="en-US" sz="1100" dirty="0">
                <a:solidFill>
                  <a:prstClr val="black"/>
                </a:solidFill>
                <a:latin typeface="ArialMT" charset="0"/>
              </a:rPr>
              <a:t> </a:t>
            </a:r>
            <a:r>
              <a:rPr lang="en-US" sz="1100" dirty="0" err="1">
                <a:solidFill>
                  <a:prstClr val="black"/>
                </a:solidFill>
                <a:latin typeface="ArialMT" charset="0"/>
              </a:rPr>
              <a:t>aute</a:t>
            </a:r>
            <a:r>
              <a:rPr lang="en-US" sz="1100" dirty="0">
                <a:solidFill>
                  <a:prstClr val="black"/>
                </a:solidFill>
                <a:latin typeface="ArialMT" charset="0"/>
              </a:rPr>
              <a:t> </a:t>
            </a:r>
            <a:r>
              <a:rPr lang="en-US" sz="1100" dirty="0" err="1">
                <a:solidFill>
                  <a:prstClr val="black"/>
                </a:solidFill>
                <a:latin typeface="ArialMT" charset="0"/>
              </a:rPr>
              <a:t>irure</a:t>
            </a:r>
            <a:r>
              <a:rPr lang="en-US" sz="1100" dirty="0">
                <a:solidFill>
                  <a:prstClr val="black"/>
                </a:solidFill>
                <a:latin typeface="ArialMT" charset="0"/>
              </a:rPr>
              <a:t> dolor in </a:t>
            </a:r>
            <a:r>
              <a:rPr lang="en-US" sz="1100" dirty="0" err="1">
                <a:solidFill>
                  <a:prstClr val="black"/>
                </a:solidFill>
                <a:latin typeface="ArialMT" charset="0"/>
              </a:rPr>
              <a:t>reprehenderit</a:t>
            </a:r>
            <a:r>
              <a:rPr lang="en-US" sz="1100" dirty="0">
                <a:solidFill>
                  <a:prstClr val="black"/>
                </a:solidFill>
                <a:latin typeface="ArialMT" charset="0"/>
              </a:rPr>
              <a:t> in </a:t>
            </a:r>
            <a:r>
              <a:rPr lang="en-US" sz="1100" dirty="0" err="1">
                <a:solidFill>
                  <a:prstClr val="black"/>
                </a:solidFill>
                <a:latin typeface="ArialMT" charset="0"/>
              </a:rPr>
              <a:t>voluptate</a:t>
            </a:r>
            <a:r>
              <a:rPr lang="en-US" sz="1100" dirty="0">
                <a:solidFill>
                  <a:prstClr val="black"/>
                </a:solidFill>
                <a:latin typeface="ArialMT" charset="0"/>
              </a:rPr>
              <a:t> </a:t>
            </a:r>
            <a:r>
              <a:rPr lang="en-US" sz="1100" dirty="0" err="1">
                <a:solidFill>
                  <a:prstClr val="black"/>
                </a:solidFill>
                <a:latin typeface="ArialMT" charset="0"/>
              </a:rPr>
              <a:t>velit</a:t>
            </a:r>
            <a:r>
              <a:rPr lang="en-US" sz="1100" dirty="0">
                <a:solidFill>
                  <a:prstClr val="black"/>
                </a:solidFill>
                <a:latin typeface="ArialMT" charset="0"/>
              </a:rPr>
              <a:t> </a:t>
            </a:r>
            <a:r>
              <a:rPr lang="en-US" sz="1100" dirty="0" err="1">
                <a:solidFill>
                  <a:prstClr val="black"/>
                </a:solidFill>
                <a:latin typeface="ArialMT" charset="0"/>
              </a:rPr>
              <a:t>esse</a:t>
            </a:r>
            <a:r>
              <a:rPr lang="en-US" sz="1100" dirty="0">
                <a:solidFill>
                  <a:prstClr val="black"/>
                </a:solidFill>
                <a:latin typeface="ArialMT" charset="0"/>
              </a:rPr>
              <a:t> </a:t>
            </a:r>
            <a:r>
              <a:rPr lang="en-US" sz="1100" dirty="0" err="1">
                <a:solidFill>
                  <a:prstClr val="black"/>
                </a:solidFill>
                <a:latin typeface="ArialMT" charset="0"/>
              </a:rPr>
              <a:t>cillum</a:t>
            </a:r>
            <a:r>
              <a:rPr lang="en-US" sz="1100" dirty="0">
                <a:solidFill>
                  <a:prstClr val="black"/>
                </a:solidFill>
                <a:latin typeface="ArialMT" charset="0"/>
              </a:rPr>
              <a:t> </a:t>
            </a:r>
            <a:r>
              <a:rPr lang="en-US" sz="1100" dirty="0" err="1">
                <a:solidFill>
                  <a:prstClr val="black"/>
                </a:solidFill>
                <a:latin typeface="ArialMT" charset="0"/>
              </a:rPr>
              <a:t>dolore</a:t>
            </a:r>
            <a:r>
              <a:rPr lang="en-US" sz="1100" dirty="0">
                <a:solidFill>
                  <a:prstClr val="black"/>
                </a:solidFill>
                <a:latin typeface="ArialMT" charset="0"/>
              </a:rPr>
              <a:t> </a:t>
            </a:r>
            <a:r>
              <a:rPr lang="en-US" sz="1100" dirty="0" err="1">
                <a:solidFill>
                  <a:prstClr val="black"/>
                </a:solidFill>
                <a:latin typeface="ArialMT" charset="0"/>
              </a:rPr>
              <a:t>eu</a:t>
            </a:r>
            <a:r>
              <a:rPr lang="en-US" sz="1100" dirty="0">
                <a:solidFill>
                  <a:prstClr val="black"/>
                </a:solidFill>
                <a:latin typeface="ArialMT" charset="0"/>
              </a:rPr>
              <a:t> </a:t>
            </a:r>
            <a:r>
              <a:rPr lang="en-US" sz="1100" dirty="0" err="1">
                <a:solidFill>
                  <a:prstClr val="black"/>
                </a:solidFill>
                <a:latin typeface="ArialMT" charset="0"/>
              </a:rPr>
              <a:t>fugiat</a:t>
            </a:r>
            <a:r>
              <a:rPr lang="en-US" sz="1100" dirty="0">
                <a:solidFill>
                  <a:prstClr val="black"/>
                </a:solidFill>
                <a:latin typeface="ArialMT" charset="0"/>
              </a:rPr>
              <a:t> </a:t>
            </a:r>
            <a:r>
              <a:rPr lang="en-US" sz="1100" dirty="0" err="1">
                <a:solidFill>
                  <a:prstClr val="black"/>
                </a:solidFill>
                <a:latin typeface="ArialMT" charset="0"/>
              </a:rPr>
              <a:t>nulla</a:t>
            </a:r>
            <a:r>
              <a:rPr lang="en-US" sz="1100" dirty="0">
                <a:solidFill>
                  <a:prstClr val="black"/>
                </a:solidFill>
                <a:latin typeface="ArialMT" charset="0"/>
              </a:rPr>
              <a:t> </a:t>
            </a:r>
            <a:r>
              <a:rPr lang="en-US" sz="1100" dirty="0" err="1">
                <a:solidFill>
                  <a:prstClr val="black"/>
                </a:solidFill>
                <a:latin typeface="ArialMT" charset="0"/>
              </a:rPr>
              <a:t>pariatur</a:t>
            </a:r>
            <a:r>
              <a:rPr lang="en-US" sz="1100" dirty="0">
                <a:solidFill>
                  <a:prstClr val="black"/>
                </a:solidFill>
                <a:latin typeface="ArialMT" charset="0"/>
              </a:rPr>
              <a:t>. </a:t>
            </a:r>
            <a:r>
              <a:rPr lang="en-US" sz="1100" dirty="0" err="1">
                <a:solidFill>
                  <a:prstClr val="black"/>
                </a:solidFill>
                <a:latin typeface="ArialMT" charset="0"/>
              </a:rPr>
              <a:t>Excepteur</a:t>
            </a:r>
            <a:r>
              <a:rPr lang="en-US" sz="1100" dirty="0">
                <a:solidFill>
                  <a:prstClr val="black"/>
                </a:solidFill>
                <a:latin typeface="ArialMT" charset="0"/>
              </a:rPr>
              <a:t> </a:t>
            </a:r>
            <a:r>
              <a:rPr lang="en-US" sz="1100" dirty="0" err="1">
                <a:solidFill>
                  <a:prstClr val="black"/>
                </a:solidFill>
                <a:latin typeface="ArialMT" charset="0"/>
              </a:rPr>
              <a:t>sint</a:t>
            </a:r>
            <a:r>
              <a:rPr lang="en-US" sz="1100" dirty="0">
                <a:solidFill>
                  <a:prstClr val="black"/>
                </a:solidFill>
                <a:latin typeface="ArialMT" charset="0"/>
              </a:rPr>
              <a:t> </a:t>
            </a:r>
            <a:r>
              <a:rPr lang="en-US" sz="1100" dirty="0" err="1">
                <a:solidFill>
                  <a:prstClr val="black"/>
                </a:solidFill>
                <a:latin typeface="ArialMT" charset="0"/>
              </a:rPr>
              <a:t>occaecat</a:t>
            </a:r>
            <a:r>
              <a:rPr lang="en-US" sz="1100" dirty="0">
                <a:solidFill>
                  <a:prstClr val="black"/>
                </a:solidFill>
                <a:latin typeface="ArialMT" charset="0"/>
              </a:rPr>
              <a:t> </a:t>
            </a:r>
            <a:r>
              <a:rPr lang="en-US" sz="1100" dirty="0" err="1">
                <a:solidFill>
                  <a:prstClr val="black"/>
                </a:solidFill>
                <a:latin typeface="ArialMT" charset="0"/>
              </a:rPr>
              <a:t>cupidatat</a:t>
            </a:r>
            <a:r>
              <a:rPr lang="en-US" sz="1100" dirty="0">
                <a:solidFill>
                  <a:prstClr val="black"/>
                </a:solidFill>
                <a:latin typeface="ArialMT" charset="0"/>
              </a:rPr>
              <a:t> non </a:t>
            </a:r>
            <a:r>
              <a:rPr lang="en-US" sz="1100" dirty="0" err="1">
                <a:solidFill>
                  <a:prstClr val="black"/>
                </a:solidFill>
                <a:latin typeface="ArialMT" charset="0"/>
              </a:rPr>
              <a:t>proident</a:t>
            </a:r>
            <a:r>
              <a:rPr lang="en-US" sz="1100" dirty="0">
                <a:solidFill>
                  <a:prstClr val="black"/>
                </a:solidFill>
                <a:latin typeface="ArialMT" charset="0"/>
              </a:rPr>
              <a:t>, </a:t>
            </a:r>
            <a:r>
              <a:rPr lang="en-US" sz="1100" dirty="0" err="1">
                <a:solidFill>
                  <a:prstClr val="black"/>
                </a:solidFill>
                <a:latin typeface="ArialMT" charset="0"/>
              </a:rPr>
              <a:t>sunt</a:t>
            </a:r>
            <a:r>
              <a:rPr lang="en-US" sz="1100" dirty="0">
                <a:solidFill>
                  <a:prstClr val="black"/>
                </a:solidFill>
                <a:latin typeface="ArialMT" charset="0"/>
              </a:rPr>
              <a:t> in culpa qui </a:t>
            </a:r>
            <a:r>
              <a:rPr lang="en-US" sz="1100" dirty="0" err="1">
                <a:solidFill>
                  <a:prstClr val="black"/>
                </a:solidFill>
                <a:latin typeface="ArialMT" charset="0"/>
              </a:rPr>
              <a:t>officia</a:t>
            </a:r>
            <a:r>
              <a:rPr lang="en-US" sz="1100" dirty="0">
                <a:solidFill>
                  <a:prstClr val="black"/>
                </a:solidFill>
                <a:latin typeface="ArialMT" charset="0"/>
              </a:rPr>
              <a:t> </a:t>
            </a:r>
            <a:r>
              <a:rPr lang="en-US" sz="1100" dirty="0" err="1">
                <a:solidFill>
                  <a:prstClr val="black"/>
                </a:solidFill>
                <a:latin typeface="ArialMT" charset="0"/>
              </a:rPr>
              <a:t>deserunt</a:t>
            </a:r>
            <a:r>
              <a:rPr lang="en-US" sz="1100" dirty="0">
                <a:solidFill>
                  <a:prstClr val="black"/>
                </a:solidFill>
                <a:latin typeface="ArialMT" charset="0"/>
              </a:rPr>
              <a:t> </a:t>
            </a:r>
            <a:r>
              <a:rPr lang="en-US" sz="1100" dirty="0" err="1">
                <a:solidFill>
                  <a:prstClr val="black"/>
                </a:solidFill>
                <a:latin typeface="ArialMT" charset="0"/>
              </a:rPr>
              <a:t>mollit</a:t>
            </a:r>
            <a:r>
              <a:rPr lang="en-US" sz="1100" dirty="0">
                <a:solidFill>
                  <a:prstClr val="black"/>
                </a:solidFill>
                <a:latin typeface="ArialMT" charset="0"/>
              </a:rPr>
              <a:t> </a:t>
            </a:r>
            <a:r>
              <a:rPr lang="en-US" sz="1100" dirty="0" err="1">
                <a:solidFill>
                  <a:prstClr val="black"/>
                </a:solidFill>
                <a:latin typeface="ArialMT" charset="0"/>
              </a:rPr>
              <a:t>anim</a:t>
            </a:r>
            <a:r>
              <a:rPr lang="en-US" sz="1100" dirty="0">
                <a:solidFill>
                  <a:prstClr val="black"/>
                </a:solidFill>
                <a:latin typeface="ArialMT" charset="0"/>
              </a:rPr>
              <a:t> id </a:t>
            </a:r>
            <a:r>
              <a:rPr lang="en-US" sz="1100" dirty="0" err="1">
                <a:solidFill>
                  <a:prstClr val="black"/>
                </a:solidFill>
                <a:latin typeface="ArialMT" charset="0"/>
              </a:rPr>
              <a:t>est</a:t>
            </a:r>
            <a:r>
              <a:rPr lang="en-US" sz="1100" dirty="0">
                <a:solidFill>
                  <a:prstClr val="black"/>
                </a:solidFill>
                <a:latin typeface="ArialMT" charset="0"/>
              </a:rPr>
              <a:t> </a:t>
            </a:r>
            <a:r>
              <a:rPr lang="en-US" sz="1100" dirty="0" err="1">
                <a:solidFill>
                  <a:prstClr val="black"/>
                </a:solidFill>
                <a:latin typeface="ArialMT" charset="0"/>
              </a:rPr>
              <a:t>laborum</a:t>
            </a:r>
            <a:r>
              <a:rPr lang="en-US" sz="1100" dirty="0">
                <a:solidFill>
                  <a:prstClr val="black"/>
                </a:solidFill>
                <a:latin typeface="ArialMT" charset="0"/>
              </a:rPr>
              <a:t>.”</a:t>
            </a:r>
          </a:p>
        </p:txBody>
      </p:sp>
    </p:spTree>
    <p:extLst>
      <p:ext uri="{BB962C8B-B14F-4D97-AF65-F5344CB8AC3E}">
        <p14:creationId xmlns:p14="http://schemas.microsoft.com/office/powerpoint/2010/main" val="71259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EFT IMAGE WITH DESCRIPTION">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endParaRPr dirty="0"/>
          </a:p>
        </p:txBody>
      </p:sp>
      <p:sp>
        <p:nvSpPr>
          <p:cNvPr id="4" name="Text Placeholder 3"/>
          <p:cNvSpPr>
            <a:spLocks noGrp="1"/>
          </p:cNvSpPr>
          <p:nvPr>
            <p:ph type="body" sz="half" idx="2"/>
          </p:nvPr>
        </p:nvSpPr>
        <p:spPr bwMode="ltGray">
          <a:xfrm>
            <a:off x="8153400" y="1524000"/>
            <a:ext cx="3425984" cy="553998"/>
          </a:xfrm>
          <a:solidFill>
            <a:schemeClr val="bg1"/>
          </a:solidFill>
        </p:spPr>
        <p:txBody>
          <a:bodyPr lIns="0" tIns="0" rIns="0" bIns="0">
            <a:spAutoFit/>
          </a:bodyPr>
          <a:lstStyle>
            <a:lvl1pPr marL="233363" indent="-233363">
              <a:spcBef>
                <a:spcPts val="900"/>
              </a:spcBef>
              <a:buFont typeface="Wingdings" charset="2"/>
              <a:buChar char="§"/>
              <a:defRPr sz="2000" baseline="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August 15, 2019</a:t>
            </a:r>
            <a:endParaRPr dirty="0"/>
          </a:p>
        </p:txBody>
      </p:sp>
      <p:sp>
        <p:nvSpPr>
          <p:cNvPr id="6" name="Footer Placeholder 5"/>
          <p:cNvSpPr>
            <a:spLocks noGrp="1"/>
          </p:cNvSpPr>
          <p:nvPr>
            <p:ph type="ftr" sz="quarter" idx="11"/>
          </p:nvPr>
        </p:nvSpPr>
        <p:spPr/>
        <p:txBody>
          <a:bodyPr/>
          <a:lstStyle/>
          <a:p>
            <a:r>
              <a:rPr lang="en-US" dirty="0"/>
              <a:t>HFMA Annual Healthcare Update</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0"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11" name="Picture Placeholder 2"/>
          <p:cNvSpPr>
            <a:spLocks noGrp="1"/>
          </p:cNvSpPr>
          <p:nvPr>
            <p:ph type="pic" sz="quarter" idx="14"/>
          </p:nvPr>
        </p:nvSpPr>
        <p:spPr>
          <a:xfrm>
            <a:off x="609600" y="1524000"/>
            <a:ext cx="7312025" cy="4572000"/>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40747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RIGHT WITH DESCRI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09441" y="1524000"/>
            <a:ext cx="3429159" cy="553998"/>
          </a:xfrm>
          <a:noFill/>
        </p:spPr>
        <p:txBody>
          <a:bodyPr lIns="0" tIns="0" rIns="0" bIns="0">
            <a:spAutoFit/>
          </a:bodyPr>
          <a:lstStyle>
            <a:lvl1pPr marL="233363" indent="-233363">
              <a:spcBef>
                <a:spcPts val="900"/>
              </a:spcBef>
              <a:buFont typeface="Wingdings" charset="2"/>
              <a:buChar char="§"/>
              <a:defRPr sz="20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August 15, 2019</a:t>
            </a:r>
            <a:endParaRPr dirty="0"/>
          </a:p>
        </p:txBody>
      </p:sp>
      <p:sp>
        <p:nvSpPr>
          <p:cNvPr id="6" name="Footer Placeholder 5"/>
          <p:cNvSpPr>
            <a:spLocks noGrp="1"/>
          </p:cNvSpPr>
          <p:nvPr>
            <p:ph type="ftr" sz="quarter" idx="11"/>
          </p:nvPr>
        </p:nvSpPr>
        <p:spPr/>
        <p:txBody>
          <a:bodyPr/>
          <a:lstStyle/>
          <a:p>
            <a:r>
              <a:rPr lang="en-US" dirty="0"/>
              <a:t>HFMA Annual Healthcare Update</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1" name="Title 7"/>
          <p:cNvSpPr>
            <a:spLocks noGrp="1"/>
          </p:cNvSpPr>
          <p:nvPr>
            <p:ph type="title"/>
          </p:nvPr>
        </p:nvSpPr>
        <p:spPr>
          <a:xfrm>
            <a:off x="609442" y="519237"/>
            <a:ext cx="10969943" cy="415498"/>
          </a:xfrm>
        </p:spPr>
        <p:txBody>
          <a:bodyPr>
            <a:spAutoFit/>
          </a:bodyPr>
          <a:lstStyle/>
          <a:p>
            <a:r>
              <a:rPr lang="en-US" dirty="0"/>
              <a:t>Click to edit Master title style</a:t>
            </a:r>
            <a:endParaRPr dirty="0"/>
          </a:p>
        </p:txBody>
      </p:sp>
      <p:sp>
        <p:nvSpPr>
          <p:cNvPr id="12" name="Text Placeholder 7"/>
          <p:cNvSpPr>
            <a:spLocks noGrp="1"/>
          </p:cNvSpPr>
          <p:nvPr>
            <p:ph type="body" sz="quarter" idx="13"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Picture Placeholder 2"/>
          <p:cNvSpPr>
            <a:spLocks noGrp="1"/>
          </p:cNvSpPr>
          <p:nvPr>
            <p:ph type="pic" sz="quarter" idx="14"/>
          </p:nvPr>
        </p:nvSpPr>
        <p:spPr>
          <a:xfrm>
            <a:off x="4267200" y="1524000"/>
            <a:ext cx="7312025" cy="4572000"/>
          </a:xfrm>
        </p:spPr>
        <p:txBody>
          <a:bodyPr tIns="1828800"/>
          <a:lstStyle>
            <a:lvl1pPr marL="0" indent="0" algn="ctr">
              <a:buNone/>
              <a:defRPr/>
            </a:lvl1pPr>
          </a:lstStyle>
          <a:p>
            <a:r>
              <a:rPr lang="en-US" dirty="0"/>
              <a:t>Drag picture to placeholder or click icon to add</a:t>
            </a:r>
          </a:p>
        </p:txBody>
      </p:sp>
    </p:spTree>
    <p:extLst>
      <p:ext uri="{BB962C8B-B14F-4D97-AF65-F5344CB8AC3E}">
        <p14:creationId xmlns:p14="http://schemas.microsoft.com/office/powerpoint/2010/main" val="6456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PICTURES WITH DESCRI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2" y="519237"/>
            <a:ext cx="10969943" cy="415498"/>
          </a:xfrm>
        </p:spPr>
        <p:txBody>
          <a:bodyPr>
            <a:spAutoFit/>
          </a:bodyPr>
          <a:lstStyle/>
          <a:p>
            <a:r>
              <a:rPr lang="en-US" dirty="0"/>
              <a:t>Click to edit Master title style</a:t>
            </a:r>
            <a:endParaRPr dirty="0"/>
          </a:p>
        </p:txBody>
      </p:sp>
      <p:sp>
        <p:nvSpPr>
          <p:cNvPr id="3" name="Picture Placeholder 2"/>
          <p:cNvSpPr>
            <a:spLocks noGrp="1"/>
          </p:cNvSpPr>
          <p:nvPr>
            <p:ph type="pic" idx="1"/>
          </p:nvPr>
        </p:nvSpPr>
        <p:spPr bwMode="ltGray">
          <a:xfrm>
            <a:off x="608013" y="1524000"/>
            <a:ext cx="5312664" cy="3352800"/>
          </a:xfrm>
        </p:spPr>
        <p:txBody>
          <a:bodyPr lIns="0" tIns="9144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bwMode="ltGray">
          <a:xfrm>
            <a:off x="609440" y="4953000"/>
            <a:ext cx="5312664" cy="276999"/>
          </a:xfrm>
          <a:noFill/>
        </p:spPr>
        <p:txBody>
          <a:bodyPr lIns="0" tIns="0" rIns="0" bIns="0">
            <a:spAutoFit/>
          </a:bodyPr>
          <a:lstStyle>
            <a:lvl1pPr marL="0" indent="0">
              <a:spcBef>
                <a:spcPts val="900"/>
              </a:spcBef>
              <a:buNone/>
              <a:defRPr sz="20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9144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9" name="Text Placeholder 3"/>
          <p:cNvSpPr>
            <a:spLocks noGrp="1"/>
          </p:cNvSpPr>
          <p:nvPr>
            <p:ph type="body" sz="half" idx="14"/>
          </p:nvPr>
        </p:nvSpPr>
        <p:spPr bwMode="ltGray">
          <a:xfrm>
            <a:off x="6266720" y="4953000"/>
            <a:ext cx="5312664" cy="276999"/>
          </a:xfrm>
          <a:noFill/>
        </p:spPr>
        <p:txBody>
          <a:bodyPr lIns="0" tIns="0" rIns="0" bIns="0">
            <a:spAutoFit/>
          </a:bodyPr>
          <a:lstStyle>
            <a:lvl1pPr marL="0" indent="0">
              <a:spcBef>
                <a:spcPts val="900"/>
              </a:spcBef>
              <a:buNone/>
              <a:defRPr sz="20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a:t>August 15, 2019</a:t>
            </a:r>
            <a:endParaRPr dirty="0"/>
          </a:p>
        </p:txBody>
      </p:sp>
      <p:sp>
        <p:nvSpPr>
          <p:cNvPr id="6" name="Footer Placeholder 5"/>
          <p:cNvSpPr>
            <a:spLocks noGrp="1"/>
          </p:cNvSpPr>
          <p:nvPr>
            <p:ph type="ftr" sz="quarter" idx="11"/>
          </p:nvPr>
        </p:nvSpPr>
        <p:spPr/>
        <p:txBody>
          <a:bodyPr/>
          <a:lstStyle/>
          <a:p>
            <a:r>
              <a:rPr lang="en-US" dirty="0"/>
              <a:t>HFMA Annual Healthcare Update</a:t>
            </a:r>
            <a:endParaRPr dirty="0"/>
          </a:p>
        </p:txBody>
      </p:sp>
      <p:sp>
        <p:nvSpPr>
          <p:cNvPr id="7" name="Slide Number Placeholder 6"/>
          <p:cNvSpPr>
            <a:spLocks noGrp="1"/>
          </p:cNvSpPr>
          <p:nvPr>
            <p:ph type="sldNum" sz="quarter" idx="12"/>
          </p:nvPr>
        </p:nvSpPr>
        <p:spPr/>
        <p:txBody>
          <a:bodyPr/>
          <a:lstStyle>
            <a:lvl1pPr>
              <a:defRPr>
                <a:solidFill>
                  <a:schemeClr val="accent5"/>
                </a:solidFill>
              </a:defRPr>
            </a:lvl1pPr>
          </a:lstStyle>
          <a:p>
            <a:fld id="{B016F8AB-BCEA-4347-8BA6-BE776009BC89}" type="slidenum">
              <a:rPr lang="uk-UA" smtClean="0"/>
              <a:pPr/>
              <a:t>‹#›</a:t>
            </a:fld>
            <a:endParaRPr lang="uk-UA" dirty="0"/>
          </a:p>
        </p:txBody>
      </p:sp>
      <p:sp>
        <p:nvSpPr>
          <p:cNvPr id="11" name="Text Placeholder 7"/>
          <p:cNvSpPr>
            <a:spLocks noGrp="1"/>
          </p:cNvSpPr>
          <p:nvPr>
            <p:ph type="body" sz="quarter" idx="15"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Tree>
    <p:extLst>
      <p:ext uri="{BB962C8B-B14F-4D97-AF65-F5344CB8AC3E}">
        <p14:creationId xmlns:p14="http://schemas.microsoft.com/office/powerpoint/2010/main" val="264363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ICTURES WITH DESCRI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spAutoFit/>
          </a:bodyPr>
          <a:lstStyle/>
          <a:p>
            <a:r>
              <a:rPr lang="en-US" dirty="0"/>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bwMode="ltGray">
          <a:xfrm>
            <a:off x="609440" y="4267200"/>
            <a:ext cx="3429000" cy="249299"/>
          </a:xfrm>
          <a:noFill/>
        </p:spPr>
        <p:txBody>
          <a:bodyPr lIns="0" tIns="0" rIns="0" bIns="0">
            <a:sp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9" name="Text Placeholder 3"/>
          <p:cNvSpPr>
            <a:spLocks noGrp="1"/>
          </p:cNvSpPr>
          <p:nvPr>
            <p:ph type="body" sz="half" idx="14"/>
          </p:nvPr>
        </p:nvSpPr>
        <p:spPr bwMode="ltGray">
          <a:xfrm>
            <a:off x="4381500" y="4267200"/>
            <a:ext cx="3429000" cy="249299"/>
          </a:xfrm>
          <a:noFill/>
        </p:spPr>
        <p:txBody>
          <a:bodyPr lIns="0" tIns="0" rIns="0" bIns="0">
            <a:sp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11" name="Text Placeholder 3"/>
          <p:cNvSpPr>
            <a:spLocks noGrp="1"/>
          </p:cNvSpPr>
          <p:nvPr>
            <p:ph type="body" sz="half" idx="16"/>
          </p:nvPr>
        </p:nvSpPr>
        <p:spPr bwMode="ltGray">
          <a:xfrm>
            <a:off x="8150384" y="4267200"/>
            <a:ext cx="3429000" cy="249299"/>
          </a:xfrm>
          <a:noFill/>
        </p:spPr>
        <p:txBody>
          <a:bodyPr lIns="0" tIns="0" rIns="0" bIns="0">
            <a:spAutoFit/>
          </a:bodyPr>
          <a:lstStyle>
            <a:lvl1pPr marL="0" indent="0">
              <a:spcBef>
                <a:spcPts val="900"/>
              </a:spcBef>
              <a:buNone/>
              <a:defRPr sz="1800">
                <a:solidFill>
                  <a:schemeClr val="tx2"/>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August 15, 2019</a:t>
            </a:r>
            <a:endParaRPr dirty="0"/>
          </a:p>
        </p:txBody>
      </p:sp>
      <p:sp>
        <p:nvSpPr>
          <p:cNvPr id="6" name="Footer Placeholder 5"/>
          <p:cNvSpPr>
            <a:spLocks noGrp="1"/>
          </p:cNvSpPr>
          <p:nvPr>
            <p:ph type="ftr" sz="quarter" idx="11"/>
          </p:nvPr>
        </p:nvSpPr>
        <p:spPr/>
        <p:txBody>
          <a:bodyPr/>
          <a:lstStyle/>
          <a:p>
            <a:r>
              <a:rPr lang="en-US" dirty="0"/>
              <a:t>HFMA Annual Healthcare Update</a:t>
            </a:r>
            <a:endParaRPr dirty="0"/>
          </a:p>
        </p:txBody>
      </p:sp>
      <p:sp>
        <p:nvSpPr>
          <p:cNvPr id="7" name="Slide Number Placeholder 6"/>
          <p:cNvSpPr>
            <a:spLocks noGrp="1"/>
          </p:cNvSpPr>
          <p:nvPr>
            <p:ph type="sldNum" sz="quarter" idx="12"/>
          </p:nvPr>
        </p:nvSpPr>
        <p:spPr/>
        <p:txBody>
          <a:bodyPr/>
          <a:lstStyle/>
          <a:p>
            <a:fld id="{B016F8AB-BCEA-4347-8BA6-BE776009BC89}" type="slidenum">
              <a:rPr/>
              <a:t>‹#›</a:t>
            </a:fld>
            <a:endParaRPr dirty="0"/>
          </a:p>
        </p:txBody>
      </p:sp>
      <p:sp>
        <p:nvSpPr>
          <p:cNvPr id="13" name="Text Placeholder 7"/>
          <p:cNvSpPr>
            <a:spLocks noGrp="1"/>
          </p:cNvSpPr>
          <p:nvPr>
            <p:ph type="body" sz="quarter" idx="17" hasCustomPrompt="1"/>
          </p:nvPr>
        </p:nvSpPr>
        <p:spPr>
          <a:xfrm>
            <a:off x="609441" y="990600"/>
            <a:ext cx="10969943" cy="276999"/>
          </a:xfrm>
        </p:spPr>
        <p:txBody>
          <a:bodyPr>
            <a:spAutoFit/>
          </a:bodyPr>
          <a:lstStyle>
            <a:lvl1pPr marL="0" indent="0">
              <a:spcBef>
                <a:spcPts val="0"/>
              </a:spcBef>
              <a:buNone/>
              <a:defRPr sz="20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Tree>
    <p:extLst>
      <p:ext uri="{BB962C8B-B14F-4D97-AF65-F5344CB8AC3E}">
        <p14:creationId xmlns:p14="http://schemas.microsoft.com/office/powerpoint/2010/main" val="18553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SLATE BG">
    <p:bg>
      <p:bgPr>
        <a:solidFill>
          <a:schemeClr val="accent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01663" y="533400"/>
            <a:ext cx="9456737" cy="2286000"/>
          </a:xfrm>
        </p:spPr>
        <p:txBody>
          <a:bodyPr anchor="b" anchorCtr="0">
            <a:noAutofit/>
          </a:bodyPr>
          <a:lstStyle>
            <a:lvl1pPr marL="384038" indent="-384038">
              <a:lnSpc>
                <a:spcPct val="80000"/>
              </a:lnSpc>
              <a:defRPr sz="6000">
                <a:solidFill>
                  <a:schemeClr val="tx1"/>
                </a:solidFill>
              </a:defRPr>
            </a:lvl1pPr>
          </a:lstStyle>
          <a:p>
            <a:r>
              <a:rPr lang="en-US" dirty="0"/>
              <a:t>“Quote – slate BG slide. Insert quote here.”</a:t>
            </a:r>
            <a:endParaRPr dirty="0"/>
          </a:p>
        </p:txBody>
      </p:sp>
      <p:sp>
        <p:nvSpPr>
          <p:cNvPr id="6" name="Text Placeholder 9"/>
          <p:cNvSpPr>
            <a:spLocks noGrp="1"/>
          </p:cNvSpPr>
          <p:nvPr>
            <p:ph type="body" sz="quarter" idx="14" hasCustomPrompt="1"/>
          </p:nvPr>
        </p:nvSpPr>
        <p:spPr>
          <a:xfrm>
            <a:off x="984249" y="2971800"/>
            <a:ext cx="9074149"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r>
              <a:rPr lang="en-US" dirty="0"/>
              <a:t>—Quote attribution — name, title and company</a:t>
            </a:r>
          </a:p>
        </p:txBody>
      </p:sp>
    </p:spTree>
    <p:extLst>
      <p:ext uri="{BB962C8B-B14F-4D97-AF65-F5344CB8AC3E}">
        <p14:creationId xmlns:p14="http://schemas.microsoft.com/office/powerpoint/2010/main" val="38408215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36">
          <p15:clr>
            <a:srgbClr val="FBAE40"/>
          </p15:clr>
        </p15:guide>
        <p15:guide id="2" pos="144">
          <p15:clr>
            <a:srgbClr val="FBAE40"/>
          </p15:clr>
        </p15:guide>
        <p15:guide id="3" orient="horz" pos="144">
          <p15:clr>
            <a:srgbClr val="FBAE40"/>
          </p15:clr>
        </p15:guide>
        <p15:guide id="4" orient="horz" pos="417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663" y="533400"/>
            <a:ext cx="9456737" cy="2286000"/>
          </a:xfrm>
        </p:spPr>
        <p:txBody>
          <a:bodyPr anchor="b" anchorCtr="0">
            <a:noAutofit/>
          </a:bodyPr>
          <a:lstStyle>
            <a:lvl1pPr marL="384038" indent="-384038">
              <a:lnSpc>
                <a:spcPct val="80000"/>
              </a:lnSpc>
              <a:defRPr sz="6000" baseline="0">
                <a:solidFill>
                  <a:schemeClr val="tx1"/>
                </a:solidFill>
              </a:defRPr>
            </a:lvl1pPr>
          </a:lstStyle>
          <a:p>
            <a:r>
              <a:rPr lang="en-US" dirty="0"/>
              <a:t>“Quote – white BG slide. Insert quote here.”</a:t>
            </a:r>
            <a:endParaRPr dirty="0"/>
          </a:p>
        </p:txBody>
      </p:sp>
      <p:sp>
        <p:nvSpPr>
          <p:cNvPr id="6" name="Text Placeholder 9"/>
          <p:cNvSpPr>
            <a:spLocks noGrp="1"/>
          </p:cNvSpPr>
          <p:nvPr>
            <p:ph type="body" sz="quarter" idx="14" hasCustomPrompt="1"/>
          </p:nvPr>
        </p:nvSpPr>
        <p:spPr>
          <a:xfrm>
            <a:off x="1026502" y="29718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r>
              <a:rPr lang="en-US" dirty="0"/>
              <a:t>—Quote attribution — name, title and company</a:t>
            </a:r>
          </a:p>
        </p:txBody>
      </p:sp>
      <p:sp>
        <p:nvSpPr>
          <p:cNvPr id="7" name="Snip Single Corner Rectangle 19"/>
          <p:cNvSpPr/>
          <p:nvPr userDrawn="1"/>
        </p:nvSpPr>
        <p:spPr bwMode="ltGray">
          <a:xfrm rot="10800000" flipH="1">
            <a:off x="223381" y="231216"/>
            <a:ext cx="11740019"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a:p>
        </p:txBody>
      </p:sp>
    </p:spTree>
    <p:extLst>
      <p:ext uri="{BB962C8B-B14F-4D97-AF65-F5344CB8AC3E}">
        <p14:creationId xmlns:p14="http://schemas.microsoft.com/office/powerpoint/2010/main" val="118837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ltGray">
          <a:xfrm>
            <a:off x="228600" y="228600"/>
            <a:ext cx="11734800" cy="6400800"/>
          </a:xfrm>
          <a:solidFill>
            <a:schemeClr val="bg2"/>
          </a:solidFill>
        </p:spPr>
        <p:txBody>
          <a:bodyPr lIns="0" tIns="2743200">
            <a:normAutofit/>
          </a:bodyPr>
          <a:lstStyle>
            <a:lvl1pPr marL="0" indent="0" algn="ctr">
              <a:buNone/>
              <a:defRPr sz="1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Drag picture to placeholder or click icon to add</a:t>
            </a:r>
            <a:endParaRPr dirty="0"/>
          </a:p>
        </p:txBody>
      </p:sp>
      <p:sp>
        <p:nvSpPr>
          <p:cNvPr id="5" name="Text Placeholder 4"/>
          <p:cNvSpPr>
            <a:spLocks noGrp="1"/>
          </p:cNvSpPr>
          <p:nvPr>
            <p:ph type="body" sz="quarter" idx="10"/>
          </p:nvPr>
        </p:nvSpPr>
        <p:spPr>
          <a:xfrm>
            <a:off x="609600" y="533400"/>
            <a:ext cx="10515600" cy="2362200"/>
          </a:xfrm>
        </p:spPr>
        <p:txBody>
          <a:bodyPr>
            <a:normAutofit/>
          </a:bodyPr>
          <a:lstStyle>
            <a:lvl1pPr>
              <a:defRPr sz="4400" b="1">
                <a:solidFill>
                  <a:schemeClr val="bg1"/>
                </a:solidFill>
              </a:defRPr>
            </a:lvl1pPr>
          </a:lstStyle>
          <a:p>
            <a:pPr marL="182875" marR="0" lvl="0" indent="-182875" algn="l" defTabSz="914377" rtl="0" eaLnBrk="1" fontAlgn="auto" latinLnBrk="0" hangingPunct="1">
              <a:lnSpc>
                <a:spcPct val="90000"/>
              </a:lnSpc>
              <a:spcBef>
                <a:spcPts val="1200"/>
              </a:spcBef>
              <a:spcAft>
                <a:spcPts val="0"/>
              </a:spcAft>
              <a:buClr>
                <a:schemeClr val="tx1"/>
              </a:buClr>
              <a:buSzPct val="80000"/>
              <a:buFont typeface="Wingdings" charset="2"/>
              <a:buNone/>
              <a:tabLst/>
              <a:defRPr/>
            </a:pPr>
            <a:endParaRPr lang="en-US" dirty="0"/>
          </a:p>
        </p:txBody>
      </p:sp>
    </p:spTree>
    <p:extLst>
      <p:ext uri="{BB962C8B-B14F-4D97-AF65-F5344CB8AC3E}">
        <p14:creationId xmlns:p14="http://schemas.microsoft.com/office/powerpoint/2010/main" val="306431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4"/>
          <p:cNvSpPr>
            <a:spLocks noGrp="1"/>
          </p:cNvSpPr>
          <p:nvPr>
            <p:ph type="title" hasCustomPrompt="1"/>
          </p:nvPr>
        </p:nvSpPr>
        <p:spPr>
          <a:xfrm>
            <a:off x="609600" y="1524000"/>
            <a:ext cx="6781800" cy="3086747"/>
          </a:xfrm>
          <a:noFill/>
        </p:spPr>
        <p:txBody>
          <a:bodyPr wrap="square" lIns="0" rIns="0" bIns="0" anchor="b" anchorCtr="0">
            <a:noAutofit/>
          </a:bodyPr>
          <a:lstStyle>
            <a:lvl1pPr>
              <a:lnSpc>
                <a:spcPct val="80000"/>
              </a:lnSpc>
              <a:defRPr sz="4800" baseline="0">
                <a:solidFill>
                  <a:schemeClr val="bg1"/>
                </a:solidFill>
              </a:defRPr>
            </a:lvl1pPr>
          </a:lstStyle>
          <a:p>
            <a:r>
              <a:rPr lang="en-US" dirty="0"/>
              <a:t>Divider slide — </a:t>
            </a:r>
            <a:br>
              <a:rPr lang="en-US" dirty="0"/>
            </a:br>
            <a:r>
              <a:rPr lang="en-US" dirty="0"/>
              <a:t>blue background</a:t>
            </a:r>
            <a:endParaRPr dirty="0"/>
          </a:p>
        </p:txBody>
      </p:sp>
      <p:sp>
        <p:nvSpPr>
          <p:cNvPr id="17" name="Text Placeholder 10"/>
          <p:cNvSpPr>
            <a:spLocks noGrp="1"/>
          </p:cNvSpPr>
          <p:nvPr>
            <p:ph type="body" sz="quarter" idx="10" hasCustomPrompt="1"/>
          </p:nvPr>
        </p:nvSpPr>
        <p:spPr>
          <a:xfrm>
            <a:off x="609600" y="4711977"/>
            <a:ext cx="6781800" cy="774423"/>
          </a:xfrm>
        </p:spPr>
        <p:txBody>
          <a:bodyPr>
            <a:normAutofit/>
          </a:bodyPr>
          <a:lstStyle>
            <a:lvl1pPr marL="0" indent="0">
              <a:buNone/>
              <a:defRPr sz="2400" b="0" i="0" baseline="0">
                <a:solidFill>
                  <a:schemeClr val="bg1"/>
                </a:solidFill>
              </a:defRPr>
            </a:lvl1pPr>
          </a:lstStyle>
          <a:p>
            <a:pPr lvl="0"/>
            <a:r>
              <a:rPr lang="en-US" dirty="0"/>
              <a:t>Insert Subtitle here</a:t>
            </a:r>
          </a:p>
        </p:txBody>
      </p:sp>
    </p:spTree>
    <p:extLst>
      <p:ext uri="{BB962C8B-B14F-4D97-AF65-F5344CB8AC3E}">
        <p14:creationId xmlns:p14="http://schemas.microsoft.com/office/powerpoint/2010/main" val="303982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p:bg>
      <p:bgPr>
        <a:solidFill>
          <a:schemeClr val="bg1"/>
        </a:solidFill>
        <a:effectLst/>
      </p:bgPr>
    </p:bg>
    <p:spTree>
      <p:nvGrpSpPr>
        <p:cNvPr id="1" name=""/>
        <p:cNvGrpSpPr/>
        <p:nvPr/>
      </p:nvGrpSpPr>
      <p:grpSpPr>
        <a:xfrm>
          <a:off x="0" y="0"/>
          <a:ext cx="0" cy="0"/>
          <a:chOff x="0" y="0"/>
          <a:chExt cx="0" cy="0"/>
        </a:xfrm>
      </p:grpSpPr>
      <p:sp>
        <p:nvSpPr>
          <p:cNvPr id="6" name="Snip Single Corner Rectangle 19"/>
          <p:cNvSpPr/>
          <p:nvPr userDrawn="1"/>
        </p:nvSpPr>
        <p:spPr bwMode="ltGray">
          <a:xfrm rot="10800000" flipH="1">
            <a:off x="223381" y="231216"/>
            <a:ext cx="11740019"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a:p>
        </p:txBody>
      </p:sp>
      <p:sp>
        <p:nvSpPr>
          <p:cNvPr id="16" name="Title 4"/>
          <p:cNvSpPr>
            <a:spLocks noGrp="1"/>
          </p:cNvSpPr>
          <p:nvPr>
            <p:ph type="title" hasCustomPrompt="1"/>
          </p:nvPr>
        </p:nvSpPr>
        <p:spPr>
          <a:xfrm>
            <a:off x="609600" y="1524000"/>
            <a:ext cx="6781800" cy="3086747"/>
          </a:xfrm>
          <a:noFill/>
        </p:spPr>
        <p:txBody>
          <a:bodyPr wrap="square" lIns="0" rIns="0" bIns="0" anchor="b" anchorCtr="0">
            <a:noAutofit/>
          </a:bodyPr>
          <a:lstStyle>
            <a:lvl1pPr>
              <a:lnSpc>
                <a:spcPct val="80000"/>
              </a:lnSpc>
              <a:defRPr sz="4800" baseline="0">
                <a:solidFill>
                  <a:schemeClr val="tx1"/>
                </a:solidFill>
              </a:defRPr>
            </a:lvl1pPr>
          </a:lstStyle>
          <a:p>
            <a:r>
              <a:rPr lang="en-US" dirty="0"/>
              <a:t>Divider slide — </a:t>
            </a:r>
            <a:br>
              <a:rPr lang="en-US" dirty="0"/>
            </a:br>
            <a:r>
              <a:rPr lang="en-US" dirty="0"/>
              <a:t>white background</a:t>
            </a:r>
            <a:endParaRPr dirty="0"/>
          </a:p>
        </p:txBody>
      </p:sp>
      <p:sp>
        <p:nvSpPr>
          <p:cNvPr id="17" name="Text Placeholder 10"/>
          <p:cNvSpPr>
            <a:spLocks noGrp="1"/>
          </p:cNvSpPr>
          <p:nvPr>
            <p:ph type="body" sz="quarter" idx="10" hasCustomPrompt="1"/>
          </p:nvPr>
        </p:nvSpPr>
        <p:spPr>
          <a:xfrm>
            <a:off x="609600" y="4711977"/>
            <a:ext cx="6781800" cy="774423"/>
          </a:xfrm>
        </p:spPr>
        <p:txBody>
          <a:bodyPr>
            <a:normAutofit/>
          </a:bodyPr>
          <a:lstStyle>
            <a:lvl1pPr marL="0" indent="0">
              <a:buNone/>
              <a:defRPr sz="2400" b="0" i="0" baseline="0">
                <a:solidFill>
                  <a:schemeClr val="tx2"/>
                </a:solidFill>
              </a:defRPr>
            </a:lvl1pPr>
          </a:lstStyle>
          <a:p>
            <a:pPr lvl="0"/>
            <a:r>
              <a:rPr lang="en-US" dirty="0"/>
              <a:t>Insert Subtitle here</a:t>
            </a:r>
          </a:p>
        </p:txBody>
      </p:sp>
    </p:spTree>
    <p:extLst>
      <p:ext uri="{BB962C8B-B14F-4D97-AF65-F5344CB8AC3E}">
        <p14:creationId xmlns:p14="http://schemas.microsoft.com/office/powerpoint/2010/main" val="19249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366035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HANK YOU — BLUE">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ext Placeholder 4"/>
          <p:cNvSpPr>
            <a:spLocks noGrp="1"/>
          </p:cNvSpPr>
          <p:nvPr>
            <p:ph type="body" sz="quarter" idx="14" hasCustomPrompt="1"/>
          </p:nvPr>
        </p:nvSpPr>
        <p:spPr>
          <a:xfrm>
            <a:off x="609600" y="5049826"/>
            <a:ext cx="4876800" cy="284174"/>
          </a:xfrm>
        </p:spPr>
        <p:txBody>
          <a:bodyPr vert="horz" lIns="0" tIns="0" rIns="0" bIns="0" rtlCol="0" anchor="t" anchorCtr="0">
            <a:noAutofit/>
          </a:bodyPr>
          <a:lstStyle>
            <a:lvl1pPr marL="0" indent="0">
              <a:lnSpc>
                <a:spcPct val="100000"/>
              </a:lnSpc>
              <a:buNone/>
              <a:defRPr lang="en-US" sz="1600" b="1" baseline="0" dirty="0" smtClean="0">
                <a:solidFill>
                  <a:schemeClr val="bg1"/>
                </a:solidFill>
                <a:latin typeface="+mj-lt"/>
                <a:ea typeface="+mj-ea"/>
                <a:cs typeface="+mj-cs"/>
              </a:defRPr>
            </a:lvl1pPr>
          </a:lstStyle>
          <a:p>
            <a:pPr lvl="0">
              <a:lnSpc>
                <a:spcPct val="90000"/>
              </a:lnSpc>
              <a:spcBef>
                <a:spcPct val="0"/>
              </a:spcBef>
            </a:pPr>
            <a:r>
              <a:rPr lang="en-US" dirty="0"/>
              <a:t>Name Surname</a:t>
            </a:r>
          </a:p>
        </p:txBody>
      </p:sp>
      <p:pic>
        <p:nvPicPr>
          <p:cNvPr id="24" name="Picture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17871" y="335280"/>
            <a:ext cx="1911391" cy="731520"/>
          </a:xfrm>
          <a:prstGeom prst="rect">
            <a:avLst/>
          </a:prstGeom>
        </p:spPr>
      </p:pic>
      <p:sp>
        <p:nvSpPr>
          <p:cNvPr id="32" name="Title 1"/>
          <p:cNvSpPr>
            <a:spLocks noGrp="1"/>
          </p:cNvSpPr>
          <p:nvPr>
            <p:ph type="ctrTitle" hasCustomPrompt="1"/>
          </p:nvPr>
        </p:nvSpPr>
        <p:spPr>
          <a:xfrm>
            <a:off x="609600" y="3429000"/>
            <a:ext cx="7391400" cy="990600"/>
          </a:xfrm>
        </p:spPr>
        <p:txBody>
          <a:bodyPr anchor="b" anchorCtr="0"/>
          <a:lstStyle>
            <a:lvl1pPr algn="l">
              <a:lnSpc>
                <a:spcPct val="80000"/>
              </a:lnSpc>
              <a:defRPr sz="4800" b="1" baseline="0">
                <a:solidFill>
                  <a:schemeClr val="bg1"/>
                </a:solidFill>
              </a:defRPr>
            </a:lvl1pPr>
          </a:lstStyle>
          <a:p>
            <a:r>
              <a:rPr lang="en-US" dirty="0"/>
              <a:t>Thank you</a:t>
            </a:r>
          </a:p>
        </p:txBody>
      </p:sp>
      <p:sp>
        <p:nvSpPr>
          <p:cNvPr id="8" name="Text Placeholder 4"/>
          <p:cNvSpPr>
            <a:spLocks noGrp="1"/>
          </p:cNvSpPr>
          <p:nvPr>
            <p:ph type="body" sz="quarter" idx="15" hasCustomPrompt="1"/>
          </p:nvPr>
        </p:nvSpPr>
        <p:spPr>
          <a:xfrm>
            <a:off x="609600" y="5354626"/>
            <a:ext cx="4876800" cy="893774"/>
          </a:xfrm>
        </p:spPr>
        <p:txBody>
          <a:bodyPr vert="horz" lIns="0" tIns="0" rIns="0" bIns="0" rtlCol="0" anchor="t" anchorCtr="0">
            <a:noAutofit/>
          </a:bodyPr>
          <a:lstStyle>
            <a:lvl1pPr marL="0" indent="0">
              <a:lnSpc>
                <a:spcPct val="100000"/>
              </a:lnSpc>
              <a:buNone/>
              <a:defRPr lang="en-US" sz="1600" b="0" baseline="0" dirty="0" smtClean="0">
                <a:solidFill>
                  <a:schemeClr val="bg1"/>
                </a:solidFill>
                <a:latin typeface="+mj-lt"/>
                <a:ea typeface="+mj-ea"/>
                <a:cs typeface="+mj-cs"/>
              </a:defRPr>
            </a:lvl1pPr>
          </a:lstStyle>
          <a:p>
            <a:pPr lvl="0">
              <a:lnSpc>
                <a:spcPct val="90000"/>
              </a:lnSpc>
              <a:spcBef>
                <a:spcPct val="0"/>
              </a:spcBef>
            </a:pPr>
            <a:r>
              <a:rPr lang="en-US" dirty="0"/>
              <a:t>Contact information</a:t>
            </a:r>
          </a:p>
        </p:txBody>
      </p:sp>
    </p:spTree>
    <p:extLst>
      <p:ext uri="{BB962C8B-B14F-4D97-AF65-F5344CB8AC3E}">
        <p14:creationId xmlns:p14="http://schemas.microsoft.com/office/powerpoint/2010/main" val="230946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44">
          <p15:clr>
            <a:srgbClr val="FBAE40"/>
          </p15:clr>
        </p15:guide>
        <p15:guide id="2" orient="horz" pos="144">
          <p15:clr>
            <a:srgbClr val="FBAE40"/>
          </p15:clr>
        </p15:guide>
        <p15:guide id="3" orient="horz" pos="4176">
          <p15:clr>
            <a:srgbClr val="FBAE40"/>
          </p15:clr>
        </p15:guide>
        <p15:guide id="4" pos="75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Pr>
        <a:solidFill>
          <a:schemeClr val="bg1"/>
        </a:solidFill>
        <a:effectLst/>
      </p:bgPr>
    </p:bg>
    <p:spTree>
      <p:nvGrpSpPr>
        <p:cNvPr id="1" name=""/>
        <p:cNvGrpSpPr/>
        <p:nvPr/>
      </p:nvGrpSpPr>
      <p:grpSpPr>
        <a:xfrm>
          <a:off x="0" y="0"/>
          <a:ext cx="0" cy="0"/>
          <a:chOff x="0" y="0"/>
          <a:chExt cx="0" cy="0"/>
        </a:xfrm>
      </p:grpSpPr>
      <p:sp>
        <p:nvSpPr>
          <p:cNvPr id="6" name="Snip Single Corner Rectangle 19"/>
          <p:cNvSpPr/>
          <p:nvPr userDrawn="1"/>
        </p:nvSpPr>
        <p:spPr bwMode="ltGray">
          <a:xfrm rot="10800000" flipH="1">
            <a:off x="223381" y="231216"/>
            <a:ext cx="11740019" cy="6405490"/>
          </a:xfrm>
          <a:custGeom>
            <a:avLst/>
            <a:gdLst>
              <a:gd name="connsiteX0" fmla="*/ 0 w 11582400"/>
              <a:gd name="connsiteY0" fmla="*/ 0 h 6172200"/>
              <a:gd name="connsiteX1" fmla="*/ 10553679 w 11582400"/>
              <a:gd name="connsiteY1" fmla="*/ 0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582400"/>
              <a:gd name="connsiteY0" fmla="*/ 0 h 6172200"/>
              <a:gd name="connsiteX1" fmla="*/ 10869685 w 11582400"/>
              <a:gd name="connsiteY1" fmla="*/ 6723 h 6172200"/>
              <a:gd name="connsiteX2" fmla="*/ 11582400 w 11582400"/>
              <a:gd name="connsiteY2" fmla="*/ 1028721 h 6172200"/>
              <a:gd name="connsiteX3" fmla="*/ 11582400 w 11582400"/>
              <a:gd name="connsiteY3" fmla="*/ 6172200 h 6172200"/>
              <a:gd name="connsiteX4" fmla="*/ 0 w 11582400"/>
              <a:gd name="connsiteY4" fmla="*/ 6172200 h 6172200"/>
              <a:gd name="connsiteX5" fmla="*/ 0 w 11582400"/>
              <a:gd name="connsiteY5" fmla="*/ 0 h 6172200"/>
              <a:gd name="connsiteX0" fmla="*/ 0 w 11609295"/>
              <a:gd name="connsiteY0" fmla="*/ 0 h 6172200"/>
              <a:gd name="connsiteX1" fmla="*/ 10869685 w 11609295"/>
              <a:gd name="connsiteY1" fmla="*/ 6723 h 6172200"/>
              <a:gd name="connsiteX2" fmla="*/ 11609295 w 11609295"/>
              <a:gd name="connsiteY2" fmla="*/ 699268 h 6172200"/>
              <a:gd name="connsiteX3" fmla="*/ 11582400 w 11609295"/>
              <a:gd name="connsiteY3" fmla="*/ 6172200 h 6172200"/>
              <a:gd name="connsiteX4" fmla="*/ 0 w 11609295"/>
              <a:gd name="connsiteY4" fmla="*/ 6172200 h 6172200"/>
              <a:gd name="connsiteX5" fmla="*/ 0 w 11609295"/>
              <a:gd name="connsiteY5" fmla="*/ 0 h 6172200"/>
              <a:gd name="connsiteX0" fmla="*/ 0 w 11609295"/>
              <a:gd name="connsiteY0" fmla="*/ 13448 h 6185648"/>
              <a:gd name="connsiteX1" fmla="*/ 11057944 w 11609295"/>
              <a:gd name="connsiteY1" fmla="*/ 0 h 6185648"/>
              <a:gd name="connsiteX2" fmla="*/ 11609295 w 11609295"/>
              <a:gd name="connsiteY2" fmla="*/ 712716 h 6185648"/>
              <a:gd name="connsiteX3" fmla="*/ 11582400 w 11609295"/>
              <a:gd name="connsiteY3" fmla="*/ 6185648 h 6185648"/>
              <a:gd name="connsiteX4" fmla="*/ 0 w 11609295"/>
              <a:gd name="connsiteY4" fmla="*/ 6185648 h 6185648"/>
              <a:gd name="connsiteX5" fmla="*/ 0 w 11609295"/>
              <a:gd name="connsiteY5" fmla="*/ 13448 h 6185648"/>
              <a:gd name="connsiteX0" fmla="*/ 0 w 11602571"/>
              <a:gd name="connsiteY0" fmla="*/ 13448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13448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0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13909 w 11602571"/>
              <a:gd name="connsiteY4" fmla="*/ 6185648 h 6185648"/>
              <a:gd name="connsiteX5" fmla="*/ 0 w 11602571"/>
              <a:gd name="connsiteY5" fmla="*/ 4385 h 6185648"/>
              <a:gd name="connsiteX0" fmla="*/ 0 w 11602571"/>
              <a:gd name="connsiteY0" fmla="*/ 4385 h 6185648"/>
              <a:gd name="connsiteX1" fmla="*/ 11057944 w 11602571"/>
              <a:gd name="connsiteY1" fmla="*/ 0 h 6185648"/>
              <a:gd name="connsiteX2" fmla="*/ 11602571 w 11602571"/>
              <a:gd name="connsiteY2" fmla="*/ 578245 h 6185648"/>
              <a:gd name="connsiteX3" fmla="*/ 11582400 w 11602571"/>
              <a:gd name="connsiteY3" fmla="*/ 6185648 h 6185648"/>
              <a:gd name="connsiteX4" fmla="*/ 9273 w 11602571"/>
              <a:gd name="connsiteY4" fmla="*/ 6181117 h 6185648"/>
              <a:gd name="connsiteX5" fmla="*/ 0 w 11602571"/>
              <a:gd name="connsiteY5" fmla="*/ 4385 h 6185648"/>
              <a:gd name="connsiteX0" fmla="*/ 0 w 11602571"/>
              <a:gd name="connsiteY0" fmla="*/ 4385 h 6190180"/>
              <a:gd name="connsiteX1" fmla="*/ 11057944 w 11602571"/>
              <a:gd name="connsiteY1" fmla="*/ 0 h 6190180"/>
              <a:gd name="connsiteX2" fmla="*/ 11602571 w 11602571"/>
              <a:gd name="connsiteY2" fmla="*/ 578245 h 6190180"/>
              <a:gd name="connsiteX3" fmla="*/ 11582400 w 11602571"/>
              <a:gd name="connsiteY3" fmla="*/ 6185648 h 6190180"/>
              <a:gd name="connsiteX4" fmla="*/ 4637 w 11602571"/>
              <a:gd name="connsiteY4" fmla="*/ 6190180 h 6190180"/>
              <a:gd name="connsiteX5" fmla="*/ 0 w 11602571"/>
              <a:gd name="connsiteY5" fmla="*/ 4385 h 6190180"/>
              <a:gd name="connsiteX0" fmla="*/ 0 w 11607230"/>
              <a:gd name="connsiteY0" fmla="*/ 4385 h 6190180"/>
              <a:gd name="connsiteX1" fmla="*/ 11057944 w 11607230"/>
              <a:gd name="connsiteY1" fmla="*/ 0 h 6190180"/>
              <a:gd name="connsiteX2" fmla="*/ 11602571 w 11607230"/>
              <a:gd name="connsiteY2" fmla="*/ 578245 h 6190180"/>
              <a:gd name="connsiteX3" fmla="*/ 11605582 w 11607230"/>
              <a:gd name="connsiteY3" fmla="*/ 6185649 h 6190180"/>
              <a:gd name="connsiteX4" fmla="*/ 4637 w 11607230"/>
              <a:gd name="connsiteY4" fmla="*/ 6190180 h 6190180"/>
              <a:gd name="connsiteX5" fmla="*/ 0 w 11607230"/>
              <a:gd name="connsiteY5" fmla="*/ 4385 h 6190180"/>
              <a:gd name="connsiteX0" fmla="*/ 0 w 11607731"/>
              <a:gd name="connsiteY0" fmla="*/ 4385 h 6190180"/>
              <a:gd name="connsiteX1" fmla="*/ 11057944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 name="connsiteX0" fmla="*/ 0 w 11607731"/>
              <a:gd name="connsiteY0" fmla="*/ 4385 h 6190180"/>
              <a:gd name="connsiteX1" fmla="*/ 11141399 w 11607731"/>
              <a:gd name="connsiteY1" fmla="*/ 0 h 6190180"/>
              <a:gd name="connsiteX2" fmla="*/ 11607207 w 11607731"/>
              <a:gd name="connsiteY2" fmla="*/ 433234 h 6190180"/>
              <a:gd name="connsiteX3" fmla="*/ 11605582 w 11607731"/>
              <a:gd name="connsiteY3" fmla="*/ 6185649 h 6190180"/>
              <a:gd name="connsiteX4" fmla="*/ 4637 w 11607731"/>
              <a:gd name="connsiteY4" fmla="*/ 6190180 h 6190180"/>
              <a:gd name="connsiteX5" fmla="*/ 0 w 11607731"/>
              <a:gd name="connsiteY5" fmla="*/ 4385 h 619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07731" h="6190180">
                <a:moveTo>
                  <a:pt x="0" y="4385"/>
                </a:moveTo>
                <a:lnTo>
                  <a:pt x="11141399" y="0"/>
                </a:lnTo>
                <a:lnTo>
                  <a:pt x="11607207" y="433234"/>
                </a:lnTo>
                <a:cubicBezTo>
                  <a:pt x="11600483" y="2302368"/>
                  <a:pt x="11612306" y="4316515"/>
                  <a:pt x="11605582" y="6185649"/>
                </a:cubicBezTo>
                <a:lnTo>
                  <a:pt x="4637" y="6190180"/>
                </a:lnTo>
                <a:cubicBezTo>
                  <a:pt x="1" y="4129759"/>
                  <a:pt x="4636" y="2064806"/>
                  <a:pt x="0" y="4385"/>
                </a:cubicBezTo>
                <a:close/>
              </a:path>
            </a:pathLst>
          </a:custGeom>
          <a:no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351" dirty="0"/>
          </a:p>
        </p:txBody>
      </p:sp>
      <p:sp>
        <p:nvSpPr>
          <p:cNvPr id="7" name="Text Placeholder 4"/>
          <p:cNvSpPr>
            <a:spLocks noGrp="1"/>
          </p:cNvSpPr>
          <p:nvPr>
            <p:ph type="body" sz="quarter" idx="14" hasCustomPrompt="1"/>
          </p:nvPr>
        </p:nvSpPr>
        <p:spPr>
          <a:xfrm>
            <a:off x="609600" y="5049826"/>
            <a:ext cx="4876800" cy="284174"/>
          </a:xfrm>
        </p:spPr>
        <p:txBody>
          <a:bodyPr vert="horz" lIns="0" tIns="0" rIns="0" bIns="0" rtlCol="0" anchor="t" anchorCtr="0">
            <a:noAutofit/>
          </a:bodyPr>
          <a:lstStyle>
            <a:lvl1pPr marL="0" indent="0">
              <a:lnSpc>
                <a:spcPct val="100000"/>
              </a:lnSpc>
              <a:buNone/>
              <a:defRPr lang="en-US" sz="1600" b="1" baseline="0" dirty="0" smtClean="0">
                <a:solidFill>
                  <a:schemeClr val="tx2"/>
                </a:solidFill>
                <a:latin typeface="+mj-lt"/>
                <a:ea typeface="+mj-ea"/>
                <a:cs typeface="+mj-cs"/>
              </a:defRPr>
            </a:lvl1pPr>
          </a:lstStyle>
          <a:p>
            <a:pPr lvl="0">
              <a:lnSpc>
                <a:spcPct val="90000"/>
              </a:lnSpc>
              <a:spcBef>
                <a:spcPct val="0"/>
              </a:spcBef>
            </a:pPr>
            <a:r>
              <a:rPr lang="en-US" dirty="0"/>
              <a:t>Name Surname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7871" y="335280"/>
            <a:ext cx="1911390" cy="731520"/>
          </a:xfrm>
          <a:prstGeom prst="rect">
            <a:avLst/>
          </a:prstGeom>
        </p:spPr>
      </p:pic>
      <p:sp>
        <p:nvSpPr>
          <p:cNvPr id="9" name="Title 1"/>
          <p:cNvSpPr>
            <a:spLocks noGrp="1"/>
          </p:cNvSpPr>
          <p:nvPr>
            <p:ph type="ctrTitle" hasCustomPrompt="1"/>
          </p:nvPr>
        </p:nvSpPr>
        <p:spPr>
          <a:xfrm>
            <a:off x="609600" y="3429000"/>
            <a:ext cx="7391400" cy="990600"/>
          </a:xfrm>
        </p:spPr>
        <p:txBody>
          <a:bodyPr anchor="b" anchorCtr="0"/>
          <a:lstStyle>
            <a:lvl1pPr algn="l">
              <a:lnSpc>
                <a:spcPct val="80000"/>
              </a:lnSpc>
              <a:defRPr sz="4800" b="1" baseline="0">
                <a:solidFill>
                  <a:schemeClr val="tx1"/>
                </a:solidFill>
              </a:defRPr>
            </a:lvl1pPr>
          </a:lstStyle>
          <a:p>
            <a:r>
              <a:rPr lang="en-US" dirty="0"/>
              <a:t>Thank you</a:t>
            </a:r>
          </a:p>
        </p:txBody>
      </p:sp>
      <p:sp>
        <p:nvSpPr>
          <p:cNvPr id="10" name="Text Placeholder 4"/>
          <p:cNvSpPr>
            <a:spLocks noGrp="1"/>
          </p:cNvSpPr>
          <p:nvPr>
            <p:ph type="body" sz="quarter" idx="15" hasCustomPrompt="1"/>
          </p:nvPr>
        </p:nvSpPr>
        <p:spPr>
          <a:xfrm>
            <a:off x="609600" y="5354626"/>
            <a:ext cx="4876800" cy="893774"/>
          </a:xfrm>
        </p:spPr>
        <p:txBody>
          <a:bodyPr vert="horz" lIns="0" tIns="0" rIns="0" bIns="0" rtlCol="0" anchor="t" anchorCtr="0">
            <a:noAutofit/>
          </a:bodyPr>
          <a:lstStyle>
            <a:lvl1pPr marL="0" indent="0">
              <a:lnSpc>
                <a:spcPct val="100000"/>
              </a:lnSpc>
              <a:buNone/>
              <a:defRPr lang="en-US" sz="1600" b="0" baseline="0" dirty="0" smtClean="0">
                <a:solidFill>
                  <a:schemeClr val="tx2"/>
                </a:solidFill>
                <a:latin typeface="+mj-lt"/>
                <a:ea typeface="+mj-ea"/>
                <a:cs typeface="+mj-cs"/>
              </a:defRPr>
            </a:lvl1pPr>
          </a:lstStyle>
          <a:p>
            <a:pPr lvl="0">
              <a:lnSpc>
                <a:spcPct val="90000"/>
              </a:lnSpc>
              <a:spcBef>
                <a:spcPct val="0"/>
              </a:spcBef>
            </a:pPr>
            <a:r>
              <a:rPr lang="en-US" dirty="0"/>
              <a:t>Contact information</a:t>
            </a:r>
          </a:p>
        </p:txBody>
      </p:sp>
    </p:spTree>
    <p:extLst>
      <p:ext uri="{BB962C8B-B14F-4D97-AF65-F5344CB8AC3E}">
        <p14:creationId xmlns:p14="http://schemas.microsoft.com/office/powerpoint/2010/main" val="11578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2" y="521208"/>
            <a:ext cx="10969943" cy="411480"/>
          </a:xfrm>
        </p:spPr>
        <p:txBody>
          <a:bodyPr/>
          <a:lstStyle>
            <a:lvl1pPr>
              <a:defRPr/>
            </a:lvl1pPr>
          </a:lstStyle>
          <a:p>
            <a:r>
              <a:t>Click to add one-line title</a:t>
            </a:r>
          </a:p>
        </p:txBody>
      </p:sp>
      <p:sp>
        <p:nvSpPr>
          <p:cNvPr id="7" name="Text Placeholder 7"/>
          <p:cNvSpPr>
            <a:spLocks noGrp="1"/>
          </p:cNvSpPr>
          <p:nvPr>
            <p:ph type="body" sz="quarter" idx="13" hasCustomPrompt="1"/>
          </p:nvPr>
        </p:nvSpPr>
        <p:spPr>
          <a:xfrm>
            <a:off x="609441"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t>Click to add one-line subtitle</a:t>
            </a:r>
          </a:p>
        </p:txBody>
      </p:sp>
      <p:sp>
        <p:nvSpPr>
          <p:cNvPr id="3" name="Date Placeholder 2"/>
          <p:cNvSpPr>
            <a:spLocks noGrp="1"/>
          </p:cNvSpPr>
          <p:nvPr>
            <p:ph type="dt" sz="half" idx="10"/>
          </p:nvPr>
        </p:nvSpPr>
        <p:spPr/>
        <p:txBody>
          <a:bodyPr/>
          <a:lstStyle/>
          <a:p>
            <a:r>
              <a:rPr lang="en-US"/>
              <a:t>August 15, 2019</a:t>
            </a:r>
            <a:endParaRPr dirty="0"/>
          </a:p>
        </p:txBody>
      </p:sp>
      <p:sp>
        <p:nvSpPr>
          <p:cNvPr id="4" name="Footer Placeholder 3"/>
          <p:cNvSpPr>
            <a:spLocks noGrp="1"/>
          </p:cNvSpPr>
          <p:nvPr>
            <p:ph type="ftr" sz="quarter" idx="11"/>
          </p:nvPr>
        </p:nvSpPr>
        <p:spPr/>
        <p:txBody>
          <a:bodyPr/>
          <a:lstStyle/>
          <a:p>
            <a:r>
              <a:rPr lang="en-US" dirty="0"/>
              <a:t>HFMA Annual Healthcare Update</a:t>
            </a:r>
            <a:endParaRPr dirty="0"/>
          </a:p>
        </p:txBody>
      </p:sp>
      <p:sp>
        <p:nvSpPr>
          <p:cNvPr id="5" name="Slide Number Placeholder 4"/>
          <p:cNvSpPr>
            <a:spLocks noGrp="1"/>
          </p:cNvSpPr>
          <p:nvPr>
            <p:ph type="sldNum" sz="quarter" idx="12"/>
          </p:nvPr>
        </p:nvSpPr>
        <p:spPr/>
        <p:txBody>
          <a:bodyPr/>
          <a:lstStyle/>
          <a:p>
            <a:fld id="{B016F8AB-BCEA-4347-8BA6-BE776009BC89}" type="slidenum">
              <a:rPr/>
              <a:t>‹#›</a:t>
            </a:fld>
            <a:endParaRPr dirty="0"/>
          </a:p>
        </p:txBody>
      </p:sp>
    </p:spTree>
    <p:extLst>
      <p:ext uri="{BB962C8B-B14F-4D97-AF65-F5344CB8AC3E}">
        <p14:creationId xmlns:p14="http://schemas.microsoft.com/office/powerpoint/2010/main" val="208136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415611" y="992767"/>
            <a:ext cx="113608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7" name="Google Shape;87;p17"/>
          <p:cNvSpPr txBox="1">
            <a:spLocks noGrp="1"/>
          </p:cNvSpPr>
          <p:nvPr>
            <p:ph type="subTitle" idx="1"/>
          </p:nvPr>
        </p:nvSpPr>
        <p:spPr>
          <a:xfrm>
            <a:off x="415600" y="3778833"/>
            <a:ext cx="113608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89" name="Google Shape;89;p17"/>
          <p:cNvGrpSpPr/>
          <p:nvPr/>
        </p:nvGrpSpPr>
        <p:grpSpPr>
          <a:xfrm>
            <a:off x="135365" y="6042660"/>
            <a:ext cx="12056367" cy="644160"/>
            <a:chOff x="101525" y="6042660"/>
            <a:chExt cx="8727223" cy="644160"/>
          </a:xfrm>
        </p:grpSpPr>
        <p:pic>
          <p:nvPicPr>
            <p:cNvPr id="90" name="Google Shape;90;p17"/>
            <p:cNvPicPr preferRelativeResize="0"/>
            <p:nvPr/>
          </p:nvPicPr>
          <p:blipFill rotWithShape="1">
            <a:blip r:embed="rId2">
              <a:alphaModFix/>
            </a:blip>
            <a:srcRect/>
            <a:stretch/>
          </p:blipFill>
          <p:spPr>
            <a:xfrm>
              <a:off x="8100060" y="6042660"/>
              <a:ext cx="728688" cy="644160"/>
            </a:xfrm>
            <a:prstGeom prst="rect">
              <a:avLst/>
            </a:prstGeom>
            <a:noFill/>
            <a:ln>
              <a:noFill/>
            </a:ln>
          </p:spPr>
        </p:pic>
        <p:sp>
          <p:nvSpPr>
            <p:cNvPr id="91" name="Google Shape;91;p17"/>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Tree>
    <p:extLst>
      <p:ext uri="{BB962C8B-B14F-4D97-AF65-F5344CB8AC3E}">
        <p14:creationId xmlns:p14="http://schemas.microsoft.com/office/powerpoint/2010/main" val="16189813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1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grpSp>
        <p:nvGrpSpPr>
          <p:cNvPr id="96" name="Google Shape;96;p18"/>
          <p:cNvGrpSpPr/>
          <p:nvPr/>
        </p:nvGrpSpPr>
        <p:grpSpPr>
          <a:xfrm>
            <a:off x="135365" y="6042660"/>
            <a:ext cx="12056367" cy="644160"/>
            <a:chOff x="101525" y="6042660"/>
            <a:chExt cx="8727223" cy="644160"/>
          </a:xfrm>
        </p:grpSpPr>
        <p:pic>
          <p:nvPicPr>
            <p:cNvPr id="97" name="Google Shape;97;p18"/>
            <p:cNvPicPr preferRelativeResize="0"/>
            <p:nvPr/>
          </p:nvPicPr>
          <p:blipFill rotWithShape="1">
            <a:blip r:embed="rId2">
              <a:alphaModFix/>
            </a:blip>
            <a:srcRect/>
            <a:stretch/>
          </p:blipFill>
          <p:spPr>
            <a:xfrm>
              <a:off x="8100060" y="6042660"/>
              <a:ext cx="728688" cy="644160"/>
            </a:xfrm>
            <a:prstGeom prst="rect">
              <a:avLst/>
            </a:prstGeom>
            <a:noFill/>
            <a:ln>
              <a:noFill/>
            </a:ln>
          </p:spPr>
        </p:pic>
        <p:sp>
          <p:nvSpPr>
            <p:cNvPr id="98" name="Google Shape;98;p18"/>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Tree>
    <p:extLst>
      <p:ext uri="{BB962C8B-B14F-4D97-AF65-F5344CB8AC3E}">
        <p14:creationId xmlns:p14="http://schemas.microsoft.com/office/powerpoint/2010/main" val="218351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15600" y="2867800"/>
            <a:ext cx="113608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extLst>
      <p:ext uri="{BB962C8B-B14F-4D97-AF65-F5344CB8AC3E}">
        <p14:creationId xmlns:p14="http://schemas.microsoft.com/office/powerpoint/2010/main" val="4219006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p20"/>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5" name="Google Shape;105;p20"/>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2232658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9499425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2" name="Google Shape;112;p22"/>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1536875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15600" y="5640767"/>
            <a:ext cx="79984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Tree>
    <p:extLst>
      <p:ext uri="{BB962C8B-B14F-4D97-AF65-F5344CB8AC3E}">
        <p14:creationId xmlns:p14="http://schemas.microsoft.com/office/powerpoint/2010/main" val="390079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34157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26"/>
          <p:cNvSpPr txBox="1">
            <a:spLocks noGrp="1"/>
          </p:cNvSpPr>
          <p:nvPr>
            <p:ph type="title" hasCustomPrompt="1"/>
          </p:nvPr>
        </p:nvSpPr>
        <p:spPr>
          <a:xfrm>
            <a:off x="415600" y="1474833"/>
            <a:ext cx="113608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26"/>
          <p:cNvSpPr txBox="1">
            <a:spLocks noGrp="1"/>
          </p:cNvSpPr>
          <p:nvPr>
            <p:ph type="body" idx="1"/>
          </p:nvPr>
        </p:nvSpPr>
        <p:spPr>
          <a:xfrm>
            <a:off x="415600" y="4202967"/>
            <a:ext cx="113608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3545323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1">
  <p:cSld name="Comparison 1">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1"/>
              </a:buClr>
              <a:buSzPts val="33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4223664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2"/>
        <p:cNvGrpSpPr/>
        <p:nvPr/>
      </p:nvGrpSpPr>
      <p:grpSpPr>
        <a:xfrm>
          <a:off x="0" y="0"/>
          <a:ext cx="0" cy="0"/>
          <a:chOff x="0" y="0"/>
          <a:chExt cx="0" cy="0"/>
        </a:xfrm>
      </p:grpSpPr>
      <p:sp>
        <p:nvSpPr>
          <p:cNvPr id="14" name="Google Shape;14;p2"/>
          <p:cNvSpPr txBox="1">
            <a:spLocks noGrp="1"/>
          </p:cNvSpPr>
          <p:nvPr>
            <p:ph type="body" idx="1"/>
          </p:nvPr>
        </p:nvSpPr>
        <p:spPr>
          <a:xfrm>
            <a:off x="337400" y="952740"/>
            <a:ext cx="11212000" cy="369291"/>
          </a:xfrm>
          <a:prstGeom prst="rect">
            <a:avLst/>
          </a:prstGeom>
          <a:noFill/>
          <a:ln>
            <a:noFill/>
          </a:ln>
        </p:spPr>
        <p:txBody>
          <a:bodyPr spcFirstLastPara="1" wrap="square" lIns="45700" tIns="45700" rIns="45700" bIns="45700" anchor="t" anchorCtr="0">
            <a:spAutoFit/>
          </a:bodyPr>
          <a:lstStyle>
            <a:lvl1pPr marL="457200" lvl="0" indent="-228600" algn="l">
              <a:lnSpc>
                <a:spcPct val="100000"/>
              </a:lnSpc>
              <a:spcBef>
                <a:spcPts val="0"/>
              </a:spcBef>
              <a:spcAft>
                <a:spcPts val="0"/>
              </a:spcAft>
              <a:buSzPts val="1400"/>
              <a:buNone/>
              <a:defRPr b="0">
                <a:solidFill>
                  <a:srgbClr val="181818"/>
                </a:solidFill>
                <a:latin typeface="Arial"/>
                <a:ea typeface="Arial"/>
                <a:cs typeface="Arial"/>
                <a:sym typeface="Aria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450"/>
              </a:spcBef>
              <a:spcAft>
                <a:spcPts val="0"/>
              </a:spcAft>
              <a:buSzPts val="1800"/>
              <a:buChar char="–"/>
              <a:defRPr/>
            </a:lvl3pPr>
            <a:lvl4pPr marL="1828800" lvl="3" indent="-342900" algn="l">
              <a:lnSpc>
                <a:spcPct val="100000"/>
              </a:lnSpc>
              <a:spcBef>
                <a:spcPts val="180"/>
              </a:spcBef>
              <a:spcAft>
                <a:spcPts val="0"/>
              </a:spcAft>
              <a:buSzPts val="1800"/>
              <a:buChar char="&gt;"/>
              <a:defRPr/>
            </a:lvl4pPr>
            <a:lvl5pPr marL="2286000" lvl="4" indent="-342900" algn="l">
              <a:lnSpc>
                <a:spcPct val="100000"/>
              </a:lnSpc>
              <a:spcBef>
                <a:spcPts val="0"/>
              </a:spcBef>
              <a:spcAft>
                <a:spcPts val="0"/>
              </a:spcAft>
              <a:buSzPts val="1800"/>
              <a:buChar char="»"/>
              <a:defRPr/>
            </a:lvl5pPr>
            <a:lvl6pPr marL="2743200" lvl="5" indent="-342900" algn="l">
              <a:lnSpc>
                <a:spcPct val="100000"/>
              </a:lnSpc>
              <a:spcBef>
                <a:spcPts val="0"/>
              </a:spcBef>
              <a:spcAft>
                <a:spcPts val="0"/>
              </a:spcAft>
              <a:buSzPts val="1800"/>
              <a:buChar char="»"/>
              <a:defRPr/>
            </a:lvl6pPr>
            <a:lvl7pPr marL="3200400" lvl="6" indent="-342900" algn="l">
              <a:lnSpc>
                <a:spcPct val="100000"/>
              </a:lnSpc>
              <a:spcBef>
                <a:spcPts val="0"/>
              </a:spcBef>
              <a:spcAft>
                <a:spcPts val="0"/>
              </a:spcAft>
              <a:buSzPts val="1800"/>
              <a:buChar char="»"/>
              <a:defRPr/>
            </a:lvl7pPr>
            <a:lvl8pPr marL="3657600" lvl="7" indent="-342900" algn="l">
              <a:lnSpc>
                <a:spcPct val="100000"/>
              </a:lnSpc>
              <a:spcBef>
                <a:spcPts val="0"/>
              </a:spcBef>
              <a:spcAft>
                <a:spcPts val="0"/>
              </a:spcAft>
              <a:buSzPts val="1800"/>
              <a:buChar char="»"/>
              <a:defRPr/>
            </a:lvl8pPr>
            <a:lvl9pPr marL="4114800" lvl="8" indent="-342900" algn="l">
              <a:lnSpc>
                <a:spcPct val="100000"/>
              </a:lnSpc>
              <a:spcBef>
                <a:spcPts val="0"/>
              </a:spcBef>
              <a:spcAft>
                <a:spcPts val="0"/>
              </a:spcAft>
              <a:buSzPts val="1800"/>
              <a:buChar char="»"/>
              <a:defRPr/>
            </a:lvl9pPr>
          </a:lstStyle>
          <a:p>
            <a:endParaRPr/>
          </a:p>
        </p:txBody>
      </p:sp>
      <p:sp>
        <p:nvSpPr>
          <p:cNvPr id="15" name="Google Shape;15;p2"/>
          <p:cNvSpPr txBox="1">
            <a:spLocks noGrp="1"/>
          </p:cNvSpPr>
          <p:nvPr>
            <p:ph type="title"/>
          </p:nvPr>
        </p:nvSpPr>
        <p:spPr>
          <a:xfrm>
            <a:off x="337400" y="378765"/>
            <a:ext cx="11517200" cy="501635"/>
          </a:xfrm>
          <a:prstGeom prst="rect">
            <a:avLst/>
          </a:prstGeom>
          <a:noFill/>
          <a:ln>
            <a:noFill/>
          </a:ln>
        </p:spPr>
        <p:txBody>
          <a:bodyPr spcFirstLastPara="1" wrap="square" lIns="45700" tIns="45700" rIns="45700" bIns="45700" anchor="b" anchorCtr="0">
            <a:spAutoFit/>
          </a:bodyPr>
          <a:lstStyle>
            <a:lvl1pPr lvl="0" algn="l">
              <a:lnSpc>
                <a:spcPct val="95000"/>
              </a:lnSpc>
              <a:spcBef>
                <a:spcPts val="0"/>
              </a:spcBef>
              <a:spcAft>
                <a:spcPts val="0"/>
              </a:spcAft>
              <a:buSzPts val="1400"/>
              <a:buNone/>
              <a:defRPr>
                <a:latin typeface="Arial"/>
                <a:ea typeface="Arial"/>
                <a:cs typeface="Arial"/>
                <a:sym typeface="Arial"/>
              </a:defRPr>
            </a:lvl1pPr>
            <a:lvl2pPr lvl="1" algn="l">
              <a:lnSpc>
                <a:spcPct val="95000"/>
              </a:lnSpc>
              <a:spcBef>
                <a:spcPts val="0"/>
              </a:spcBef>
              <a:spcAft>
                <a:spcPts val="0"/>
              </a:spcAft>
              <a:buSzPts val="1400"/>
              <a:buNone/>
              <a:defRPr/>
            </a:lvl2pPr>
            <a:lvl3pPr lvl="2" algn="l">
              <a:lnSpc>
                <a:spcPct val="95000"/>
              </a:lnSpc>
              <a:spcBef>
                <a:spcPts val="0"/>
              </a:spcBef>
              <a:spcAft>
                <a:spcPts val="0"/>
              </a:spcAft>
              <a:buSzPts val="1400"/>
              <a:buNone/>
              <a:defRPr/>
            </a:lvl3pPr>
            <a:lvl4pPr lvl="3" algn="l">
              <a:lnSpc>
                <a:spcPct val="95000"/>
              </a:lnSpc>
              <a:spcBef>
                <a:spcPts val="0"/>
              </a:spcBef>
              <a:spcAft>
                <a:spcPts val="0"/>
              </a:spcAft>
              <a:buSzPts val="1400"/>
              <a:buNone/>
              <a:defRPr/>
            </a:lvl4pPr>
            <a:lvl5pPr lvl="4" algn="l">
              <a:lnSpc>
                <a:spcPct val="95000"/>
              </a:lnSpc>
              <a:spcBef>
                <a:spcPts val="0"/>
              </a:spcBef>
              <a:spcAft>
                <a:spcPts val="0"/>
              </a:spcAft>
              <a:buSzPts val="1400"/>
              <a:buNone/>
              <a:defRPr/>
            </a:lvl5pPr>
            <a:lvl6pPr lvl="5" algn="l">
              <a:lnSpc>
                <a:spcPct val="95000"/>
              </a:lnSpc>
              <a:spcBef>
                <a:spcPts val="0"/>
              </a:spcBef>
              <a:spcAft>
                <a:spcPts val="0"/>
              </a:spcAft>
              <a:buSzPts val="1400"/>
              <a:buNone/>
              <a:defRPr/>
            </a:lvl6pPr>
            <a:lvl7pPr lvl="6" algn="l">
              <a:lnSpc>
                <a:spcPct val="95000"/>
              </a:lnSpc>
              <a:spcBef>
                <a:spcPts val="0"/>
              </a:spcBef>
              <a:spcAft>
                <a:spcPts val="0"/>
              </a:spcAft>
              <a:buSzPts val="1400"/>
              <a:buNone/>
              <a:defRPr/>
            </a:lvl7pPr>
            <a:lvl8pPr lvl="7" algn="l">
              <a:lnSpc>
                <a:spcPct val="95000"/>
              </a:lnSpc>
              <a:spcBef>
                <a:spcPts val="0"/>
              </a:spcBef>
              <a:spcAft>
                <a:spcPts val="0"/>
              </a:spcAft>
              <a:buSzPts val="1400"/>
              <a:buNone/>
              <a:defRPr/>
            </a:lvl8pPr>
            <a:lvl9pPr lvl="8" algn="l">
              <a:lnSpc>
                <a:spcPct val="9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767783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2B451B-F930-4BE0-A862-CA4EA829D01D}" type="datetime1">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4130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Tree>
    <p:extLst>
      <p:ext uri="{BB962C8B-B14F-4D97-AF65-F5344CB8AC3E}">
        <p14:creationId xmlns:p14="http://schemas.microsoft.com/office/powerpoint/2010/main" val="1113413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bg>
      <p:bgPr>
        <a:solidFill>
          <a:schemeClr val="lt1"/>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body" idx="1"/>
          </p:nvPr>
        </p:nvSpPr>
        <p:spPr>
          <a:xfrm>
            <a:off x="398213" y="1030377"/>
            <a:ext cx="11212000" cy="369291"/>
          </a:xfrm>
          <a:prstGeom prst="rect">
            <a:avLst/>
          </a:prstGeom>
          <a:noFill/>
          <a:ln>
            <a:noFill/>
          </a:ln>
        </p:spPr>
        <p:txBody>
          <a:bodyPr spcFirstLastPara="1" wrap="square" lIns="45700" tIns="45700" rIns="45700" bIns="45700" anchor="t" anchorCtr="0">
            <a:spAutoFit/>
          </a:bodyPr>
          <a:lstStyle>
            <a:lvl1pPr marL="457200" lvl="0" indent="-228600" algn="l" rtl="0">
              <a:lnSpc>
                <a:spcPct val="100000"/>
              </a:lnSpc>
              <a:spcBef>
                <a:spcPts val="0"/>
              </a:spcBef>
              <a:spcAft>
                <a:spcPts val="0"/>
              </a:spcAft>
              <a:buSzPts val="1400"/>
              <a:buNone/>
              <a:defRPr/>
            </a:lvl1pPr>
            <a:lvl2pPr marL="914400" lvl="1" indent="-342900" algn="l" rtl="0">
              <a:lnSpc>
                <a:spcPct val="100000"/>
              </a:lnSpc>
              <a:spcBef>
                <a:spcPts val="1800"/>
              </a:spcBef>
              <a:spcAft>
                <a:spcPts val="0"/>
              </a:spcAft>
              <a:buSzPts val="1800"/>
              <a:buChar char="•"/>
              <a:defRPr/>
            </a:lvl2pPr>
            <a:lvl3pPr marL="1371600" lvl="2" indent="-342900" algn="l" rtl="0">
              <a:lnSpc>
                <a:spcPct val="100000"/>
              </a:lnSpc>
              <a:spcBef>
                <a:spcPts val="450"/>
              </a:spcBef>
              <a:spcAft>
                <a:spcPts val="0"/>
              </a:spcAft>
              <a:buSzPts val="1800"/>
              <a:buChar char="–"/>
              <a:defRPr/>
            </a:lvl3pPr>
            <a:lvl4pPr marL="1828800" lvl="3" indent="-342900" algn="l" rtl="0">
              <a:lnSpc>
                <a:spcPct val="100000"/>
              </a:lnSpc>
              <a:spcBef>
                <a:spcPts val="180"/>
              </a:spcBef>
              <a:spcAft>
                <a:spcPts val="0"/>
              </a:spcAft>
              <a:buSzPts val="1800"/>
              <a:buChar char="&gt;"/>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398213" y="528742"/>
            <a:ext cx="11517200" cy="501635"/>
          </a:xfrm>
          <a:prstGeom prst="rect">
            <a:avLst/>
          </a:prstGeom>
          <a:noFill/>
          <a:ln>
            <a:noFill/>
          </a:ln>
        </p:spPr>
        <p:txBody>
          <a:bodyPr spcFirstLastPara="1" wrap="square" lIns="45700" tIns="45700" rIns="45700" bIns="45700" anchor="b" anchorCtr="0">
            <a:spAutoFit/>
          </a:bodyPr>
          <a:lstStyle>
            <a:lvl1pPr lvl="0" algn="l" rtl="0">
              <a:lnSpc>
                <a:spcPct val="95000"/>
              </a:lnSpc>
              <a:spcBef>
                <a:spcPts val="0"/>
              </a:spcBef>
              <a:spcAft>
                <a:spcPts val="0"/>
              </a:spcAft>
              <a:buSzPts val="1400"/>
              <a:buNone/>
              <a:defRPr/>
            </a:lvl1pPr>
            <a:lvl2pPr lvl="1" algn="l" rtl="0">
              <a:lnSpc>
                <a:spcPct val="95000"/>
              </a:lnSpc>
              <a:spcBef>
                <a:spcPts val="0"/>
              </a:spcBef>
              <a:spcAft>
                <a:spcPts val="0"/>
              </a:spcAft>
              <a:buSzPts val="1400"/>
              <a:buNone/>
              <a:defRPr/>
            </a:lvl2pPr>
            <a:lvl3pPr lvl="2" algn="l" rtl="0">
              <a:lnSpc>
                <a:spcPct val="95000"/>
              </a:lnSpc>
              <a:spcBef>
                <a:spcPts val="0"/>
              </a:spcBef>
              <a:spcAft>
                <a:spcPts val="0"/>
              </a:spcAft>
              <a:buSzPts val="1400"/>
              <a:buNone/>
              <a:defRPr/>
            </a:lvl3pPr>
            <a:lvl4pPr lvl="3" algn="l" rtl="0">
              <a:lnSpc>
                <a:spcPct val="95000"/>
              </a:lnSpc>
              <a:spcBef>
                <a:spcPts val="0"/>
              </a:spcBef>
              <a:spcAft>
                <a:spcPts val="0"/>
              </a:spcAft>
              <a:buSzPts val="1400"/>
              <a:buNone/>
              <a:defRPr/>
            </a:lvl4pPr>
            <a:lvl5pPr lvl="4" algn="l" rtl="0">
              <a:lnSpc>
                <a:spcPct val="95000"/>
              </a:lnSpc>
              <a:spcBef>
                <a:spcPts val="0"/>
              </a:spcBef>
              <a:spcAft>
                <a:spcPts val="0"/>
              </a:spcAft>
              <a:buSzPts val="1400"/>
              <a:buNone/>
              <a:defRPr/>
            </a:lvl5pPr>
            <a:lvl6pPr lvl="5" algn="l" rtl="0">
              <a:lnSpc>
                <a:spcPct val="95000"/>
              </a:lnSpc>
              <a:spcBef>
                <a:spcPts val="0"/>
              </a:spcBef>
              <a:spcAft>
                <a:spcPts val="0"/>
              </a:spcAft>
              <a:buSzPts val="1400"/>
              <a:buNone/>
              <a:defRPr/>
            </a:lvl6pPr>
            <a:lvl7pPr lvl="6" algn="l" rtl="0">
              <a:lnSpc>
                <a:spcPct val="95000"/>
              </a:lnSpc>
              <a:spcBef>
                <a:spcPts val="0"/>
              </a:spcBef>
              <a:spcAft>
                <a:spcPts val="0"/>
              </a:spcAft>
              <a:buSzPts val="1400"/>
              <a:buNone/>
              <a:defRPr/>
            </a:lvl7pPr>
            <a:lvl8pPr lvl="7" algn="l" rtl="0">
              <a:lnSpc>
                <a:spcPct val="95000"/>
              </a:lnSpc>
              <a:spcBef>
                <a:spcPts val="0"/>
              </a:spcBef>
              <a:spcAft>
                <a:spcPts val="0"/>
              </a:spcAft>
              <a:buSzPts val="1400"/>
              <a:buNone/>
              <a:defRPr/>
            </a:lvl8pPr>
            <a:lvl9pPr lvl="8" algn="l" rtl="0">
              <a:lnSpc>
                <a:spcPct val="95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14179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5"/>
        <p:cNvGrpSpPr/>
        <p:nvPr/>
      </p:nvGrpSpPr>
      <p:grpSpPr>
        <a:xfrm>
          <a:off x="0" y="0"/>
          <a:ext cx="0" cy="0"/>
          <a:chOff x="0" y="0"/>
          <a:chExt cx="0" cy="0"/>
        </a:xfrm>
      </p:grpSpPr>
      <p:sp>
        <p:nvSpPr>
          <p:cNvPr id="86" name="Google Shape;86;p17"/>
          <p:cNvSpPr txBox="1">
            <a:spLocks noGrp="1"/>
          </p:cNvSpPr>
          <p:nvPr>
            <p:ph type="ctrTitle"/>
          </p:nvPr>
        </p:nvSpPr>
        <p:spPr>
          <a:xfrm>
            <a:off x="415611" y="992767"/>
            <a:ext cx="11360800" cy="2736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7" name="Google Shape;87;p17"/>
          <p:cNvSpPr txBox="1">
            <a:spLocks noGrp="1"/>
          </p:cNvSpPr>
          <p:nvPr>
            <p:ph type="subTitle" idx="1"/>
          </p:nvPr>
        </p:nvSpPr>
        <p:spPr>
          <a:xfrm>
            <a:off x="415600" y="3778833"/>
            <a:ext cx="11360800" cy="10569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8" name="Google Shape;88;p17"/>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grpSp>
        <p:nvGrpSpPr>
          <p:cNvPr id="89" name="Google Shape;89;p17"/>
          <p:cNvGrpSpPr/>
          <p:nvPr/>
        </p:nvGrpSpPr>
        <p:grpSpPr>
          <a:xfrm>
            <a:off x="135365" y="6042660"/>
            <a:ext cx="12056367" cy="644160"/>
            <a:chOff x="101525" y="6042660"/>
            <a:chExt cx="8727223" cy="644160"/>
          </a:xfrm>
        </p:grpSpPr>
        <p:pic>
          <p:nvPicPr>
            <p:cNvPr id="90" name="Google Shape;90;p17"/>
            <p:cNvPicPr preferRelativeResize="0"/>
            <p:nvPr/>
          </p:nvPicPr>
          <p:blipFill rotWithShape="1">
            <a:blip r:embed="rId2">
              <a:alphaModFix/>
            </a:blip>
            <a:srcRect/>
            <a:stretch/>
          </p:blipFill>
          <p:spPr>
            <a:xfrm>
              <a:off x="8100060" y="6042660"/>
              <a:ext cx="728688" cy="644160"/>
            </a:xfrm>
            <a:prstGeom prst="rect">
              <a:avLst/>
            </a:prstGeom>
            <a:noFill/>
            <a:ln>
              <a:noFill/>
            </a:ln>
          </p:spPr>
        </p:pic>
        <p:sp>
          <p:nvSpPr>
            <p:cNvPr id="91" name="Google Shape;91;p17"/>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Tree>
    <p:extLst>
      <p:ext uri="{BB962C8B-B14F-4D97-AF65-F5344CB8AC3E}">
        <p14:creationId xmlns:p14="http://schemas.microsoft.com/office/powerpoint/2010/main" val="15567049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4" name="Google Shape;94;p18"/>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5" name="Google Shape;95;p18"/>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grpSp>
        <p:nvGrpSpPr>
          <p:cNvPr id="96" name="Google Shape;96;p18"/>
          <p:cNvGrpSpPr/>
          <p:nvPr/>
        </p:nvGrpSpPr>
        <p:grpSpPr>
          <a:xfrm>
            <a:off x="135365" y="6042660"/>
            <a:ext cx="12056367" cy="644160"/>
            <a:chOff x="101525" y="6042660"/>
            <a:chExt cx="8727223" cy="644160"/>
          </a:xfrm>
        </p:grpSpPr>
        <p:pic>
          <p:nvPicPr>
            <p:cNvPr id="97" name="Google Shape;97;p18"/>
            <p:cNvPicPr preferRelativeResize="0"/>
            <p:nvPr/>
          </p:nvPicPr>
          <p:blipFill rotWithShape="1">
            <a:blip r:embed="rId2">
              <a:alphaModFix/>
            </a:blip>
            <a:srcRect/>
            <a:stretch/>
          </p:blipFill>
          <p:spPr>
            <a:xfrm>
              <a:off x="8100060" y="6042660"/>
              <a:ext cx="728688" cy="644160"/>
            </a:xfrm>
            <a:prstGeom prst="rect">
              <a:avLst/>
            </a:prstGeom>
            <a:noFill/>
            <a:ln>
              <a:noFill/>
            </a:ln>
          </p:spPr>
        </p:pic>
        <p:sp>
          <p:nvSpPr>
            <p:cNvPr id="98" name="Google Shape;98;p18"/>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Tree>
    <p:extLst>
      <p:ext uri="{BB962C8B-B14F-4D97-AF65-F5344CB8AC3E}">
        <p14:creationId xmlns:p14="http://schemas.microsoft.com/office/powerpoint/2010/main" val="2034554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15600" y="2867800"/>
            <a:ext cx="11360800" cy="11223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01" name="Google Shape;101;p19"/>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84722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4" name="Google Shape;104;p20"/>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5" name="Google Shape;105;p20"/>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06" name="Google Shape;106;p20"/>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649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FSSA-Styl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2057405"/>
            <a:ext cx="10972800" cy="4068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68111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2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0944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2" name="Google Shape;112;p22"/>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13" name="Google Shape;113;p22"/>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07308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653667" y="600200"/>
            <a:ext cx="84904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16" name="Google Shape;116;p23"/>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90315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7"/>
        <p:cNvGrpSpPr/>
        <p:nvPr/>
      </p:nvGrpSpPr>
      <p:grpSpPr>
        <a:xfrm>
          <a:off x="0" y="0"/>
          <a:ext cx="0" cy="0"/>
          <a:chOff x="0" y="0"/>
          <a:chExt cx="0" cy="0"/>
        </a:xfrm>
      </p:grpSpPr>
      <p:sp>
        <p:nvSpPr>
          <p:cNvPr id="118" name="Google Shape;118;p24"/>
          <p:cNvSpPr/>
          <p:nvPr/>
        </p:nvSpPr>
        <p:spPr>
          <a:xfrm>
            <a:off x="6096000" y="-167"/>
            <a:ext cx="6096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4"/>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20" name="Google Shape;120;p24"/>
          <p:cNvSpPr txBox="1">
            <a:spLocks noGrp="1"/>
          </p:cNvSpPr>
          <p:nvPr>
            <p:ph type="subTitle" idx="1"/>
          </p:nvPr>
        </p:nvSpPr>
        <p:spPr>
          <a:xfrm>
            <a:off x="354000" y="3737433"/>
            <a:ext cx="5393600" cy="1646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1" name="Google Shape;121;p24"/>
          <p:cNvSpPr txBox="1">
            <a:spLocks noGrp="1"/>
          </p:cNvSpPr>
          <p:nvPr>
            <p:ph type="body" idx="2"/>
          </p:nvPr>
        </p:nvSpPr>
        <p:spPr>
          <a:xfrm>
            <a:off x="6586000" y="965433"/>
            <a:ext cx="5116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2" name="Google Shape;122;p24"/>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grpSp>
        <p:nvGrpSpPr>
          <p:cNvPr id="123" name="Google Shape;123;p24"/>
          <p:cNvGrpSpPr/>
          <p:nvPr/>
        </p:nvGrpSpPr>
        <p:grpSpPr>
          <a:xfrm>
            <a:off x="135365" y="6042660"/>
            <a:ext cx="12056367" cy="644160"/>
            <a:chOff x="101525" y="6042660"/>
            <a:chExt cx="8727223" cy="644160"/>
          </a:xfrm>
        </p:grpSpPr>
        <p:pic>
          <p:nvPicPr>
            <p:cNvPr id="124" name="Google Shape;124;p24"/>
            <p:cNvPicPr preferRelativeResize="0"/>
            <p:nvPr/>
          </p:nvPicPr>
          <p:blipFill rotWithShape="1">
            <a:blip r:embed="rId2">
              <a:alphaModFix/>
            </a:blip>
            <a:srcRect/>
            <a:stretch/>
          </p:blipFill>
          <p:spPr>
            <a:xfrm>
              <a:off x="8100060" y="6042660"/>
              <a:ext cx="728688" cy="644160"/>
            </a:xfrm>
            <a:prstGeom prst="rect">
              <a:avLst/>
            </a:prstGeom>
            <a:noFill/>
            <a:ln>
              <a:noFill/>
            </a:ln>
          </p:spPr>
        </p:pic>
        <p:sp>
          <p:nvSpPr>
            <p:cNvPr id="125" name="Google Shape;125;p24"/>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Tree>
    <p:extLst>
      <p:ext uri="{BB962C8B-B14F-4D97-AF65-F5344CB8AC3E}">
        <p14:creationId xmlns:p14="http://schemas.microsoft.com/office/powerpoint/2010/main" val="4444087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415600" y="5640767"/>
            <a:ext cx="7998400" cy="8067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28" name="Google Shape;128;p25"/>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01136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26"/>
          <p:cNvSpPr txBox="1">
            <a:spLocks noGrp="1"/>
          </p:cNvSpPr>
          <p:nvPr>
            <p:ph type="title" hasCustomPrompt="1"/>
          </p:nvPr>
        </p:nvSpPr>
        <p:spPr>
          <a:xfrm>
            <a:off x="415600" y="1474833"/>
            <a:ext cx="11360800" cy="2618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1" name="Google Shape;131;p26"/>
          <p:cNvSpPr txBox="1">
            <a:spLocks noGrp="1"/>
          </p:cNvSpPr>
          <p:nvPr>
            <p:ph type="body" idx="1"/>
          </p:nvPr>
        </p:nvSpPr>
        <p:spPr>
          <a:xfrm>
            <a:off x="415600" y="4202967"/>
            <a:ext cx="113608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32" name="Google Shape;132;p26"/>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3405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27"/>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912068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mparison 1">
  <p:cSld name="Comparison 1">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609600" y="274637"/>
            <a:ext cx="10972800" cy="11430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Clr>
                <a:schemeClr val="dk1"/>
              </a:buClr>
              <a:buSzPts val="3300"/>
              <a:buFont typeface="Trebuchet MS"/>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153798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7"/>
        <p:cNvGrpSpPr/>
        <p:nvPr/>
      </p:nvGrpSpPr>
      <p:grpSpPr>
        <a:xfrm>
          <a:off x="0" y="0"/>
          <a:ext cx="0" cy="0"/>
          <a:chOff x="0" y="0"/>
          <a:chExt cx="0" cy="0"/>
        </a:xfrm>
      </p:grpSpPr>
      <p:sp>
        <p:nvSpPr>
          <p:cNvPr id="138" name="Google Shape;138;p29"/>
          <p:cNvSpPr txBox="1">
            <a:spLocks noGrp="1"/>
          </p:cNvSpPr>
          <p:nvPr>
            <p:ph type="title"/>
          </p:nvPr>
        </p:nvSpPr>
        <p:spPr>
          <a:xfrm>
            <a:off x="609600" y="274637"/>
            <a:ext cx="10972800" cy="1143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400"/>
              <a:buFont typeface="Trebuchet MS"/>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p29"/>
          <p:cNvSpPr txBox="1">
            <a:spLocks noGrp="1"/>
          </p:cNvSpPr>
          <p:nvPr>
            <p:ph type="sldNum" idx="12"/>
          </p:nvPr>
        </p:nvSpPr>
        <p:spPr>
          <a:xfrm>
            <a:off x="365760" y="621792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1pPr>
            <a:lvl2pPr marL="0" marR="0" lvl="1"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2pPr>
            <a:lvl3pPr marL="0" marR="0" lvl="2"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3pPr>
            <a:lvl4pPr marL="0" marR="0" lvl="3"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4pPr>
            <a:lvl5pPr marL="0" marR="0" lvl="4"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5pPr>
            <a:lvl6pPr marL="0" marR="0" lvl="5"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6pPr>
            <a:lvl7pPr marL="0" marR="0" lvl="6"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7pPr>
            <a:lvl8pPr marL="0" marR="0" lvl="7"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8pPr>
            <a:lvl9pPr marL="0" marR="0" lvl="8" indent="0" algn="l">
              <a:lnSpc>
                <a:spcPct val="100000"/>
              </a:lnSpc>
              <a:spcBef>
                <a:spcPts val="0"/>
              </a:spcBef>
              <a:spcAft>
                <a:spcPts val="0"/>
              </a:spcAft>
              <a:buClr>
                <a:srgbClr val="000000"/>
              </a:buClr>
              <a:buSzPts val="1200"/>
              <a:buFont typeface="Arial"/>
              <a:buNone/>
              <a:defRPr sz="900" b="1" i="0" u="none" strike="noStrike" cap="none">
                <a:solidFill>
                  <a:schemeClr val="lt1"/>
                </a:solidFill>
                <a:latin typeface="Trebuchet MS"/>
                <a:ea typeface="Trebuchet MS"/>
                <a:cs typeface="Trebuchet MS"/>
                <a:sym typeface="Trebuchet MS"/>
              </a:defRPr>
            </a:lvl9pPr>
          </a:lstStyle>
          <a:p>
            <a:fld id="{00000000-1234-1234-1234-123412341234}" type="slidenum">
              <a:rPr lang="en" smtClean="0"/>
              <a:pPr/>
              <a:t>‹#›</a:t>
            </a:fld>
            <a:endParaRPr lang="en"/>
          </a:p>
        </p:txBody>
      </p:sp>
      <p:pic>
        <p:nvPicPr>
          <p:cNvPr id="140" name="Google Shape;140;p29"/>
          <p:cNvPicPr preferRelativeResize="0"/>
          <p:nvPr/>
        </p:nvPicPr>
        <p:blipFill rotWithShape="1">
          <a:blip r:embed="rId2">
            <a:alphaModFix/>
          </a:blip>
          <a:srcRect l="22354" t="21824" r="21052" b="22629"/>
          <a:stretch/>
        </p:blipFill>
        <p:spPr>
          <a:xfrm>
            <a:off x="668801" y="6118133"/>
            <a:ext cx="575100" cy="564900"/>
          </a:xfrm>
          <a:prstGeom prst="ellipse">
            <a:avLst/>
          </a:prstGeom>
          <a:noFill/>
          <a:ln>
            <a:noFill/>
          </a:ln>
        </p:spPr>
      </p:pic>
      <p:sp>
        <p:nvSpPr>
          <p:cNvPr id="141" name="Google Shape;141;p29"/>
          <p:cNvSpPr/>
          <p:nvPr/>
        </p:nvSpPr>
        <p:spPr>
          <a:xfrm>
            <a:off x="9737367" y="4746967"/>
            <a:ext cx="1723500" cy="1523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425" b="0" i="0" u="none" strike="noStrike" cap="none">
              <a:solidFill>
                <a:srgbClr val="000000"/>
              </a:solidFill>
              <a:latin typeface="Trebuchet MS"/>
              <a:ea typeface="Trebuchet MS"/>
              <a:cs typeface="Trebuchet MS"/>
              <a:sym typeface="Trebuchet MS"/>
            </a:endParaRPr>
          </a:p>
        </p:txBody>
      </p:sp>
    </p:spTree>
    <p:extLst>
      <p:ext uri="{BB962C8B-B14F-4D97-AF65-F5344CB8AC3E}">
        <p14:creationId xmlns:p14="http://schemas.microsoft.com/office/powerpoint/2010/main" val="186855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VER WITH LARGE IMAGE">
    <p:bg>
      <p:bgPr>
        <a:solidFill>
          <a:schemeClr val="bg2"/>
        </a:solidFill>
        <a:effectLst/>
      </p:bgPr>
    </p:bg>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3226" y="5791200"/>
            <a:ext cx="1911351"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76"/>
          <p:cNvSpPr>
            <a:spLocks noGrp="1"/>
          </p:cNvSpPr>
          <p:nvPr>
            <p:ph type="body" sz="quarter" idx="12"/>
          </p:nvPr>
        </p:nvSpPr>
        <p:spPr>
          <a:xfrm>
            <a:off x="609601" y="3581400"/>
            <a:ext cx="3753268" cy="231678"/>
          </a:xfrm>
        </p:spPr>
        <p:txBody>
          <a:bodyPr anchor="ctr">
            <a:noAutofit/>
          </a:bodyPr>
          <a:lstStyle>
            <a:lvl1pPr marL="0" indent="0" algn="l">
              <a:lnSpc>
                <a:spcPct val="100000"/>
              </a:lnSpc>
              <a:buNone/>
              <a:defRPr sz="1000" cap="all" baseline="0">
                <a:solidFill>
                  <a:schemeClr val="bg1"/>
                </a:solidFill>
              </a:defRPr>
            </a:lvl1pPr>
          </a:lstStyle>
          <a:p>
            <a:pPr lvl="0"/>
            <a:r>
              <a:rPr lang="en-US"/>
              <a:t>Edit Master text styles</a:t>
            </a:r>
          </a:p>
        </p:txBody>
      </p:sp>
      <p:sp>
        <p:nvSpPr>
          <p:cNvPr id="14" name="Text Placeholder 4"/>
          <p:cNvSpPr>
            <a:spLocks noGrp="1"/>
          </p:cNvSpPr>
          <p:nvPr>
            <p:ph type="body" sz="quarter" idx="14"/>
          </p:nvPr>
        </p:nvSpPr>
        <p:spPr>
          <a:xfrm>
            <a:off x="609119" y="3314515"/>
            <a:ext cx="4876800" cy="202169"/>
          </a:xfrm>
        </p:spPr>
        <p:txBody>
          <a:bodyPr rtlCol="0">
            <a:noAutofit/>
          </a:bodyPr>
          <a:lstStyle>
            <a:lvl1pPr marL="0" indent="0">
              <a:lnSpc>
                <a:spcPct val="100000"/>
              </a:lnSpc>
              <a:buNone/>
              <a:defRPr lang="en-US" sz="1600" b="0" dirty="0" smtClean="0">
                <a:solidFill>
                  <a:schemeClr val="bg1"/>
                </a:solidFill>
                <a:latin typeface="+mj-lt"/>
                <a:ea typeface="+mj-ea"/>
                <a:cs typeface="+mj-cs"/>
              </a:defRPr>
            </a:lvl1pPr>
          </a:lstStyle>
          <a:p>
            <a:pPr lvl="0"/>
            <a:r>
              <a:rPr lang="en-US"/>
              <a:t>Edit Master text styles</a:t>
            </a:r>
          </a:p>
        </p:txBody>
      </p:sp>
      <p:sp>
        <p:nvSpPr>
          <p:cNvPr id="5" name="Text Placeholder 4"/>
          <p:cNvSpPr>
            <a:spLocks noGrp="1"/>
          </p:cNvSpPr>
          <p:nvPr>
            <p:ph type="body" sz="quarter" idx="15"/>
          </p:nvPr>
        </p:nvSpPr>
        <p:spPr>
          <a:xfrm>
            <a:off x="609600" y="1905000"/>
            <a:ext cx="7772883" cy="1143000"/>
          </a:xfrm>
        </p:spPr>
        <p:txBody>
          <a:bodyPr>
            <a:noAutofit/>
          </a:bodyPr>
          <a:lstStyle>
            <a:lvl1pPr marL="0" indent="0">
              <a:lnSpc>
                <a:spcPct val="100000"/>
              </a:lnSpc>
              <a:spcBef>
                <a:spcPts val="0"/>
              </a:spcBef>
              <a:buFontTx/>
              <a:buNone/>
              <a:defRPr sz="2000" baseline="0">
                <a:solidFill>
                  <a:schemeClr val="bg1"/>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a:t>Edit Master text styles</a:t>
            </a:r>
          </a:p>
          <a:p>
            <a:pPr lvl="1"/>
            <a:r>
              <a:rPr lang="en-US"/>
              <a:t>Second level</a:t>
            </a:r>
          </a:p>
        </p:txBody>
      </p:sp>
      <p:sp>
        <p:nvSpPr>
          <p:cNvPr id="32" name="Title 1"/>
          <p:cNvSpPr>
            <a:spLocks noGrp="1"/>
          </p:cNvSpPr>
          <p:nvPr>
            <p:ph type="ctrTitle"/>
          </p:nvPr>
        </p:nvSpPr>
        <p:spPr>
          <a:xfrm>
            <a:off x="609117" y="560511"/>
            <a:ext cx="7772883" cy="1268291"/>
          </a:xfrm>
        </p:spPr>
        <p:txBody>
          <a:bodyPr anchor="b">
            <a:noAutofit/>
          </a:bodyPr>
          <a:lstStyle>
            <a:lvl1pPr algn="l">
              <a:lnSpc>
                <a:spcPct val="100000"/>
              </a:lnSpc>
              <a:defRPr sz="48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211147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VER WITH BLUE BACKGROUND">
    <p:bg>
      <p:bgPr>
        <a:solidFill>
          <a:schemeClr val="tx1"/>
        </a:solidFill>
        <a:effectLst/>
      </p:bgPr>
    </p:bg>
    <p:spTree>
      <p:nvGrpSpPr>
        <p:cNvPr id="1" name=""/>
        <p:cNvGrpSpPr/>
        <p:nvPr/>
      </p:nvGrpSpPr>
      <p:grpSpPr>
        <a:xfrm>
          <a:off x="0" y="0"/>
          <a:ext cx="0" cy="0"/>
          <a:chOff x="0" y="0"/>
          <a:chExt cx="0" cy="0"/>
        </a:xfrm>
      </p:grpSpPr>
      <p:pic>
        <p:nvPicPr>
          <p:cNvPr id="6"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01638" y="5791200"/>
            <a:ext cx="1911351"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76"/>
          <p:cNvSpPr>
            <a:spLocks noGrp="1"/>
          </p:cNvSpPr>
          <p:nvPr>
            <p:ph type="body" sz="quarter" idx="12"/>
          </p:nvPr>
        </p:nvSpPr>
        <p:spPr>
          <a:xfrm>
            <a:off x="608787" y="3578322"/>
            <a:ext cx="3753268" cy="231678"/>
          </a:xfrm>
        </p:spPr>
        <p:txBody>
          <a:bodyPr anchor="ctr">
            <a:noAutofit/>
          </a:bodyPr>
          <a:lstStyle>
            <a:lvl1pPr marL="0" indent="0" algn="l">
              <a:lnSpc>
                <a:spcPct val="100000"/>
              </a:lnSpc>
              <a:buNone/>
              <a:defRPr sz="1000" cap="all" baseline="0">
                <a:solidFill>
                  <a:schemeClr val="bg1"/>
                </a:solidFill>
              </a:defRPr>
            </a:lvl1pPr>
          </a:lstStyle>
          <a:p>
            <a:pPr lvl="0"/>
            <a:r>
              <a:rPr lang="en-US"/>
              <a:t>Edit Master text styles</a:t>
            </a:r>
          </a:p>
        </p:txBody>
      </p:sp>
      <p:sp>
        <p:nvSpPr>
          <p:cNvPr id="14" name="Text Placeholder 4"/>
          <p:cNvSpPr>
            <a:spLocks noGrp="1"/>
          </p:cNvSpPr>
          <p:nvPr>
            <p:ph type="body" sz="quarter" idx="14"/>
          </p:nvPr>
        </p:nvSpPr>
        <p:spPr>
          <a:xfrm>
            <a:off x="608305" y="3314515"/>
            <a:ext cx="4876800" cy="202169"/>
          </a:xfrm>
        </p:spPr>
        <p:txBody>
          <a:bodyPr rtlCol="0">
            <a:noAutofit/>
          </a:bodyPr>
          <a:lstStyle>
            <a:lvl1pPr marL="0" indent="0">
              <a:lnSpc>
                <a:spcPct val="100000"/>
              </a:lnSpc>
              <a:buNone/>
              <a:defRPr lang="en-US" sz="1600" b="0" dirty="0" smtClean="0">
                <a:solidFill>
                  <a:schemeClr val="bg1"/>
                </a:solidFill>
                <a:latin typeface="+mj-lt"/>
                <a:ea typeface="+mj-ea"/>
                <a:cs typeface="+mj-cs"/>
              </a:defRPr>
            </a:lvl1pPr>
          </a:lstStyle>
          <a:p>
            <a:pPr lvl="0"/>
            <a:r>
              <a:rPr lang="en-US"/>
              <a:t>Edit Master text styles</a:t>
            </a:r>
          </a:p>
        </p:txBody>
      </p:sp>
      <p:sp>
        <p:nvSpPr>
          <p:cNvPr id="5" name="Text Placeholder 4"/>
          <p:cNvSpPr>
            <a:spLocks noGrp="1"/>
          </p:cNvSpPr>
          <p:nvPr>
            <p:ph type="body" sz="quarter" idx="15"/>
          </p:nvPr>
        </p:nvSpPr>
        <p:spPr>
          <a:xfrm>
            <a:off x="608787" y="1905000"/>
            <a:ext cx="7773695" cy="1143000"/>
          </a:xfrm>
        </p:spPr>
        <p:txBody>
          <a:bodyPr>
            <a:noAutofit/>
          </a:bodyPr>
          <a:lstStyle>
            <a:lvl1pPr marL="0" indent="0">
              <a:lnSpc>
                <a:spcPct val="100000"/>
              </a:lnSpc>
              <a:spcBef>
                <a:spcPts val="0"/>
              </a:spcBef>
              <a:buFontTx/>
              <a:buNone/>
              <a:defRPr sz="2000" baseline="0">
                <a:solidFill>
                  <a:schemeClr val="bg1"/>
                </a:solidFill>
              </a:defRPr>
            </a:lvl1pPr>
            <a:lvl2pPr marL="228595" indent="0">
              <a:buFontTx/>
              <a:buNone/>
              <a:defRPr/>
            </a:lvl2pPr>
            <a:lvl3pPr marL="411469" indent="0">
              <a:buFontTx/>
              <a:buNone/>
              <a:defRPr/>
            </a:lvl3pPr>
            <a:lvl4pPr marL="594345" indent="0">
              <a:buFontTx/>
              <a:buNone/>
              <a:defRPr/>
            </a:lvl4pPr>
            <a:lvl5pPr marL="731501" indent="0">
              <a:buFontTx/>
              <a:buNone/>
              <a:defRPr/>
            </a:lvl5pPr>
          </a:lstStyle>
          <a:p>
            <a:pPr lvl="0"/>
            <a:r>
              <a:rPr lang="en-US"/>
              <a:t>Edit Master text styles</a:t>
            </a:r>
          </a:p>
          <a:p>
            <a:pPr lvl="1"/>
            <a:r>
              <a:rPr lang="en-US"/>
              <a:t>Second level</a:t>
            </a:r>
          </a:p>
        </p:txBody>
      </p:sp>
      <p:sp>
        <p:nvSpPr>
          <p:cNvPr id="32" name="Title 1"/>
          <p:cNvSpPr>
            <a:spLocks noGrp="1"/>
          </p:cNvSpPr>
          <p:nvPr>
            <p:ph type="ctrTitle"/>
          </p:nvPr>
        </p:nvSpPr>
        <p:spPr>
          <a:xfrm>
            <a:off x="608306" y="560511"/>
            <a:ext cx="7773695" cy="1268291"/>
          </a:xfrm>
        </p:spPr>
        <p:txBody>
          <a:bodyPr anchor="b">
            <a:noAutofit/>
          </a:bodyPr>
          <a:lstStyle>
            <a:lvl1pPr algn="l">
              <a:lnSpc>
                <a:spcPct val="100000"/>
              </a:lnSpc>
              <a:defRPr sz="4800" b="1"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59681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image" Target="../media/image5.emf"/><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5.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heme" Target="../theme/theme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2.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2.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3312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500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7" r:id="rId6"/>
    <p:sldLayoutId id="2147483658" r:id="rId7"/>
  </p:sldLayoutIdLst>
  <p:hf hdr="0" ftr="0" dt="0"/>
  <p:txStyles>
    <p:titleStyle>
      <a:lvl1pPr algn="l" defTabSz="914377" rtl="0" eaLnBrk="1" latinLnBrk="0" hangingPunct="1">
        <a:spcBef>
          <a:spcPct val="0"/>
        </a:spcBef>
        <a:buNone/>
        <a:defRPr sz="3400" kern="1200">
          <a:solidFill>
            <a:schemeClr val="tx1"/>
          </a:solidFill>
          <a:latin typeface="Trebuchet MS" panose="020B0603020202020204" pitchFamily="34" charset="0"/>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1" y="519115"/>
            <a:ext cx="1096962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Click to edit Master title style</a:t>
            </a:r>
            <a:endParaRPr lang="x-none" altLang="x-none"/>
          </a:p>
        </p:txBody>
      </p:sp>
      <p:sp>
        <p:nvSpPr>
          <p:cNvPr id="1027" name="Text Placeholder 2"/>
          <p:cNvSpPr>
            <a:spLocks noGrp="1"/>
          </p:cNvSpPr>
          <p:nvPr>
            <p:ph type="body" idx="1"/>
          </p:nvPr>
        </p:nvSpPr>
        <p:spPr bwMode="auto">
          <a:xfrm>
            <a:off x="609601" y="1524000"/>
            <a:ext cx="109696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x-none"/>
              <a:t>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x-none" altLang="x-none"/>
          </a:p>
        </p:txBody>
      </p:sp>
      <p:sp>
        <p:nvSpPr>
          <p:cNvPr id="4" name="Date Placeholder 3"/>
          <p:cNvSpPr>
            <a:spLocks noGrp="1"/>
          </p:cNvSpPr>
          <p:nvPr>
            <p:ph type="dt" sz="half" idx="2"/>
          </p:nvPr>
        </p:nvSpPr>
        <p:spPr>
          <a:xfrm>
            <a:off x="8001001" y="6426200"/>
            <a:ext cx="995363" cy="209550"/>
          </a:xfrm>
          <a:prstGeom prst="rect">
            <a:avLst/>
          </a:prstGeom>
        </p:spPr>
        <p:txBody>
          <a:bodyPr vert="horz" wrap="none" lIns="0" tIns="0" rIns="0" bIns="0" rtlCol="0" anchor="b" anchorCtr="0">
            <a:noAutofit/>
          </a:bodyPr>
          <a:lstStyle>
            <a:lvl1pPr algn="ctr" defTabSz="914377" eaLnBrk="1" fontAlgn="auto" hangingPunct="1">
              <a:spcBef>
                <a:spcPts val="0"/>
              </a:spcBef>
              <a:spcAft>
                <a:spcPts val="0"/>
              </a:spcAft>
              <a:defRPr sz="700" smtClean="0">
                <a:solidFill>
                  <a:schemeClr val="tx2"/>
                </a:solidFill>
                <a:latin typeface="+mn-lt"/>
              </a:defRPr>
            </a:lvl1pPr>
          </a:lstStyle>
          <a:p>
            <a:fld id="{DD7DF557-F715-4010-8334-06467C255EA7}" type="datetimeFigureOut">
              <a:rPr lang="en-US" smtClean="0"/>
              <a:t>9/14/2023</a:t>
            </a:fld>
            <a:endParaRPr lang="en-US"/>
          </a:p>
        </p:txBody>
      </p:sp>
      <p:sp>
        <p:nvSpPr>
          <p:cNvPr id="5" name="Footer Placeholder 4"/>
          <p:cNvSpPr>
            <a:spLocks noGrp="1"/>
          </p:cNvSpPr>
          <p:nvPr>
            <p:ph type="ftr" sz="quarter" idx="3"/>
          </p:nvPr>
        </p:nvSpPr>
        <p:spPr>
          <a:xfrm>
            <a:off x="9144001" y="6426200"/>
            <a:ext cx="1816100" cy="209550"/>
          </a:xfrm>
          <a:prstGeom prst="rect">
            <a:avLst/>
          </a:prstGeom>
        </p:spPr>
        <p:txBody>
          <a:bodyPr vert="horz" wrap="none" lIns="0" tIns="0" rIns="0" bIns="0" rtlCol="0" anchor="b" anchorCtr="0"/>
          <a:lstStyle>
            <a:lvl1pPr algn="r" defTabSz="914377" eaLnBrk="1" fontAlgn="auto" hangingPunct="1">
              <a:spcBef>
                <a:spcPts val="0"/>
              </a:spcBef>
              <a:spcAft>
                <a:spcPts val="0"/>
              </a:spcAft>
              <a:defRPr sz="700">
                <a:solidFill>
                  <a:schemeClr val="tx2"/>
                </a:solidFill>
                <a:latin typeface="+mn-lt"/>
              </a:defRPr>
            </a:lvl1pPr>
          </a:lstStyle>
          <a:p>
            <a:endParaRPr lang="en-US"/>
          </a:p>
        </p:txBody>
      </p:sp>
      <p:sp>
        <p:nvSpPr>
          <p:cNvPr id="6" name="Slide Number Placeholder 5"/>
          <p:cNvSpPr>
            <a:spLocks noGrp="1"/>
          </p:cNvSpPr>
          <p:nvPr>
            <p:ph type="sldNum" sz="quarter" idx="4"/>
          </p:nvPr>
        </p:nvSpPr>
        <p:spPr bwMode="gray">
          <a:xfrm>
            <a:off x="11049000" y="6430965"/>
            <a:ext cx="533400" cy="231775"/>
          </a:xfrm>
          <a:prstGeom prst="rect">
            <a:avLst/>
          </a:prstGeom>
        </p:spPr>
        <p:txBody>
          <a:bodyPr vert="horz" wrap="none" lIns="0" tIns="0" rIns="0" bIns="0" rtlCol="0" anchor="b" anchorCtr="0"/>
          <a:lstStyle>
            <a:lvl1pPr algn="r" defTabSz="914377" eaLnBrk="1" fontAlgn="auto" hangingPunct="1">
              <a:spcBef>
                <a:spcPts val="0"/>
              </a:spcBef>
              <a:spcAft>
                <a:spcPts val="0"/>
              </a:spcAft>
              <a:defRPr sz="1200" smtClean="0">
                <a:solidFill>
                  <a:schemeClr val="accent5"/>
                </a:solidFill>
                <a:latin typeface="+mn-lt"/>
              </a:defRPr>
            </a:lvl1pPr>
          </a:lstStyle>
          <a:p>
            <a:fld id="{85D37E25-F972-4A41-8EA3-74E8B09D2E26}" type="slidenum">
              <a:rPr lang="en-US" smtClean="0"/>
              <a:t>‹#›</a:t>
            </a:fld>
            <a:endParaRPr lang="en-US"/>
          </a:p>
        </p:txBody>
      </p:sp>
      <p:pic>
        <p:nvPicPr>
          <p:cNvPr id="1031" name="Picture 9"/>
          <p:cNvPicPr>
            <a:picLocks noChangeAspect="1"/>
          </p:cNvPicPr>
          <p:nvPr/>
        </p:nvPicPr>
        <p:blipFill>
          <a:blip r:embed="rId24">
            <a:extLst>
              <a:ext uri="{28A0092B-C50C-407E-A947-70E740481C1C}">
                <a14:useLocalDpi xmlns:a14="http://schemas.microsoft.com/office/drawing/2010/main"/>
              </a:ext>
            </a:extLst>
          </a:blip>
          <a:srcRect/>
          <a:stretch>
            <a:fillRect/>
          </a:stretch>
        </p:blipFill>
        <p:spPr bwMode="auto">
          <a:xfrm>
            <a:off x="609600" y="6402388"/>
            <a:ext cx="11430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6184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Lst>
  <p:transition spd="med">
    <p:fade/>
  </p:transition>
  <p:txStyles>
    <p:titleStyle>
      <a:lvl1pPr algn="l" defTabSz="912813" rtl="0" eaLnBrk="1" fontAlgn="base" hangingPunct="1">
        <a:spcBef>
          <a:spcPct val="0"/>
        </a:spcBef>
        <a:spcAft>
          <a:spcPct val="0"/>
        </a:spcAft>
        <a:defRPr sz="3000" b="1" kern="1200">
          <a:solidFill>
            <a:schemeClr val="tx2"/>
          </a:solidFill>
          <a:latin typeface="+mj-lt"/>
          <a:ea typeface="+mj-ea"/>
          <a:cs typeface="+mj-cs"/>
        </a:defRPr>
      </a:lvl1pPr>
      <a:lvl2pPr algn="l" defTabSz="912813" rtl="0" eaLnBrk="1" fontAlgn="base" hangingPunct="1">
        <a:spcBef>
          <a:spcPct val="0"/>
        </a:spcBef>
        <a:spcAft>
          <a:spcPct val="0"/>
        </a:spcAft>
        <a:defRPr sz="3000" b="1">
          <a:solidFill>
            <a:schemeClr val="tx2"/>
          </a:solidFill>
          <a:latin typeface="Arial" charset="0"/>
        </a:defRPr>
      </a:lvl2pPr>
      <a:lvl3pPr algn="l" defTabSz="912813" rtl="0" eaLnBrk="1" fontAlgn="base" hangingPunct="1">
        <a:spcBef>
          <a:spcPct val="0"/>
        </a:spcBef>
        <a:spcAft>
          <a:spcPct val="0"/>
        </a:spcAft>
        <a:defRPr sz="3000" b="1">
          <a:solidFill>
            <a:schemeClr val="tx2"/>
          </a:solidFill>
          <a:latin typeface="Arial" charset="0"/>
        </a:defRPr>
      </a:lvl3pPr>
      <a:lvl4pPr algn="l" defTabSz="912813" rtl="0" eaLnBrk="1" fontAlgn="base" hangingPunct="1">
        <a:spcBef>
          <a:spcPct val="0"/>
        </a:spcBef>
        <a:spcAft>
          <a:spcPct val="0"/>
        </a:spcAft>
        <a:defRPr sz="3000" b="1">
          <a:solidFill>
            <a:schemeClr val="tx2"/>
          </a:solidFill>
          <a:latin typeface="Arial" charset="0"/>
        </a:defRPr>
      </a:lvl4pPr>
      <a:lvl5pPr algn="l" defTabSz="912813" rtl="0" eaLnBrk="1" fontAlgn="base" hangingPunct="1">
        <a:spcBef>
          <a:spcPct val="0"/>
        </a:spcBef>
        <a:spcAft>
          <a:spcPct val="0"/>
        </a:spcAft>
        <a:defRPr sz="3000" b="1">
          <a:solidFill>
            <a:schemeClr val="tx2"/>
          </a:solidFill>
          <a:latin typeface="Arial" charset="0"/>
        </a:defRPr>
      </a:lvl5pPr>
      <a:lvl6pPr marL="457200" algn="l" defTabSz="912813" rtl="0" eaLnBrk="1" fontAlgn="base" hangingPunct="1">
        <a:spcBef>
          <a:spcPct val="0"/>
        </a:spcBef>
        <a:spcAft>
          <a:spcPct val="0"/>
        </a:spcAft>
        <a:defRPr sz="3000" b="1">
          <a:solidFill>
            <a:schemeClr val="tx2"/>
          </a:solidFill>
          <a:latin typeface="Arial" charset="0"/>
        </a:defRPr>
      </a:lvl6pPr>
      <a:lvl7pPr marL="914400" algn="l" defTabSz="912813" rtl="0" eaLnBrk="1" fontAlgn="base" hangingPunct="1">
        <a:spcBef>
          <a:spcPct val="0"/>
        </a:spcBef>
        <a:spcAft>
          <a:spcPct val="0"/>
        </a:spcAft>
        <a:defRPr sz="3000" b="1">
          <a:solidFill>
            <a:schemeClr val="tx2"/>
          </a:solidFill>
          <a:latin typeface="Arial" charset="0"/>
        </a:defRPr>
      </a:lvl7pPr>
      <a:lvl8pPr marL="1371600" algn="l" defTabSz="912813" rtl="0" eaLnBrk="1" fontAlgn="base" hangingPunct="1">
        <a:spcBef>
          <a:spcPct val="0"/>
        </a:spcBef>
        <a:spcAft>
          <a:spcPct val="0"/>
        </a:spcAft>
        <a:defRPr sz="3000" b="1">
          <a:solidFill>
            <a:schemeClr val="tx2"/>
          </a:solidFill>
          <a:latin typeface="Arial" charset="0"/>
        </a:defRPr>
      </a:lvl8pPr>
      <a:lvl9pPr marL="1828800" algn="l" defTabSz="912813" rtl="0" eaLnBrk="1" fontAlgn="base" hangingPunct="1">
        <a:spcBef>
          <a:spcPct val="0"/>
        </a:spcBef>
        <a:spcAft>
          <a:spcPct val="0"/>
        </a:spcAft>
        <a:defRPr sz="3000" b="1">
          <a:solidFill>
            <a:schemeClr val="tx2"/>
          </a:solidFill>
          <a:latin typeface="Arial" charset="0"/>
        </a:defRPr>
      </a:lvl9pPr>
    </p:titleStyle>
    <p:bodyStyle>
      <a:lvl1pPr marL="179388" indent="-179388" algn="l" defTabSz="179388" rtl="0" eaLnBrk="1" fontAlgn="base" hangingPunct="1">
        <a:spcBef>
          <a:spcPts val="900"/>
        </a:spcBef>
        <a:spcAft>
          <a:spcPct val="0"/>
        </a:spcAft>
        <a:buClr>
          <a:schemeClr val="tx2"/>
        </a:buClr>
        <a:buSzPct val="80000"/>
        <a:buFont typeface="Wingdings" charset="2"/>
        <a:buChar char="§"/>
        <a:defRPr sz="1600" kern="1200">
          <a:solidFill>
            <a:schemeClr val="tx1"/>
          </a:solidFill>
          <a:latin typeface="+mn-lt"/>
          <a:ea typeface="+mn-ea"/>
          <a:cs typeface="+mn-cs"/>
        </a:defRPr>
      </a:lvl1pPr>
      <a:lvl2pPr marL="358775" indent="-179388" algn="l" defTabSz="179388" rtl="0" eaLnBrk="1" fontAlgn="base" hangingPunct="1">
        <a:spcBef>
          <a:spcPts val="900"/>
        </a:spcBef>
        <a:spcAft>
          <a:spcPct val="0"/>
        </a:spcAft>
        <a:buClr>
          <a:schemeClr val="bg2"/>
        </a:buClr>
        <a:buSzPct val="80000"/>
        <a:buFont typeface="Wingdings" charset="2"/>
        <a:buChar char="§"/>
        <a:defRPr sz="1600" kern="1200">
          <a:solidFill>
            <a:schemeClr val="tx1"/>
          </a:solidFill>
          <a:latin typeface="+mn-lt"/>
          <a:ea typeface="+mn-ea"/>
          <a:cs typeface="+mn-cs"/>
        </a:defRPr>
      </a:lvl2pPr>
      <a:lvl3pPr marL="539750" indent="-179388" algn="l" defTabSz="179388" rtl="0" eaLnBrk="1" fontAlgn="base" hangingPunct="1">
        <a:spcBef>
          <a:spcPts val="900"/>
        </a:spcBef>
        <a:spcAft>
          <a:spcPct val="0"/>
        </a:spcAft>
        <a:buClr>
          <a:schemeClr val="bg2"/>
        </a:buClr>
        <a:buSzPct val="80000"/>
        <a:buFont typeface="Wingdings" charset="2"/>
        <a:buChar char="§"/>
        <a:defRPr sz="1400" kern="1200">
          <a:solidFill>
            <a:schemeClr val="tx1"/>
          </a:solidFill>
          <a:latin typeface="+mn-lt"/>
          <a:ea typeface="+mn-ea"/>
          <a:cs typeface="+mn-cs"/>
        </a:defRPr>
      </a:lvl3pPr>
      <a:lvl4pPr marL="719138" indent="-179388" algn="l" defTabSz="179388" rtl="0" eaLnBrk="1" fontAlgn="base" hangingPunct="1">
        <a:spcBef>
          <a:spcPts val="900"/>
        </a:spcBef>
        <a:spcAft>
          <a:spcPct val="0"/>
        </a:spcAft>
        <a:buClr>
          <a:schemeClr val="bg2"/>
        </a:buClr>
        <a:buSzPct val="80000"/>
        <a:buFont typeface="Wingdings" charset="2"/>
        <a:buChar char="§"/>
        <a:defRPr sz="1400" kern="1200">
          <a:solidFill>
            <a:schemeClr val="tx1"/>
          </a:solidFill>
          <a:latin typeface="+mn-lt"/>
          <a:ea typeface="+mn-ea"/>
          <a:cs typeface="+mn-cs"/>
        </a:defRPr>
      </a:lvl4pPr>
      <a:lvl5pPr marL="898525" indent="-179388" algn="l" defTabSz="179388" rtl="0" eaLnBrk="1" fontAlgn="base" hangingPunct="1">
        <a:spcBef>
          <a:spcPts val="900"/>
        </a:spcBef>
        <a:spcAft>
          <a:spcPct val="0"/>
        </a:spcAft>
        <a:buClr>
          <a:schemeClr val="bg2"/>
        </a:buClr>
        <a:buSzPct val="80000"/>
        <a:buFont typeface="Wingdings" charset="2"/>
        <a:buChar char="§"/>
        <a:defRPr sz="1400" kern="1200">
          <a:solidFill>
            <a:schemeClr val="tx1"/>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0450" y="517525"/>
            <a:ext cx="10969943" cy="415498"/>
          </a:xfrm>
          <a:prstGeom prst="rect">
            <a:avLst/>
          </a:prstGeom>
        </p:spPr>
        <p:txBody>
          <a:bodyPr vert="horz" lIns="0" tIns="0" rIns="0" bIns="0" rtlCol="0" anchor="t" anchorCtr="0">
            <a:spAutoFit/>
          </a:bodyPr>
          <a:lstStyle/>
          <a:p>
            <a:r>
              <a:rPr lang="en-US" dirty="0"/>
              <a:t>Click to edit Master title style</a:t>
            </a:r>
            <a:endParaRPr dirty="0"/>
          </a:p>
        </p:txBody>
      </p:sp>
      <p:sp>
        <p:nvSpPr>
          <p:cNvPr id="3" name="Text Placeholder 2"/>
          <p:cNvSpPr>
            <a:spLocks noGrp="1"/>
          </p:cNvSpPr>
          <p:nvPr>
            <p:ph type="body" idx="1"/>
          </p:nvPr>
        </p:nvSpPr>
        <p:spPr>
          <a:xfrm>
            <a:off x="609600" y="1524002"/>
            <a:ext cx="10969784" cy="1469120"/>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8001000" y="6426104"/>
            <a:ext cx="995579" cy="210312"/>
          </a:xfrm>
          <a:prstGeom prst="rect">
            <a:avLst/>
          </a:prstGeom>
        </p:spPr>
        <p:txBody>
          <a:bodyPr vert="horz" wrap="none" lIns="0" tIns="0" rIns="0" bIns="0" rtlCol="0" anchor="b" anchorCtr="0">
            <a:noAutofit/>
          </a:bodyPr>
          <a:lstStyle>
            <a:lvl1pPr algn="ctr">
              <a:defRPr sz="700">
                <a:solidFill>
                  <a:schemeClr val="tx2"/>
                </a:solidFill>
              </a:defRPr>
            </a:lvl1pPr>
          </a:lstStyle>
          <a:p>
            <a:r>
              <a:rPr lang="en-US"/>
              <a:t>August 15, 2019</a:t>
            </a:r>
            <a:endParaRPr lang="is-IS" dirty="0"/>
          </a:p>
        </p:txBody>
      </p:sp>
      <p:sp>
        <p:nvSpPr>
          <p:cNvPr id="5" name="Footer Placeholder 4"/>
          <p:cNvSpPr>
            <a:spLocks noGrp="1"/>
          </p:cNvSpPr>
          <p:nvPr>
            <p:ph type="ftr" sz="quarter" idx="3"/>
          </p:nvPr>
        </p:nvSpPr>
        <p:spPr>
          <a:xfrm>
            <a:off x="9144001" y="6426104"/>
            <a:ext cx="1815399" cy="210312"/>
          </a:xfrm>
          <a:prstGeom prst="rect">
            <a:avLst/>
          </a:prstGeom>
        </p:spPr>
        <p:txBody>
          <a:bodyPr vert="horz" wrap="none" lIns="0" tIns="0" rIns="0" bIns="0" rtlCol="0" anchor="b" anchorCtr="0"/>
          <a:lstStyle>
            <a:lvl1pPr algn="r">
              <a:defRPr sz="700">
                <a:solidFill>
                  <a:schemeClr val="tx2"/>
                </a:solidFill>
              </a:defRPr>
            </a:lvl1pPr>
          </a:lstStyle>
          <a:p>
            <a:r>
              <a:rPr lang="en-US" dirty="0"/>
              <a:t>HFMA Annual Healthcare Update</a:t>
            </a:r>
          </a:p>
        </p:txBody>
      </p:sp>
      <p:sp>
        <p:nvSpPr>
          <p:cNvPr id="6" name="Slide Number Placeholder 5"/>
          <p:cNvSpPr>
            <a:spLocks noGrp="1"/>
          </p:cNvSpPr>
          <p:nvPr>
            <p:ph type="sldNum" sz="quarter" idx="4"/>
          </p:nvPr>
        </p:nvSpPr>
        <p:spPr bwMode="gray">
          <a:xfrm>
            <a:off x="11049002" y="6430869"/>
            <a:ext cx="533399" cy="232147"/>
          </a:xfrm>
          <a:prstGeom prst="rect">
            <a:avLst/>
          </a:prstGeom>
        </p:spPr>
        <p:txBody>
          <a:bodyPr vert="horz" wrap="none" lIns="0" tIns="0" rIns="0" bIns="0" rtlCol="0" anchor="b" anchorCtr="0"/>
          <a:lstStyle>
            <a:lvl1pPr algn="r">
              <a:defRPr sz="1200">
                <a:solidFill>
                  <a:schemeClr val="accent5"/>
                </a:solidFill>
              </a:defRPr>
            </a:lvl1pPr>
          </a:lstStyle>
          <a:p>
            <a:fld id="{B016F8AB-BCEA-4347-8BA6-BE776009BC89}" type="slidenum">
              <a:rPr lang="uk-UA" smtClean="0"/>
              <a:pPr/>
              <a:t>‹#›</a:t>
            </a:fld>
            <a:endParaRPr lang="uk-UA" dirty="0"/>
          </a:p>
        </p:txBody>
      </p:sp>
      <p:pic>
        <p:nvPicPr>
          <p:cNvPr id="10" name="Picture 9"/>
          <p:cNvPicPr>
            <a:picLocks noChangeAspect="1"/>
          </p:cNvPicPr>
          <p:nvPr userDrawn="1"/>
        </p:nvPicPr>
        <p:blipFill>
          <a:blip r:embed="rId25"/>
          <a:stretch>
            <a:fillRect/>
          </a:stretch>
        </p:blipFill>
        <p:spPr>
          <a:xfrm>
            <a:off x="609600" y="6402831"/>
            <a:ext cx="1143000" cy="232475"/>
          </a:xfrm>
          <a:prstGeom prst="rect">
            <a:avLst/>
          </a:prstGeom>
        </p:spPr>
      </p:pic>
    </p:spTree>
    <p:extLst>
      <p:ext uri="{BB962C8B-B14F-4D97-AF65-F5344CB8AC3E}">
        <p14:creationId xmlns:p14="http://schemas.microsoft.com/office/powerpoint/2010/main" val="20678098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000" b="1" kern="1200" baseline="0">
          <a:solidFill>
            <a:schemeClr val="tx1"/>
          </a:solidFill>
          <a:latin typeface="+mj-lt"/>
          <a:ea typeface="+mj-ea"/>
          <a:cs typeface="+mj-cs"/>
        </a:defRPr>
      </a:lvl1pPr>
    </p:titleStyle>
    <p:bodyStyle>
      <a:lvl1pPr marL="233363" indent="-233363" algn="l" defTabSz="914377" rtl="0" eaLnBrk="1" latinLnBrk="0" hangingPunct="1">
        <a:lnSpc>
          <a:spcPct val="90000"/>
        </a:lnSpc>
        <a:spcBef>
          <a:spcPts val="1200"/>
        </a:spcBef>
        <a:buClr>
          <a:schemeClr val="tx1"/>
        </a:buClr>
        <a:buSzPct val="80000"/>
        <a:buFont typeface="Wingdings" charset="2"/>
        <a:buChar char="§"/>
        <a:defRPr sz="2000" b="0" kern="1200" baseline="0">
          <a:solidFill>
            <a:schemeClr val="tx2"/>
          </a:solidFill>
          <a:latin typeface="+mn-lt"/>
          <a:ea typeface="+mn-ea"/>
          <a:cs typeface="+mn-cs"/>
        </a:defRPr>
      </a:lvl1pPr>
      <a:lvl2pPr marL="454025" indent="-182563" algn="l" defTabSz="914377" rtl="0" eaLnBrk="1" latinLnBrk="0" hangingPunct="1">
        <a:lnSpc>
          <a:spcPct val="90000"/>
        </a:lnSpc>
        <a:spcBef>
          <a:spcPts val="800"/>
        </a:spcBef>
        <a:buClr>
          <a:schemeClr val="tx1"/>
        </a:buClr>
        <a:buSzPct val="80000"/>
        <a:buFont typeface="Wingdings" charset="2"/>
        <a:buChar char="§"/>
        <a:defRPr sz="1800" kern="1200">
          <a:solidFill>
            <a:schemeClr val="tx2"/>
          </a:solidFill>
          <a:latin typeface="+mn-lt"/>
          <a:ea typeface="+mn-ea"/>
          <a:cs typeface="+mn-cs"/>
        </a:defRPr>
      </a:lvl2pPr>
      <a:lvl3pPr marL="622300" indent="-136525" algn="l" defTabSz="914377" rtl="0" eaLnBrk="1" latinLnBrk="0" hangingPunct="1">
        <a:lnSpc>
          <a:spcPct val="90000"/>
        </a:lnSpc>
        <a:spcBef>
          <a:spcPts val="600"/>
        </a:spcBef>
        <a:buClr>
          <a:schemeClr val="tx1"/>
        </a:buClr>
        <a:buSzPct val="80000"/>
        <a:buFont typeface="Wingdings" charset="2"/>
        <a:buChar char="§"/>
        <a:defRPr sz="1600" kern="1200">
          <a:solidFill>
            <a:schemeClr val="tx2"/>
          </a:solidFill>
          <a:latin typeface="+mn-lt"/>
          <a:ea typeface="+mn-ea"/>
          <a:cs typeface="+mn-cs"/>
        </a:defRPr>
      </a:lvl3pPr>
      <a:lvl4pPr marL="793750"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4pPr>
      <a:lvl5pPr marL="963613" indent="-136525" algn="l" defTabSz="914377" rtl="0" eaLnBrk="1" latinLnBrk="0" hangingPunct="1">
        <a:lnSpc>
          <a:spcPct val="90000"/>
        </a:lnSpc>
        <a:spcBef>
          <a:spcPts val="600"/>
        </a:spcBef>
        <a:buClr>
          <a:schemeClr val="tx1"/>
        </a:buClr>
        <a:buSzPct val="80000"/>
        <a:buFont typeface="Wingdings" charset="2"/>
        <a:buChar char="§"/>
        <a:defRPr sz="1400" kern="1200">
          <a:solidFill>
            <a:schemeClr val="tx2"/>
          </a:solidFill>
          <a:latin typeface="+mn-lt"/>
          <a:ea typeface="+mn-ea"/>
          <a:cs typeface="+mn-cs"/>
        </a:defRPr>
      </a:lvl5pPr>
      <a:lvl6pPr marL="1051534"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690"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566"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41" indent="-137157" algn="l" defTabSz="914377"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9" name="Google Shape;79;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grpSp>
        <p:nvGrpSpPr>
          <p:cNvPr id="81" name="Google Shape;81;p16"/>
          <p:cNvGrpSpPr/>
          <p:nvPr/>
        </p:nvGrpSpPr>
        <p:grpSpPr>
          <a:xfrm>
            <a:off x="135365" y="6042660"/>
            <a:ext cx="12056367" cy="644160"/>
            <a:chOff x="101525" y="6042660"/>
            <a:chExt cx="8727223" cy="644160"/>
          </a:xfrm>
        </p:grpSpPr>
        <p:pic>
          <p:nvPicPr>
            <p:cNvPr id="82" name="Google Shape;82;p16"/>
            <p:cNvPicPr preferRelativeResize="0"/>
            <p:nvPr/>
          </p:nvPicPr>
          <p:blipFill rotWithShape="1">
            <a:blip r:embed="rId15">
              <a:alphaModFix/>
            </a:blip>
            <a:srcRect/>
            <a:stretch/>
          </p:blipFill>
          <p:spPr>
            <a:xfrm>
              <a:off x="8100060" y="6042660"/>
              <a:ext cx="728688" cy="644160"/>
            </a:xfrm>
            <a:prstGeom prst="rect">
              <a:avLst/>
            </a:prstGeom>
            <a:noFill/>
            <a:ln>
              <a:noFill/>
            </a:ln>
          </p:spPr>
        </p:pic>
        <p:sp>
          <p:nvSpPr>
            <p:cNvPr id="83" name="Google Shape;83;p16"/>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
        <p:nvSpPr>
          <p:cNvPr id="84" name="Google Shape;84;p16"/>
          <p:cNvSpPr txBox="1"/>
          <p:nvPr/>
        </p:nvSpPr>
        <p:spPr>
          <a:xfrm>
            <a:off x="9245600" y="6611779"/>
            <a:ext cx="29464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000000"/>
                </a:solidFill>
                <a:latin typeface="Palatino Linotype"/>
                <a:ea typeface="Palatino Linotype"/>
                <a:cs typeface="Palatino Linotype"/>
                <a:sym typeface="Palatino Linotype"/>
              </a:rPr>
              <a:pPr marL="0" marR="0" lvl="0" indent="0" algn="r" rtl="0">
                <a:lnSpc>
                  <a:spcPct val="100000"/>
                </a:lnSpc>
                <a:spcBef>
                  <a:spcPts val="0"/>
                </a:spcBef>
                <a:spcAft>
                  <a:spcPts val="0"/>
                </a:spcAft>
                <a:buClr>
                  <a:srgbClr val="000000"/>
                </a:buClr>
                <a:buSzPts val="1200"/>
                <a:buFont typeface="Arial"/>
                <a:buNone/>
              </a:pPr>
              <a:t>‹#›</a:t>
            </a:fld>
            <a:endParaRPr sz="1200" b="1" i="0" u="none" strike="noStrike" cap="none">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2415522920"/>
      </p:ext>
    </p:extLst>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9" name="Google Shape;79;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0" name="Google Shape;80;p16"/>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grpSp>
        <p:nvGrpSpPr>
          <p:cNvPr id="81" name="Google Shape;81;p16"/>
          <p:cNvGrpSpPr/>
          <p:nvPr/>
        </p:nvGrpSpPr>
        <p:grpSpPr>
          <a:xfrm>
            <a:off x="135365" y="6042660"/>
            <a:ext cx="12056367" cy="644160"/>
            <a:chOff x="101525" y="6042660"/>
            <a:chExt cx="8727223" cy="644160"/>
          </a:xfrm>
        </p:grpSpPr>
        <p:pic>
          <p:nvPicPr>
            <p:cNvPr id="82" name="Google Shape;82;p16"/>
            <p:cNvPicPr preferRelativeResize="0"/>
            <p:nvPr/>
          </p:nvPicPr>
          <p:blipFill rotWithShape="1">
            <a:blip r:embed="rId15">
              <a:alphaModFix/>
            </a:blip>
            <a:srcRect/>
            <a:stretch/>
          </p:blipFill>
          <p:spPr>
            <a:xfrm>
              <a:off x="8100060" y="6042660"/>
              <a:ext cx="728688" cy="644160"/>
            </a:xfrm>
            <a:prstGeom prst="rect">
              <a:avLst/>
            </a:prstGeom>
            <a:noFill/>
            <a:ln>
              <a:noFill/>
            </a:ln>
          </p:spPr>
        </p:pic>
        <p:sp>
          <p:nvSpPr>
            <p:cNvPr id="83" name="Google Shape;83;p16"/>
            <p:cNvSpPr/>
            <p:nvPr/>
          </p:nvSpPr>
          <p:spPr>
            <a:xfrm>
              <a:off x="101525" y="6324600"/>
              <a:ext cx="7975800" cy="152400"/>
            </a:xfrm>
            <a:prstGeom prst="rect">
              <a:avLst/>
            </a:prstGeom>
            <a:solidFill>
              <a:srgbClr val="008C5B"/>
            </a:solidFill>
            <a:ln w="9525" cap="flat" cmpd="sng">
              <a:solidFill>
                <a:srgbClr val="008C5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Palatino Linotype"/>
                <a:ea typeface="Palatino Linotype"/>
                <a:cs typeface="Palatino Linotype"/>
                <a:sym typeface="Palatino Linotype"/>
              </a:endParaRPr>
            </a:p>
          </p:txBody>
        </p:sp>
      </p:grpSp>
      <p:sp>
        <p:nvSpPr>
          <p:cNvPr id="84" name="Google Shape;84;p16"/>
          <p:cNvSpPr txBox="1"/>
          <p:nvPr/>
        </p:nvSpPr>
        <p:spPr>
          <a:xfrm>
            <a:off x="9245600" y="6611779"/>
            <a:ext cx="29464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000000"/>
                </a:solidFill>
                <a:latin typeface="Palatino Linotype"/>
                <a:ea typeface="Palatino Linotype"/>
                <a:cs typeface="Palatino Linotype"/>
                <a:sym typeface="Palatino Linotype"/>
              </a:rPr>
              <a:pPr marL="0" marR="0" lvl="0" indent="0" algn="r" rtl="0">
                <a:lnSpc>
                  <a:spcPct val="100000"/>
                </a:lnSpc>
                <a:spcBef>
                  <a:spcPts val="0"/>
                </a:spcBef>
                <a:spcAft>
                  <a:spcPts val="0"/>
                </a:spcAft>
                <a:buClr>
                  <a:srgbClr val="000000"/>
                </a:buClr>
                <a:buSzPts val="1200"/>
                <a:buFont typeface="Arial"/>
                <a:buNone/>
              </a:pPr>
              <a:t>‹#›</a:t>
            </a:fld>
            <a:endParaRPr sz="1200" b="1" i="0" u="none" strike="noStrike" cap="none">
              <a:solidFill>
                <a:srgbClr val="000000"/>
              </a:solidFill>
              <a:latin typeface="Palatino Linotype"/>
              <a:ea typeface="Palatino Linotype"/>
              <a:cs typeface="Palatino Linotype"/>
              <a:sym typeface="Palatino Linotype"/>
            </a:endParaRPr>
          </a:p>
        </p:txBody>
      </p:sp>
    </p:spTree>
    <p:extLst>
      <p:ext uri="{BB962C8B-B14F-4D97-AF65-F5344CB8AC3E}">
        <p14:creationId xmlns:p14="http://schemas.microsoft.com/office/powerpoint/2010/main" val="2959614718"/>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374EA2-7609-4574-A87D-945E44A70F1B}"/>
              </a:ext>
            </a:extLst>
          </p:cNvPr>
          <p:cNvSpPr>
            <a:spLocks noGrp="1"/>
          </p:cNvSpPr>
          <p:nvPr>
            <p:ph type="ctrTitle"/>
          </p:nvPr>
        </p:nvSpPr>
        <p:spPr>
          <a:xfrm>
            <a:off x="1295401" y="2209808"/>
            <a:ext cx="9823449" cy="1330325"/>
          </a:xfrm>
        </p:spPr>
        <p:txBody>
          <a:bodyPr/>
          <a:lstStyle/>
          <a:p>
            <a:r>
              <a:rPr lang="en-US" sz="2800" dirty="0">
                <a:latin typeface="Arial Nova" panose="020B0504020202020204" pitchFamily="34" charset="0"/>
              </a:rPr>
              <a:t>Nursing Facility Reimbursement Design Changes</a:t>
            </a:r>
            <a:endParaRPr lang="en-US" sz="3000" dirty="0">
              <a:highlight>
                <a:srgbClr val="FFFF00"/>
              </a:highlight>
              <a:latin typeface="Arial Nova" panose="020B0504020202020204" pitchFamily="34" charset="0"/>
            </a:endParaRPr>
          </a:p>
        </p:txBody>
      </p:sp>
      <p:sp>
        <p:nvSpPr>
          <p:cNvPr id="5" name="Subtitle 4">
            <a:extLst>
              <a:ext uri="{FF2B5EF4-FFF2-40B4-BE49-F238E27FC236}">
                <a16:creationId xmlns:a16="http://schemas.microsoft.com/office/drawing/2014/main" id="{BC1E1E7B-34DF-4B2D-80D4-D37AE4F16126}"/>
              </a:ext>
            </a:extLst>
          </p:cNvPr>
          <p:cNvSpPr>
            <a:spLocks noGrp="1"/>
          </p:cNvSpPr>
          <p:nvPr>
            <p:ph type="subTitle" idx="1"/>
          </p:nvPr>
        </p:nvSpPr>
        <p:spPr>
          <a:xfrm>
            <a:off x="1295400" y="4191000"/>
            <a:ext cx="6400800" cy="1752600"/>
          </a:xfrm>
        </p:spPr>
        <p:txBody>
          <a:bodyPr>
            <a:normAutofit/>
          </a:bodyPr>
          <a:lstStyle/>
          <a:p>
            <a:pPr algn="l"/>
            <a:r>
              <a:rPr lang="en-US" sz="2000" dirty="0">
                <a:latin typeface="Arial Nova" panose="020B0504020202020204" pitchFamily="34" charset="0"/>
              </a:rPr>
              <a:t>Indiana Family and Social Services Administration</a:t>
            </a:r>
          </a:p>
          <a:p>
            <a:pPr algn="l"/>
            <a:r>
              <a:rPr lang="en-US" sz="2000" dirty="0">
                <a:latin typeface="Arial Nova" panose="020B0504020202020204" pitchFamily="34" charset="0"/>
              </a:rPr>
              <a:t>September 15, 2023</a:t>
            </a:r>
          </a:p>
        </p:txBody>
      </p:sp>
      <p:sp>
        <p:nvSpPr>
          <p:cNvPr id="6" name="Slide Number Placeholder 15">
            <a:extLst>
              <a:ext uri="{FF2B5EF4-FFF2-40B4-BE49-F238E27FC236}">
                <a16:creationId xmlns:a16="http://schemas.microsoft.com/office/drawing/2014/main" id="{5EE2F8DF-B169-4D42-9715-D4C705F60A4C}"/>
              </a:ext>
            </a:extLst>
          </p:cNvPr>
          <p:cNvSpPr txBox="1">
            <a:spLocks/>
          </p:cNvSpPr>
          <p:nvPr/>
        </p:nvSpPr>
        <p:spPr>
          <a:xfrm>
            <a:off x="10058400" y="640080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8BC63C-A90F-384A-918D-1423499908E7}" type="slidenum">
              <a:rPr lang="en-US">
                <a:solidFill>
                  <a:schemeClr val="tx1"/>
                </a:solidFill>
              </a:rPr>
              <a:pPr/>
              <a:t>1</a:t>
            </a:fld>
            <a:endParaRPr lang="en-US" dirty="0">
              <a:solidFill>
                <a:schemeClr val="tx1"/>
              </a:solidFill>
            </a:endParaRPr>
          </a:p>
        </p:txBody>
      </p:sp>
    </p:spTree>
    <p:extLst>
      <p:ext uri="{BB962C8B-B14F-4D97-AF65-F5344CB8AC3E}">
        <p14:creationId xmlns:p14="http://schemas.microsoft.com/office/powerpoint/2010/main" val="3507898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3387-D8D0-F98A-ABF4-4D7F942F18CD}"/>
              </a:ext>
            </a:extLst>
          </p:cNvPr>
          <p:cNvSpPr>
            <a:spLocks noGrp="1"/>
          </p:cNvSpPr>
          <p:nvPr>
            <p:ph type="title"/>
          </p:nvPr>
        </p:nvSpPr>
        <p:spPr/>
        <p:txBody>
          <a:bodyPr/>
          <a:lstStyle/>
          <a:p>
            <a:r>
              <a:rPr lang="en-US"/>
              <a:t>Topics Covered</a:t>
            </a:r>
          </a:p>
        </p:txBody>
      </p:sp>
      <p:sp>
        <p:nvSpPr>
          <p:cNvPr id="3" name="Text Placeholder 2">
            <a:extLst>
              <a:ext uri="{FF2B5EF4-FFF2-40B4-BE49-F238E27FC236}">
                <a16:creationId xmlns:a16="http://schemas.microsoft.com/office/drawing/2014/main" id="{70D133A4-9AC1-3AB9-DF58-16244C9E9DB2}"/>
              </a:ext>
            </a:extLst>
          </p:cNvPr>
          <p:cNvSpPr>
            <a:spLocks noGrp="1"/>
          </p:cNvSpPr>
          <p:nvPr>
            <p:ph type="body" idx="1"/>
          </p:nvPr>
        </p:nvSpPr>
        <p:spPr>
          <a:xfrm>
            <a:off x="1835700" y="1282633"/>
            <a:ext cx="8520600" cy="4555200"/>
          </a:xfrm>
        </p:spPr>
        <p:txBody>
          <a:bodyPr/>
          <a:lstStyle/>
          <a:p>
            <a:r>
              <a:rPr lang="en-US" dirty="0">
                <a:solidFill>
                  <a:srgbClr val="000000"/>
                </a:solidFill>
              </a:rPr>
              <a:t>What is Indiana </a:t>
            </a:r>
            <a:r>
              <a:rPr lang="en-US" dirty="0" err="1">
                <a:solidFill>
                  <a:srgbClr val="000000"/>
                </a:solidFill>
              </a:rPr>
              <a:t>PathWays</a:t>
            </a:r>
            <a:r>
              <a:rPr lang="en-US" dirty="0">
                <a:solidFill>
                  <a:srgbClr val="000000"/>
                </a:solidFill>
              </a:rPr>
              <a:t> for Aging?</a:t>
            </a:r>
          </a:p>
          <a:p>
            <a:pPr>
              <a:lnSpc>
                <a:spcPct val="114999"/>
              </a:lnSpc>
            </a:pPr>
            <a:r>
              <a:rPr lang="en-US" dirty="0">
                <a:solidFill>
                  <a:srgbClr val="000000"/>
                </a:solidFill>
              </a:rPr>
              <a:t>Population to be served </a:t>
            </a:r>
          </a:p>
          <a:p>
            <a:pPr>
              <a:lnSpc>
                <a:spcPct val="114999"/>
              </a:lnSpc>
            </a:pPr>
            <a:r>
              <a:rPr lang="en-US" dirty="0">
                <a:solidFill>
                  <a:srgbClr val="000000"/>
                </a:solidFill>
              </a:rPr>
              <a:t>Program overview</a:t>
            </a:r>
          </a:p>
          <a:p>
            <a:pPr>
              <a:lnSpc>
                <a:spcPct val="114999"/>
              </a:lnSpc>
            </a:pPr>
            <a:r>
              <a:rPr lang="en-US" dirty="0">
                <a:solidFill>
                  <a:srgbClr val="000000"/>
                </a:solidFill>
              </a:rPr>
              <a:t>Program goals/quality goals</a:t>
            </a:r>
          </a:p>
          <a:p>
            <a:pPr lvl="1">
              <a:lnSpc>
                <a:spcPct val="114999"/>
              </a:lnSpc>
            </a:pPr>
            <a:r>
              <a:rPr lang="en-US" dirty="0">
                <a:solidFill>
                  <a:srgbClr val="000000"/>
                </a:solidFill>
              </a:rPr>
              <a:t>Who the MCEs are</a:t>
            </a:r>
          </a:p>
          <a:p>
            <a:pPr lvl="1">
              <a:lnSpc>
                <a:spcPct val="114999"/>
              </a:lnSpc>
            </a:pPr>
            <a:r>
              <a:rPr lang="en-US" dirty="0">
                <a:solidFill>
                  <a:srgbClr val="000000"/>
                </a:solidFill>
              </a:rPr>
              <a:t>How people will enroll</a:t>
            </a:r>
          </a:p>
          <a:p>
            <a:pPr lvl="1">
              <a:lnSpc>
                <a:spcPct val="114999"/>
              </a:lnSpc>
            </a:pPr>
            <a:r>
              <a:rPr lang="en-US" dirty="0">
                <a:solidFill>
                  <a:srgbClr val="000000"/>
                </a:solidFill>
              </a:rPr>
              <a:t>Key features of the program</a:t>
            </a:r>
            <a:endParaRPr lang="en-US" dirty="0"/>
          </a:p>
          <a:p>
            <a:pPr>
              <a:lnSpc>
                <a:spcPct val="114999"/>
              </a:lnSpc>
            </a:pPr>
            <a:r>
              <a:rPr lang="en-US" dirty="0">
                <a:solidFill>
                  <a:srgbClr val="000000"/>
                </a:solidFill>
              </a:rPr>
              <a:t>MCE Readiness</a:t>
            </a:r>
          </a:p>
          <a:p>
            <a:pPr>
              <a:lnSpc>
                <a:spcPct val="114999"/>
              </a:lnSpc>
            </a:pPr>
            <a:r>
              <a:rPr lang="en-US" dirty="0">
                <a:solidFill>
                  <a:srgbClr val="000000"/>
                </a:solidFill>
              </a:rPr>
              <a:t>Future stakeholder engagement </a:t>
            </a:r>
          </a:p>
          <a:p>
            <a:pPr>
              <a:lnSpc>
                <a:spcPct val="114999"/>
              </a:lnSpc>
            </a:pPr>
            <a:r>
              <a:rPr lang="en-US" dirty="0">
                <a:solidFill>
                  <a:srgbClr val="000000"/>
                </a:solidFill>
              </a:rPr>
              <a:t>Appendix - Definitions</a:t>
            </a:r>
          </a:p>
        </p:txBody>
      </p:sp>
      <p:sp>
        <p:nvSpPr>
          <p:cNvPr id="4" name="TextBox 3">
            <a:extLst>
              <a:ext uri="{FF2B5EF4-FFF2-40B4-BE49-F238E27FC236}">
                <a16:creationId xmlns:a16="http://schemas.microsoft.com/office/drawing/2014/main" id="{CB21DAC7-2766-D7F1-D0B9-1743FC6FBEA7}"/>
              </a:ext>
            </a:extLst>
          </p:cNvPr>
          <p:cNvSpPr txBox="1"/>
          <p:nvPr/>
        </p:nvSpPr>
        <p:spPr>
          <a:xfrm>
            <a:off x="2420112" y="5353169"/>
            <a:ext cx="7351776" cy="738664"/>
          </a:xfrm>
          <a:prstGeom prst="rect">
            <a:avLst/>
          </a:prstGeom>
          <a:noFill/>
        </p:spPr>
        <p:txBody>
          <a:bodyPr wrap="square" rtlCol="0">
            <a:spAutoFit/>
          </a:bodyPr>
          <a:lstStyle/>
          <a:p>
            <a:pPr algn="ctr">
              <a:buClr>
                <a:srgbClr val="000000"/>
              </a:buClr>
            </a:pPr>
            <a:r>
              <a:rPr lang="en-US" sz="1400" i="1" kern="0">
                <a:solidFill>
                  <a:srgbClr val="000000"/>
                </a:solidFill>
                <a:latin typeface="Arial"/>
                <a:cs typeface="Arial"/>
                <a:sym typeface="Arial"/>
              </a:rPr>
              <a:t>Please note: This is not the full and final Indiana </a:t>
            </a:r>
            <a:r>
              <a:rPr lang="en-US" sz="1400" i="1" kern="0" err="1">
                <a:solidFill>
                  <a:srgbClr val="000000"/>
                </a:solidFill>
                <a:latin typeface="Arial"/>
                <a:cs typeface="Arial"/>
                <a:sym typeface="Arial"/>
              </a:rPr>
              <a:t>PathWays</a:t>
            </a:r>
            <a:r>
              <a:rPr lang="en-US" sz="1400" i="1" kern="0">
                <a:solidFill>
                  <a:srgbClr val="000000"/>
                </a:solidFill>
                <a:latin typeface="Arial"/>
                <a:cs typeface="Arial"/>
                <a:sym typeface="Arial"/>
              </a:rPr>
              <a:t> for Aging operational training, which will be available in September 2023. Please check with OMPP Care Programs for </a:t>
            </a:r>
            <a:r>
              <a:rPr lang="en-US" sz="1400" i="1" kern="0" err="1">
                <a:solidFill>
                  <a:srgbClr val="000000"/>
                </a:solidFill>
                <a:latin typeface="Arial"/>
                <a:cs typeface="Arial"/>
                <a:sym typeface="Arial"/>
              </a:rPr>
              <a:t>PathWays</a:t>
            </a:r>
            <a:r>
              <a:rPr lang="en-US" sz="1400" i="1" kern="0">
                <a:solidFill>
                  <a:srgbClr val="000000"/>
                </a:solidFill>
                <a:latin typeface="Arial"/>
                <a:cs typeface="Arial"/>
                <a:sym typeface="Arial"/>
              </a:rPr>
              <a:t> training materials for staff, stakeholders, and vendors. </a:t>
            </a:r>
          </a:p>
        </p:txBody>
      </p:sp>
    </p:spTree>
    <p:extLst>
      <p:ext uri="{BB962C8B-B14F-4D97-AF65-F5344CB8AC3E}">
        <p14:creationId xmlns:p14="http://schemas.microsoft.com/office/powerpoint/2010/main" val="3411161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8;g222bcf45594_0_20">
            <a:extLst>
              <a:ext uri="{FF2B5EF4-FFF2-40B4-BE49-F238E27FC236}">
                <a16:creationId xmlns:a16="http://schemas.microsoft.com/office/drawing/2014/main" id="{851D8437-58D5-05F5-7E16-DF5A025A4A5E}"/>
              </a:ext>
            </a:extLst>
          </p:cNvPr>
          <p:cNvSpPr txBox="1">
            <a:spLocks/>
          </p:cNvSpPr>
          <p:nvPr/>
        </p:nvSpPr>
        <p:spPr>
          <a:xfrm>
            <a:off x="1738164" y="554369"/>
            <a:ext cx="8520600" cy="456535"/>
          </a:xfrm>
          <a:prstGeom prst="rect">
            <a:avLst/>
          </a:prstGeom>
          <a:noFill/>
          <a:ln>
            <a:noFill/>
          </a:ln>
        </p:spPr>
        <p:txBody>
          <a:bodyPr spcFirstLastPara="1" vert="horz" wrap="square" lIns="0" tIns="12700" rIns="0" bIns="0" rtlCol="0" anchor="t" anchorCtr="0">
            <a:spAutoFit/>
          </a:bodyPr>
          <a:lstStyle>
            <a:defPPr marR="0" lvl="0" algn="l" rtl="0">
              <a:lnSpc>
                <a:spcPct val="100000"/>
              </a:lnSpc>
              <a:spcBef>
                <a:spcPts val="0"/>
              </a:spcBef>
              <a:spcAft>
                <a:spcPts val="0"/>
              </a:spcAft>
            </a:defPPr>
            <a:lvl1pPr marL="12700">
              <a:spcBef>
                <a:spcPts val="100"/>
              </a:spcBef>
              <a:buClr>
                <a:schemeClr val="dk1"/>
              </a:buClr>
              <a:buSzPts val="2800"/>
              <a:buNone/>
              <a:defRPr sz="2800">
                <a:solidFill>
                  <a:schemeClr val="dk1"/>
                </a:solidFill>
              </a:defRPr>
            </a:lvl1pPr>
            <a:lvl2pPr>
              <a:buClr>
                <a:schemeClr val="dk1"/>
              </a:buClr>
              <a:buSzPts val="2800"/>
              <a:buNone/>
              <a:defRPr sz="2800">
                <a:solidFill>
                  <a:schemeClr val="dk1"/>
                </a:solidFill>
              </a:defRPr>
            </a:lvl2pPr>
            <a:lvl3pPr>
              <a:buClr>
                <a:schemeClr val="dk1"/>
              </a:buClr>
              <a:buSzPts val="2800"/>
              <a:buNone/>
              <a:defRPr sz="2800">
                <a:solidFill>
                  <a:schemeClr val="dk1"/>
                </a:solidFill>
              </a:defRPr>
            </a:lvl3pPr>
            <a:lvl4pPr>
              <a:buClr>
                <a:schemeClr val="dk1"/>
              </a:buClr>
              <a:buSzPts val="2800"/>
              <a:buNone/>
              <a:defRPr sz="2800">
                <a:solidFill>
                  <a:schemeClr val="dk1"/>
                </a:solidFill>
              </a:defRPr>
            </a:lvl4pPr>
            <a:lvl5pPr>
              <a:buClr>
                <a:schemeClr val="dk1"/>
              </a:buClr>
              <a:buSzPts val="2800"/>
              <a:buNone/>
              <a:defRPr sz="2800">
                <a:solidFill>
                  <a:schemeClr val="dk1"/>
                </a:solidFill>
              </a:defRPr>
            </a:lvl5pPr>
            <a:lvl6pPr>
              <a:buClr>
                <a:schemeClr val="dk1"/>
              </a:buClr>
              <a:buSzPts val="2800"/>
              <a:buNone/>
              <a:defRPr sz="2800">
                <a:solidFill>
                  <a:schemeClr val="dk1"/>
                </a:solidFill>
              </a:defRPr>
            </a:lvl6pPr>
            <a:lvl7pPr>
              <a:buClr>
                <a:schemeClr val="dk1"/>
              </a:buClr>
              <a:buSzPts val="2800"/>
              <a:buNone/>
              <a:defRPr sz="2800">
                <a:solidFill>
                  <a:schemeClr val="dk1"/>
                </a:solidFill>
              </a:defRPr>
            </a:lvl7pPr>
            <a:lvl8pPr>
              <a:buClr>
                <a:schemeClr val="dk1"/>
              </a:buClr>
              <a:buSzPts val="2800"/>
              <a:buNone/>
              <a:defRPr sz="2800">
                <a:solidFill>
                  <a:schemeClr val="dk1"/>
                </a:solidFill>
              </a:defRPr>
            </a:lvl8pPr>
            <a:lvl9pPr>
              <a:buClr>
                <a:schemeClr val="dk1"/>
              </a:buClr>
              <a:buSzPts val="2800"/>
              <a:buNone/>
              <a:defRPr sz="2800">
                <a:solidFill>
                  <a:schemeClr val="dk1"/>
                </a:solidFill>
              </a:defRPr>
            </a:lvl9pPr>
          </a:lstStyle>
          <a:p>
            <a:pPr>
              <a:buClr>
                <a:srgbClr val="000000"/>
              </a:buClr>
            </a:pPr>
            <a:r>
              <a:rPr lang="en-US" kern="0">
                <a:solidFill>
                  <a:srgbClr val="000000"/>
                </a:solidFill>
                <a:latin typeface="Arial"/>
                <a:cs typeface="Arial"/>
                <a:sym typeface="Arial"/>
              </a:rPr>
              <a:t>LTSS Reform &amp; Indiana Pathways for Aging</a:t>
            </a:r>
          </a:p>
        </p:txBody>
      </p:sp>
      <p:sp>
        <p:nvSpPr>
          <p:cNvPr id="5" name="Arrow: Right 4">
            <a:extLst>
              <a:ext uri="{FF2B5EF4-FFF2-40B4-BE49-F238E27FC236}">
                <a16:creationId xmlns:a16="http://schemas.microsoft.com/office/drawing/2014/main" id="{6EF330FD-D667-9134-8300-9184F6CF89ED}"/>
              </a:ext>
            </a:extLst>
          </p:cNvPr>
          <p:cNvSpPr/>
          <p:nvPr/>
        </p:nvSpPr>
        <p:spPr>
          <a:xfrm>
            <a:off x="1738164" y="2708148"/>
            <a:ext cx="895308" cy="307848"/>
          </a:xfrm>
          <a:prstGeom prst="right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pic>
        <p:nvPicPr>
          <p:cNvPr id="6" name="Picture 5">
            <a:extLst>
              <a:ext uri="{FF2B5EF4-FFF2-40B4-BE49-F238E27FC236}">
                <a16:creationId xmlns:a16="http://schemas.microsoft.com/office/drawing/2014/main" id="{07092395-E9DF-54E4-CD3B-9582142AE30E}"/>
              </a:ext>
            </a:extLst>
          </p:cNvPr>
          <p:cNvPicPr>
            <a:picLocks noChangeAspect="1"/>
          </p:cNvPicPr>
          <p:nvPr/>
        </p:nvPicPr>
        <p:blipFill>
          <a:blip r:embed="rId3"/>
          <a:stretch>
            <a:fillRect/>
          </a:stretch>
        </p:blipFill>
        <p:spPr>
          <a:xfrm>
            <a:off x="2713116" y="1562227"/>
            <a:ext cx="7045311" cy="373354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228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2AA2-73D2-56E3-E970-1E1F45A94ED2}"/>
              </a:ext>
            </a:extLst>
          </p:cNvPr>
          <p:cNvSpPr>
            <a:spLocks noGrp="1"/>
          </p:cNvSpPr>
          <p:nvPr>
            <p:ph type="title" idx="4294967295"/>
          </p:nvPr>
        </p:nvSpPr>
        <p:spPr>
          <a:xfrm>
            <a:off x="1728211" y="632863"/>
            <a:ext cx="7864368" cy="440505"/>
          </a:xfrm>
          <a:noFill/>
          <a:ln>
            <a:noFill/>
          </a:ln>
        </p:spPr>
        <p:txBody>
          <a:bodyPr spcFirstLastPara="1" vert="horz" wrap="square" lIns="0" tIns="9525" rIns="0" bIns="0" rtlCol="0" anchor="ctr" anchorCtr="0">
            <a:spAutoFit/>
          </a:bodyPr>
          <a:lstStyle/>
          <a:p>
            <a:pPr marL="9525"/>
            <a:r>
              <a:rPr lang="en-US"/>
              <a:t>Where We Started &amp; Aiming for the Future</a:t>
            </a:r>
          </a:p>
        </p:txBody>
      </p:sp>
      <p:sp>
        <p:nvSpPr>
          <p:cNvPr id="5" name="Title 1">
            <a:extLst>
              <a:ext uri="{FF2B5EF4-FFF2-40B4-BE49-F238E27FC236}">
                <a16:creationId xmlns:a16="http://schemas.microsoft.com/office/drawing/2014/main" id="{48007A1A-6281-D5A5-0522-687ED2A3C8A4}"/>
              </a:ext>
            </a:extLst>
          </p:cNvPr>
          <p:cNvSpPr txBox="1">
            <a:spLocks/>
          </p:cNvSpPr>
          <p:nvPr/>
        </p:nvSpPr>
        <p:spPr>
          <a:xfrm>
            <a:off x="6511178" y="1258147"/>
            <a:ext cx="2753879" cy="431365"/>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pPr>
            <a:r>
              <a:rPr lang="en-US" sz="2000" b="1" kern="0">
                <a:solidFill>
                  <a:srgbClr val="000000"/>
                </a:solidFill>
                <a:latin typeface="Arial Nova"/>
              </a:rPr>
              <a:t>Indiana Future State</a:t>
            </a:r>
          </a:p>
        </p:txBody>
      </p:sp>
      <p:grpSp>
        <p:nvGrpSpPr>
          <p:cNvPr id="6" name="Group 5">
            <a:extLst>
              <a:ext uri="{FF2B5EF4-FFF2-40B4-BE49-F238E27FC236}">
                <a16:creationId xmlns:a16="http://schemas.microsoft.com/office/drawing/2014/main" id="{6CDAC604-FE19-C216-482C-DD70E2AEEB86}"/>
              </a:ext>
            </a:extLst>
          </p:cNvPr>
          <p:cNvGrpSpPr/>
          <p:nvPr/>
        </p:nvGrpSpPr>
        <p:grpSpPr>
          <a:xfrm>
            <a:off x="4882365" y="1761915"/>
            <a:ext cx="5683712" cy="4142774"/>
            <a:chOff x="331136" y="1008902"/>
            <a:chExt cx="8007999" cy="5566109"/>
          </a:xfrm>
        </p:grpSpPr>
        <p:sp>
          <p:nvSpPr>
            <p:cNvPr id="7" name="TextBox 6">
              <a:extLst>
                <a:ext uri="{FF2B5EF4-FFF2-40B4-BE49-F238E27FC236}">
                  <a16:creationId xmlns:a16="http://schemas.microsoft.com/office/drawing/2014/main" id="{8F939AEE-3274-D10D-4034-78EDE3B8075B}"/>
                </a:ext>
              </a:extLst>
            </p:cNvPr>
            <p:cNvSpPr txBox="1"/>
            <p:nvPr/>
          </p:nvSpPr>
          <p:spPr>
            <a:xfrm>
              <a:off x="3229707" y="5799662"/>
              <a:ext cx="2678104" cy="7753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000000"/>
                </a:buClr>
              </a:pPr>
              <a:r>
                <a:rPr lang="en-US" sz="1050" b="1" kern="0">
                  <a:solidFill>
                    <a:srgbClr val="00B050"/>
                  </a:solidFill>
                  <a:latin typeface="Arial Nova"/>
                  <a:cs typeface="Arial"/>
                  <a:sym typeface="Arial"/>
                </a:rPr>
                <a:t>High-Quality, Indiana-Based Health Plan Administration</a:t>
              </a:r>
              <a:r>
                <a:rPr lang="en-US" sz="1050" kern="0">
                  <a:solidFill>
                    <a:srgbClr val="00B050"/>
                  </a:solidFill>
                  <a:latin typeface="Arial Nova"/>
                  <a:cs typeface="Arial"/>
                  <a:sym typeface="Arial"/>
                </a:rPr>
                <a:t>​</a:t>
              </a:r>
            </a:p>
          </p:txBody>
        </p:sp>
        <p:grpSp>
          <p:nvGrpSpPr>
            <p:cNvPr id="8" name="Group 7">
              <a:extLst>
                <a:ext uri="{FF2B5EF4-FFF2-40B4-BE49-F238E27FC236}">
                  <a16:creationId xmlns:a16="http://schemas.microsoft.com/office/drawing/2014/main" id="{B2E1074E-DB49-5603-8AE6-8913FC39BAC9}"/>
                </a:ext>
              </a:extLst>
            </p:cNvPr>
            <p:cNvGrpSpPr/>
            <p:nvPr/>
          </p:nvGrpSpPr>
          <p:grpSpPr>
            <a:xfrm>
              <a:off x="331136" y="1008902"/>
              <a:ext cx="8007999" cy="4630485"/>
              <a:chOff x="331136" y="1008902"/>
              <a:chExt cx="8007999" cy="4630485"/>
            </a:xfrm>
          </p:grpSpPr>
          <p:sp>
            <p:nvSpPr>
              <p:cNvPr id="9" name="TextBox 8">
                <a:extLst>
                  <a:ext uri="{FF2B5EF4-FFF2-40B4-BE49-F238E27FC236}">
                    <a16:creationId xmlns:a16="http://schemas.microsoft.com/office/drawing/2014/main" id="{4BD438AC-DACC-6402-E4ED-FEF16A66728A}"/>
                  </a:ext>
                </a:extLst>
              </p:cNvPr>
              <p:cNvSpPr txBox="1"/>
              <p:nvPr/>
            </p:nvSpPr>
            <p:spPr>
              <a:xfrm>
                <a:off x="598478" y="2435286"/>
                <a:ext cx="1880698" cy="1209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buClr>
                    <a:srgbClr val="000000"/>
                  </a:buClr>
                </a:pPr>
                <a:r>
                  <a:rPr lang="en-US" sz="1050" b="1" kern="0">
                    <a:solidFill>
                      <a:srgbClr val="00B050"/>
                    </a:solidFill>
                    <a:latin typeface="Arial Nova"/>
                    <a:cs typeface="Arial"/>
                    <a:sym typeface="Arial"/>
                  </a:rPr>
                  <a:t>Comprehensive Care Coordination</a:t>
                </a:r>
                <a:r>
                  <a:rPr lang="en-US" sz="1050" kern="0">
                    <a:solidFill>
                      <a:srgbClr val="00B050"/>
                    </a:solidFill>
                    <a:latin typeface="Arial Nova"/>
                    <a:cs typeface="Arial"/>
                    <a:sym typeface="Arial"/>
                  </a:rPr>
                  <a:t>​ - Including with Aligned Medicare</a:t>
                </a:r>
                <a:endParaRPr lang="en-US" sz="1050" kern="0">
                  <a:solidFill>
                    <a:srgbClr val="00B050"/>
                  </a:solidFill>
                  <a:latin typeface="Arial Nova" panose="020B0504020202020204" pitchFamily="34" charset="0"/>
                  <a:cs typeface="Arial"/>
                  <a:sym typeface="Arial"/>
                </a:endParaRPr>
              </a:p>
            </p:txBody>
          </p:sp>
          <p:sp>
            <p:nvSpPr>
              <p:cNvPr id="10" name="TextBox 9">
                <a:extLst>
                  <a:ext uri="{FF2B5EF4-FFF2-40B4-BE49-F238E27FC236}">
                    <a16:creationId xmlns:a16="http://schemas.microsoft.com/office/drawing/2014/main" id="{EFBF1E1D-153B-19EC-9819-D601375015E9}"/>
                  </a:ext>
                </a:extLst>
              </p:cNvPr>
              <p:cNvSpPr txBox="1"/>
              <p:nvPr/>
            </p:nvSpPr>
            <p:spPr>
              <a:xfrm>
                <a:off x="2151757" y="1008902"/>
                <a:ext cx="4922195" cy="558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000000"/>
                  </a:buClr>
                </a:pPr>
                <a:r>
                  <a:rPr lang="en-US" sz="1050" b="1" kern="0">
                    <a:solidFill>
                      <a:srgbClr val="00B050"/>
                    </a:solidFill>
                    <a:latin typeface="Arial Nova" panose="020B0504020202020204" pitchFamily="34" charset="0"/>
                    <a:cs typeface="Arial"/>
                    <a:sym typeface="Arial"/>
                  </a:rPr>
                  <a:t>Enhanced Home &amp; Community Based Service Offerings</a:t>
                </a:r>
                <a:r>
                  <a:rPr lang="en-US" sz="1050" kern="0">
                    <a:solidFill>
                      <a:srgbClr val="00B050"/>
                    </a:solidFill>
                    <a:latin typeface="Arial Nova" panose="020B0504020202020204" pitchFamily="34" charset="0"/>
                    <a:cs typeface="Arial"/>
                    <a:sym typeface="Arial"/>
                  </a:rPr>
                  <a:t>​</a:t>
                </a:r>
              </a:p>
            </p:txBody>
          </p:sp>
          <p:sp>
            <p:nvSpPr>
              <p:cNvPr id="11" name="TextBox 10">
                <a:extLst>
                  <a:ext uri="{FF2B5EF4-FFF2-40B4-BE49-F238E27FC236}">
                    <a16:creationId xmlns:a16="http://schemas.microsoft.com/office/drawing/2014/main" id="{66997263-B574-2CDB-299B-17665AC34247}"/>
                  </a:ext>
                </a:extLst>
              </p:cNvPr>
              <p:cNvSpPr txBox="1"/>
              <p:nvPr/>
            </p:nvSpPr>
            <p:spPr>
              <a:xfrm>
                <a:off x="331136" y="4497221"/>
                <a:ext cx="2316400" cy="7753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buClr>
                    <a:srgbClr val="000000"/>
                  </a:buClr>
                </a:pPr>
                <a:r>
                  <a:rPr lang="en-US" sz="1050" b="1" kern="0">
                    <a:solidFill>
                      <a:srgbClr val="00B050"/>
                    </a:solidFill>
                    <a:latin typeface="Arial Nova" panose="020B0504020202020204" pitchFamily="34" charset="0"/>
                    <a:cs typeface="Arial"/>
                    <a:sym typeface="Arial"/>
                  </a:rPr>
                  <a:t>Incorporation of Member &amp; Caregiver Voice</a:t>
                </a:r>
                <a:r>
                  <a:rPr lang="en-US" sz="1050" kern="0">
                    <a:solidFill>
                      <a:srgbClr val="00B050"/>
                    </a:solidFill>
                    <a:latin typeface="Arial Nova" panose="020B0504020202020204" pitchFamily="34" charset="0"/>
                    <a:cs typeface="Arial"/>
                    <a:sym typeface="Arial"/>
                  </a:rPr>
                  <a:t>​</a:t>
                </a:r>
              </a:p>
            </p:txBody>
          </p:sp>
          <p:sp>
            <p:nvSpPr>
              <p:cNvPr id="12" name="TextBox 11">
                <a:extLst>
                  <a:ext uri="{FF2B5EF4-FFF2-40B4-BE49-F238E27FC236}">
                    <a16:creationId xmlns:a16="http://schemas.microsoft.com/office/drawing/2014/main" id="{2B4149D4-410D-ECD5-FC71-C2D0C59932C4}"/>
                  </a:ext>
                </a:extLst>
              </p:cNvPr>
              <p:cNvSpPr txBox="1"/>
              <p:nvPr/>
            </p:nvSpPr>
            <p:spPr>
              <a:xfrm>
                <a:off x="6387556" y="4552103"/>
                <a:ext cx="1906623" cy="558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000000"/>
                  </a:buClr>
                </a:pPr>
                <a:r>
                  <a:rPr lang="en-US" sz="1050" b="1" kern="0">
                    <a:solidFill>
                      <a:srgbClr val="00B050"/>
                    </a:solidFill>
                    <a:latin typeface="Arial Nova" panose="020B0504020202020204" pitchFamily="34" charset="0"/>
                    <a:cs typeface="Arial"/>
                    <a:sym typeface="Arial"/>
                  </a:rPr>
                  <a:t>Comprehensive Provider Network</a:t>
                </a:r>
                <a:r>
                  <a:rPr lang="en-US" sz="1050" kern="0">
                    <a:solidFill>
                      <a:srgbClr val="00B050"/>
                    </a:solidFill>
                    <a:latin typeface="Arial Nova" panose="020B0504020202020204" pitchFamily="34" charset="0"/>
                    <a:cs typeface="Arial"/>
                    <a:sym typeface="Arial"/>
                  </a:rPr>
                  <a:t>​</a:t>
                </a:r>
              </a:p>
            </p:txBody>
          </p:sp>
          <p:sp>
            <p:nvSpPr>
              <p:cNvPr id="13" name="TextBox 12">
                <a:extLst>
                  <a:ext uri="{FF2B5EF4-FFF2-40B4-BE49-F238E27FC236}">
                    <a16:creationId xmlns:a16="http://schemas.microsoft.com/office/drawing/2014/main" id="{626F8B4C-F4E4-F51F-372C-CE6315F4BC17}"/>
                  </a:ext>
                </a:extLst>
              </p:cNvPr>
              <p:cNvSpPr txBox="1"/>
              <p:nvPr/>
            </p:nvSpPr>
            <p:spPr>
              <a:xfrm>
                <a:off x="6967536" y="3129127"/>
                <a:ext cx="1371599" cy="558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000000"/>
                  </a:buClr>
                </a:pPr>
                <a:r>
                  <a:rPr lang="en-US" sz="1050" b="1" kern="0">
                    <a:solidFill>
                      <a:srgbClr val="00B050"/>
                    </a:solidFill>
                    <a:latin typeface="Arial Nova" panose="020B0504020202020204" pitchFamily="34" charset="0"/>
                    <a:cs typeface="Arial"/>
                    <a:sym typeface="Arial"/>
                  </a:rPr>
                  <a:t>Provider Protections</a:t>
                </a:r>
                <a:r>
                  <a:rPr lang="en-US" sz="1050" kern="0">
                    <a:solidFill>
                      <a:srgbClr val="00B050"/>
                    </a:solidFill>
                    <a:latin typeface="Arial Nova" panose="020B0504020202020204" pitchFamily="34" charset="0"/>
                    <a:cs typeface="Arial"/>
                    <a:sym typeface="Arial"/>
                  </a:rPr>
                  <a:t>​</a:t>
                </a:r>
              </a:p>
            </p:txBody>
          </p:sp>
          <p:grpSp>
            <p:nvGrpSpPr>
              <p:cNvPr id="14" name="Group 13">
                <a:extLst>
                  <a:ext uri="{FF2B5EF4-FFF2-40B4-BE49-F238E27FC236}">
                    <a16:creationId xmlns:a16="http://schemas.microsoft.com/office/drawing/2014/main" id="{ABE94226-2FB2-9093-0B68-7C5BC058A3D4}"/>
                  </a:ext>
                </a:extLst>
              </p:cNvPr>
              <p:cNvGrpSpPr/>
              <p:nvPr/>
            </p:nvGrpSpPr>
            <p:grpSpPr>
              <a:xfrm>
                <a:off x="2554868" y="1553715"/>
                <a:ext cx="4085672" cy="4085672"/>
                <a:chOff x="2691055" y="1825177"/>
                <a:chExt cx="4085672" cy="4085672"/>
              </a:xfrm>
            </p:grpSpPr>
            <p:sp>
              <p:nvSpPr>
                <p:cNvPr id="16" name="Oval 15">
                  <a:extLst>
                    <a:ext uri="{FF2B5EF4-FFF2-40B4-BE49-F238E27FC236}">
                      <a16:creationId xmlns:a16="http://schemas.microsoft.com/office/drawing/2014/main" id="{9289F67A-93E3-EA60-0E6D-8522B8105C45}"/>
                    </a:ext>
                  </a:extLst>
                </p:cNvPr>
                <p:cNvSpPr/>
                <p:nvPr/>
              </p:nvSpPr>
              <p:spPr>
                <a:xfrm>
                  <a:off x="2691055" y="1825177"/>
                  <a:ext cx="4085672" cy="4085672"/>
                </a:xfrm>
                <a:prstGeom prst="ellipse">
                  <a:avLst/>
                </a:prstGeom>
                <a:solidFill>
                  <a:srgbClr val="D2EADB"/>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000000"/>
                    </a:buClr>
                  </a:pPr>
                  <a:endParaRPr lang="en-US" sz="1200" kern="0">
                    <a:solidFill>
                      <a:srgbClr val="2D8544"/>
                    </a:solidFill>
                    <a:latin typeface="Arial Nova" panose="020B0504020202020204" pitchFamily="34" charset="0"/>
                    <a:cs typeface="Arial"/>
                    <a:sym typeface="Arial"/>
                  </a:endParaRPr>
                </a:p>
              </p:txBody>
            </p:sp>
            <p:sp>
              <p:nvSpPr>
                <p:cNvPr id="17" name="Oval 16">
                  <a:extLst>
                    <a:ext uri="{FF2B5EF4-FFF2-40B4-BE49-F238E27FC236}">
                      <a16:creationId xmlns:a16="http://schemas.microsoft.com/office/drawing/2014/main" id="{888B260E-9FFE-663A-F17C-236536703865}"/>
                    </a:ext>
                  </a:extLst>
                </p:cNvPr>
                <p:cNvSpPr/>
                <p:nvPr/>
              </p:nvSpPr>
              <p:spPr>
                <a:xfrm>
                  <a:off x="3544947" y="2623796"/>
                  <a:ext cx="2324805" cy="2324805"/>
                </a:xfrm>
                <a:prstGeom prst="ellipse">
                  <a:avLst/>
                </a:prstGeom>
                <a:solidFill>
                  <a:srgbClr val="B1E94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
                      <a:srgbClr val="000000"/>
                    </a:buClr>
                  </a:pPr>
                  <a:endParaRPr lang="en-US" sz="1200" kern="0">
                    <a:solidFill>
                      <a:srgbClr val="2D8544"/>
                    </a:solidFill>
                    <a:latin typeface="Arial Nova" panose="020B0504020202020204" pitchFamily="34" charset="0"/>
                    <a:cs typeface="Arial"/>
                    <a:sym typeface="Arial"/>
                  </a:endParaRPr>
                </a:p>
              </p:txBody>
            </p:sp>
            <p:pic>
              <p:nvPicPr>
                <p:cNvPr id="18" name="Google Shape;194;g13380efbd85_0_0">
                  <a:extLst>
                    <a:ext uri="{FF2B5EF4-FFF2-40B4-BE49-F238E27FC236}">
                      <a16:creationId xmlns:a16="http://schemas.microsoft.com/office/drawing/2014/main" id="{202A2395-4C86-61C6-41BA-580399A4DD93}"/>
                    </a:ext>
                  </a:extLst>
                </p:cNvPr>
                <p:cNvPicPr preferRelativeResize="0"/>
                <p:nvPr/>
              </p:nvPicPr>
              <p:blipFill>
                <a:blip r:embed="rId3">
                  <a:alphaModFix/>
                </a:blip>
                <a:stretch>
                  <a:fillRect/>
                </a:stretch>
              </p:blipFill>
              <p:spPr>
                <a:xfrm>
                  <a:off x="4021603" y="3112926"/>
                  <a:ext cx="1372525" cy="1353287"/>
                </a:xfrm>
                <a:prstGeom prst="rect">
                  <a:avLst/>
                </a:prstGeom>
                <a:noFill/>
                <a:ln>
                  <a:noFill/>
                </a:ln>
              </p:spPr>
            </p:pic>
            <p:pic>
              <p:nvPicPr>
                <p:cNvPr id="19" name="Google Shape;244;g13380efbd85_0_178">
                  <a:extLst>
                    <a:ext uri="{FF2B5EF4-FFF2-40B4-BE49-F238E27FC236}">
                      <a16:creationId xmlns:a16="http://schemas.microsoft.com/office/drawing/2014/main" id="{EB843FD7-FC34-599C-095C-BBEBA5AB241A}"/>
                    </a:ext>
                  </a:extLst>
                </p:cNvPr>
                <p:cNvPicPr preferRelativeResize="0"/>
                <p:nvPr/>
              </p:nvPicPr>
              <p:blipFill>
                <a:blip r:embed="rId4">
                  <a:alphaModFix/>
                </a:blip>
                <a:stretch>
                  <a:fillRect/>
                </a:stretch>
              </p:blipFill>
              <p:spPr>
                <a:xfrm>
                  <a:off x="4449620" y="5095972"/>
                  <a:ext cx="637485" cy="648068"/>
                </a:xfrm>
                <a:prstGeom prst="rect">
                  <a:avLst/>
                </a:prstGeom>
                <a:noFill/>
                <a:ln>
                  <a:noFill/>
                </a:ln>
              </p:spPr>
            </p:pic>
            <p:pic>
              <p:nvPicPr>
                <p:cNvPr id="20" name="Google Shape;246;g13380efbd85_0_178">
                  <a:extLst>
                    <a:ext uri="{FF2B5EF4-FFF2-40B4-BE49-F238E27FC236}">
                      <a16:creationId xmlns:a16="http://schemas.microsoft.com/office/drawing/2014/main" id="{065F2E11-820F-C277-112E-CE2C51DE6519}"/>
                    </a:ext>
                  </a:extLst>
                </p:cNvPr>
                <p:cNvPicPr preferRelativeResize="0"/>
                <p:nvPr/>
              </p:nvPicPr>
              <p:blipFill>
                <a:blip r:embed="rId5">
                  <a:alphaModFix/>
                </a:blip>
                <a:stretch>
                  <a:fillRect/>
                </a:stretch>
              </p:blipFill>
              <p:spPr>
                <a:xfrm>
                  <a:off x="5937146" y="2934573"/>
                  <a:ext cx="722350" cy="722350"/>
                </a:xfrm>
                <a:prstGeom prst="rect">
                  <a:avLst/>
                </a:prstGeom>
                <a:noFill/>
                <a:ln>
                  <a:noFill/>
                </a:ln>
              </p:spPr>
            </p:pic>
            <p:pic>
              <p:nvPicPr>
                <p:cNvPr id="21" name="Google Shape;247;g13380efbd85_0_178">
                  <a:extLst>
                    <a:ext uri="{FF2B5EF4-FFF2-40B4-BE49-F238E27FC236}">
                      <a16:creationId xmlns:a16="http://schemas.microsoft.com/office/drawing/2014/main" id="{BA46D9E4-2CF2-53C4-D89C-4F13D468D86C}"/>
                    </a:ext>
                  </a:extLst>
                </p:cNvPr>
                <p:cNvPicPr preferRelativeResize="0"/>
                <p:nvPr/>
              </p:nvPicPr>
              <p:blipFill>
                <a:blip r:embed="rId6">
                  <a:alphaModFix/>
                </a:blip>
                <a:stretch>
                  <a:fillRect/>
                </a:stretch>
              </p:blipFill>
              <p:spPr>
                <a:xfrm>
                  <a:off x="5829464" y="4347003"/>
                  <a:ext cx="586163" cy="566708"/>
                </a:xfrm>
                <a:prstGeom prst="rect">
                  <a:avLst/>
                </a:prstGeom>
                <a:noFill/>
                <a:ln>
                  <a:noFill/>
                </a:ln>
              </p:spPr>
            </p:pic>
            <p:pic>
              <p:nvPicPr>
                <p:cNvPr id="22" name="Picture 32">
                  <a:extLst>
                    <a:ext uri="{FF2B5EF4-FFF2-40B4-BE49-F238E27FC236}">
                      <a16:creationId xmlns:a16="http://schemas.microsoft.com/office/drawing/2014/main" id="{458A8027-964E-8295-0430-165A05A51374}"/>
                    </a:ext>
                  </a:extLst>
                </p:cNvPr>
                <p:cNvPicPr>
                  <a:picLocks noChangeAspect="1"/>
                </p:cNvPicPr>
                <p:nvPr/>
              </p:nvPicPr>
              <p:blipFill>
                <a:blip r:embed="rId7"/>
                <a:stretch>
                  <a:fillRect/>
                </a:stretch>
              </p:blipFill>
              <p:spPr>
                <a:xfrm>
                  <a:off x="2886137" y="2968357"/>
                  <a:ext cx="658284" cy="658284"/>
                </a:xfrm>
                <a:prstGeom prst="rect">
                  <a:avLst/>
                </a:prstGeom>
              </p:spPr>
            </p:pic>
            <p:pic>
              <p:nvPicPr>
                <p:cNvPr id="23" name="Picture 33">
                  <a:extLst>
                    <a:ext uri="{FF2B5EF4-FFF2-40B4-BE49-F238E27FC236}">
                      <a16:creationId xmlns:a16="http://schemas.microsoft.com/office/drawing/2014/main" id="{AB6CC2FA-8682-81FD-E86B-D67BDB3B8A7E}"/>
                    </a:ext>
                  </a:extLst>
                </p:cNvPr>
                <p:cNvPicPr>
                  <a:picLocks noChangeAspect="1"/>
                </p:cNvPicPr>
                <p:nvPr/>
              </p:nvPicPr>
              <p:blipFill>
                <a:blip r:embed="rId8"/>
                <a:stretch>
                  <a:fillRect/>
                </a:stretch>
              </p:blipFill>
              <p:spPr>
                <a:xfrm>
                  <a:off x="4386390" y="1832993"/>
                  <a:ext cx="637117" cy="637117"/>
                </a:xfrm>
                <a:prstGeom prst="rect">
                  <a:avLst/>
                </a:prstGeom>
              </p:spPr>
            </p:pic>
            <p:pic>
              <p:nvPicPr>
                <p:cNvPr id="24" name="Picture 34">
                  <a:extLst>
                    <a:ext uri="{FF2B5EF4-FFF2-40B4-BE49-F238E27FC236}">
                      <a16:creationId xmlns:a16="http://schemas.microsoft.com/office/drawing/2014/main" id="{66B16B51-85CA-E090-8CF6-D9087E064899}"/>
                    </a:ext>
                  </a:extLst>
                </p:cNvPr>
                <p:cNvPicPr>
                  <a:picLocks noChangeAspect="1"/>
                </p:cNvPicPr>
                <p:nvPr/>
              </p:nvPicPr>
              <p:blipFill>
                <a:blip r:embed="rId9"/>
                <a:stretch>
                  <a:fillRect/>
                </a:stretch>
              </p:blipFill>
              <p:spPr>
                <a:xfrm>
                  <a:off x="5453435" y="3662199"/>
                  <a:ext cx="408563" cy="359925"/>
                </a:xfrm>
                <a:prstGeom prst="rect">
                  <a:avLst/>
                </a:prstGeom>
              </p:spPr>
            </p:pic>
            <p:pic>
              <p:nvPicPr>
                <p:cNvPr id="25" name="Picture 36">
                  <a:extLst>
                    <a:ext uri="{FF2B5EF4-FFF2-40B4-BE49-F238E27FC236}">
                      <a16:creationId xmlns:a16="http://schemas.microsoft.com/office/drawing/2014/main" id="{B691C27D-C77F-A182-6BE8-8ECEB2E9C731}"/>
                    </a:ext>
                  </a:extLst>
                </p:cNvPr>
                <p:cNvPicPr>
                  <a:picLocks noChangeAspect="1"/>
                </p:cNvPicPr>
                <p:nvPr/>
              </p:nvPicPr>
              <p:blipFill>
                <a:blip r:embed="rId10"/>
                <a:stretch>
                  <a:fillRect/>
                </a:stretch>
              </p:blipFill>
              <p:spPr>
                <a:xfrm>
                  <a:off x="4400981" y="2582428"/>
                  <a:ext cx="612843" cy="603115"/>
                </a:xfrm>
                <a:prstGeom prst="rect">
                  <a:avLst/>
                </a:prstGeom>
              </p:spPr>
            </p:pic>
            <p:pic>
              <p:nvPicPr>
                <p:cNvPr id="26" name="Picture 25">
                  <a:extLst>
                    <a:ext uri="{FF2B5EF4-FFF2-40B4-BE49-F238E27FC236}">
                      <a16:creationId xmlns:a16="http://schemas.microsoft.com/office/drawing/2014/main" id="{A9488BDA-DB14-ABD9-4593-58C40DC81CD1}"/>
                    </a:ext>
                  </a:extLst>
                </p:cNvPr>
                <p:cNvPicPr>
                  <a:picLocks noChangeAspect="1"/>
                </p:cNvPicPr>
                <p:nvPr/>
              </p:nvPicPr>
              <p:blipFill>
                <a:blip r:embed="rId11"/>
                <a:stretch>
                  <a:fillRect/>
                </a:stretch>
              </p:blipFill>
              <p:spPr>
                <a:xfrm>
                  <a:off x="3668146" y="3710836"/>
                  <a:ext cx="369652" cy="379379"/>
                </a:xfrm>
                <a:prstGeom prst="rect">
                  <a:avLst/>
                </a:prstGeom>
              </p:spPr>
            </p:pic>
            <p:pic>
              <p:nvPicPr>
                <p:cNvPr id="27" name="Picture 41">
                  <a:extLst>
                    <a:ext uri="{FF2B5EF4-FFF2-40B4-BE49-F238E27FC236}">
                      <a16:creationId xmlns:a16="http://schemas.microsoft.com/office/drawing/2014/main" id="{489B0034-E126-658A-5418-012DC4D1A19F}"/>
                    </a:ext>
                  </a:extLst>
                </p:cNvPr>
                <p:cNvPicPr>
                  <a:picLocks noChangeAspect="1"/>
                </p:cNvPicPr>
                <p:nvPr/>
              </p:nvPicPr>
              <p:blipFill>
                <a:blip r:embed="rId12"/>
                <a:stretch>
                  <a:fillRect/>
                </a:stretch>
              </p:blipFill>
              <p:spPr>
                <a:xfrm>
                  <a:off x="4245339" y="3195271"/>
                  <a:ext cx="924128" cy="894946"/>
                </a:xfrm>
                <a:prstGeom prst="rect">
                  <a:avLst/>
                </a:prstGeom>
              </p:spPr>
            </p:pic>
            <p:pic>
              <p:nvPicPr>
                <p:cNvPr id="28" name="Picture 42">
                  <a:extLst>
                    <a:ext uri="{FF2B5EF4-FFF2-40B4-BE49-F238E27FC236}">
                      <a16:creationId xmlns:a16="http://schemas.microsoft.com/office/drawing/2014/main" id="{AC427C80-9ACC-C158-6CA3-5FCF5FAA7C88}"/>
                    </a:ext>
                  </a:extLst>
                </p:cNvPr>
                <p:cNvPicPr>
                  <a:picLocks noChangeAspect="1"/>
                </p:cNvPicPr>
                <p:nvPr/>
              </p:nvPicPr>
              <p:blipFill>
                <a:blip r:embed="rId13"/>
                <a:stretch>
                  <a:fillRect/>
                </a:stretch>
              </p:blipFill>
              <p:spPr>
                <a:xfrm>
                  <a:off x="3013946" y="4280118"/>
                  <a:ext cx="622572" cy="632299"/>
                </a:xfrm>
                <a:prstGeom prst="rect">
                  <a:avLst/>
                </a:prstGeom>
              </p:spPr>
            </p:pic>
            <p:pic>
              <p:nvPicPr>
                <p:cNvPr id="29" name="Picture 3">
                  <a:extLst>
                    <a:ext uri="{FF2B5EF4-FFF2-40B4-BE49-F238E27FC236}">
                      <a16:creationId xmlns:a16="http://schemas.microsoft.com/office/drawing/2014/main" id="{260ABA01-C60E-7EB2-8B90-DE803C185003}"/>
                    </a:ext>
                  </a:extLst>
                </p:cNvPr>
                <p:cNvPicPr>
                  <a:picLocks noChangeAspect="1"/>
                </p:cNvPicPr>
                <p:nvPr/>
              </p:nvPicPr>
              <p:blipFill>
                <a:blip r:embed="rId14"/>
                <a:stretch>
                  <a:fillRect/>
                </a:stretch>
              </p:blipFill>
              <p:spPr>
                <a:xfrm>
                  <a:off x="4493394" y="4478877"/>
                  <a:ext cx="423418" cy="434679"/>
                </a:xfrm>
                <a:prstGeom prst="rect">
                  <a:avLst/>
                </a:prstGeom>
              </p:spPr>
            </p:pic>
            <p:sp>
              <p:nvSpPr>
                <p:cNvPr id="30" name="TextBox 29">
                  <a:extLst>
                    <a:ext uri="{FF2B5EF4-FFF2-40B4-BE49-F238E27FC236}">
                      <a16:creationId xmlns:a16="http://schemas.microsoft.com/office/drawing/2014/main" id="{CB2ED937-0592-B0DF-49EC-5956529B6BF1}"/>
                    </a:ext>
                  </a:extLst>
                </p:cNvPr>
                <p:cNvSpPr txBox="1"/>
                <p:nvPr/>
              </p:nvSpPr>
              <p:spPr>
                <a:xfrm>
                  <a:off x="4200701" y="4086025"/>
                  <a:ext cx="1004205" cy="372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000000"/>
                    </a:buClr>
                  </a:pPr>
                  <a:r>
                    <a:rPr lang="en-US" sz="1200" b="1" kern="0">
                      <a:solidFill>
                        <a:srgbClr val="000000"/>
                      </a:solidFill>
                      <a:latin typeface="Arial Nova" panose="020B0504020202020204" pitchFamily="34" charset="0"/>
                      <a:cs typeface="Arial"/>
                      <a:sym typeface="Arial"/>
                    </a:rPr>
                    <a:t>MLTSS</a:t>
                  </a:r>
                  <a:endParaRPr lang="en-US" sz="1200" kern="0">
                    <a:solidFill>
                      <a:srgbClr val="000000"/>
                    </a:solidFill>
                    <a:latin typeface="Arial Nova" panose="020B0504020202020204" pitchFamily="34" charset="0"/>
                    <a:cs typeface="Arial"/>
                    <a:sym typeface="Arial"/>
                  </a:endParaRPr>
                </a:p>
              </p:txBody>
            </p:sp>
          </p:grpSp>
          <p:sp>
            <p:nvSpPr>
              <p:cNvPr id="15" name="TextBox 14">
                <a:extLst>
                  <a:ext uri="{FF2B5EF4-FFF2-40B4-BE49-F238E27FC236}">
                    <a16:creationId xmlns:a16="http://schemas.microsoft.com/office/drawing/2014/main" id="{0EDC18EB-2EF0-734B-9CB7-2E54505BB5ED}"/>
                  </a:ext>
                </a:extLst>
              </p:cNvPr>
              <p:cNvSpPr txBox="1"/>
              <p:nvPr/>
            </p:nvSpPr>
            <p:spPr>
              <a:xfrm>
                <a:off x="6123991" y="2069015"/>
                <a:ext cx="1899922" cy="558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ctr">
                  <a:buClr>
                    <a:srgbClr val="000000"/>
                  </a:buClr>
                  <a:defRPr sz="1400" b="1" kern="0">
                    <a:solidFill>
                      <a:srgbClr val="00B050"/>
                    </a:solidFill>
                    <a:latin typeface="Arial"/>
                    <a:cs typeface="Arial"/>
                  </a:defRPr>
                </a:lvl1pPr>
              </a:lstStyle>
              <a:p>
                <a:r>
                  <a:rPr lang="en-US" sz="1050">
                    <a:latin typeface="Arial Nova" panose="020B0504020202020204" pitchFamily="34" charset="0"/>
                    <a:sym typeface="Arial"/>
                  </a:rPr>
                  <a:t>Strong State Oversight</a:t>
                </a:r>
              </a:p>
            </p:txBody>
          </p:sp>
        </p:grpSp>
      </p:grpSp>
      <p:grpSp>
        <p:nvGrpSpPr>
          <p:cNvPr id="31" name="Group 30">
            <a:extLst>
              <a:ext uri="{FF2B5EF4-FFF2-40B4-BE49-F238E27FC236}">
                <a16:creationId xmlns:a16="http://schemas.microsoft.com/office/drawing/2014/main" id="{66980F0E-1A1B-55B9-8D73-61757ECB2767}"/>
              </a:ext>
            </a:extLst>
          </p:cNvPr>
          <p:cNvGrpSpPr/>
          <p:nvPr/>
        </p:nvGrpSpPr>
        <p:grpSpPr>
          <a:xfrm>
            <a:off x="2885039" y="1689512"/>
            <a:ext cx="1580073" cy="1814293"/>
            <a:chOff x="2893194" y="1561025"/>
            <a:chExt cx="3365664" cy="3426487"/>
          </a:xfrm>
        </p:grpSpPr>
        <p:sp>
          <p:nvSpPr>
            <p:cNvPr id="32" name="Oval 31">
              <a:extLst>
                <a:ext uri="{FF2B5EF4-FFF2-40B4-BE49-F238E27FC236}">
                  <a16:creationId xmlns:a16="http://schemas.microsoft.com/office/drawing/2014/main" id="{B0E03C00-4B2F-8706-28B3-BFBBBAB9AD25}"/>
                </a:ext>
              </a:extLst>
            </p:cNvPr>
            <p:cNvSpPr/>
            <p:nvPr/>
          </p:nvSpPr>
          <p:spPr>
            <a:xfrm>
              <a:off x="2893194" y="1620931"/>
              <a:ext cx="3365664" cy="336658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Nova" panose="020B0504020202020204" pitchFamily="34" charset="0"/>
                <a:sym typeface="Arial"/>
              </a:endParaRPr>
            </a:p>
          </p:txBody>
        </p:sp>
        <p:pic>
          <p:nvPicPr>
            <p:cNvPr id="33" name="Picture 34">
              <a:extLst>
                <a:ext uri="{FF2B5EF4-FFF2-40B4-BE49-F238E27FC236}">
                  <a16:creationId xmlns:a16="http://schemas.microsoft.com/office/drawing/2014/main" id="{3C312E0F-9E08-62DD-C6D1-07ECAFBE5CAF}"/>
                </a:ext>
              </a:extLst>
            </p:cNvPr>
            <p:cNvPicPr>
              <a:picLocks noChangeAspect="1"/>
            </p:cNvPicPr>
            <p:nvPr/>
          </p:nvPicPr>
          <p:blipFill>
            <a:blip r:embed="rId9"/>
            <a:stretch>
              <a:fillRect/>
            </a:stretch>
          </p:blipFill>
          <p:spPr>
            <a:xfrm>
              <a:off x="5656148" y="3124656"/>
              <a:ext cx="591484" cy="521212"/>
            </a:xfrm>
            <a:prstGeom prst="rect">
              <a:avLst/>
            </a:prstGeom>
          </p:spPr>
        </p:pic>
        <p:pic>
          <p:nvPicPr>
            <p:cNvPr id="34" name="Picture 36">
              <a:extLst>
                <a:ext uri="{FF2B5EF4-FFF2-40B4-BE49-F238E27FC236}">
                  <a16:creationId xmlns:a16="http://schemas.microsoft.com/office/drawing/2014/main" id="{38CA9683-3D87-2366-3860-7DEA3A137939}"/>
                </a:ext>
              </a:extLst>
            </p:cNvPr>
            <p:cNvPicPr>
              <a:picLocks noChangeAspect="1"/>
            </p:cNvPicPr>
            <p:nvPr/>
          </p:nvPicPr>
          <p:blipFill>
            <a:blip r:embed="rId10"/>
            <a:stretch>
              <a:fillRect/>
            </a:stretch>
          </p:blipFill>
          <p:spPr>
            <a:xfrm>
              <a:off x="4132491" y="1561025"/>
              <a:ext cx="887224" cy="873379"/>
            </a:xfrm>
            <a:prstGeom prst="rect">
              <a:avLst/>
            </a:prstGeom>
          </p:spPr>
        </p:pic>
        <p:pic>
          <p:nvPicPr>
            <p:cNvPr id="35" name="Picture 34">
              <a:extLst>
                <a:ext uri="{FF2B5EF4-FFF2-40B4-BE49-F238E27FC236}">
                  <a16:creationId xmlns:a16="http://schemas.microsoft.com/office/drawing/2014/main" id="{87CE1F77-D7DF-BF7A-C977-E19AC574B05F}"/>
                </a:ext>
              </a:extLst>
            </p:cNvPr>
            <p:cNvPicPr>
              <a:picLocks noChangeAspect="1"/>
            </p:cNvPicPr>
            <p:nvPr/>
          </p:nvPicPr>
          <p:blipFill>
            <a:blip r:embed="rId11"/>
            <a:stretch>
              <a:fillRect/>
            </a:stretch>
          </p:blipFill>
          <p:spPr>
            <a:xfrm>
              <a:off x="3071552" y="3195088"/>
              <a:ext cx="535152" cy="549384"/>
            </a:xfrm>
            <a:prstGeom prst="rect">
              <a:avLst/>
            </a:prstGeom>
          </p:spPr>
        </p:pic>
        <p:pic>
          <p:nvPicPr>
            <p:cNvPr id="36" name="Picture 3">
              <a:extLst>
                <a:ext uri="{FF2B5EF4-FFF2-40B4-BE49-F238E27FC236}">
                  <a16:creationId xmlns:a16="http://schemas.microsoft.com/office/drawing/2014/main" id="{4CDDFD83-4185-655D-799E-DF0D002E28F7}"/>
                </a:ext>
              </a:extLst>
            </p:cNvPr>
            <p:cNvPicPr>
              <a:picLocks noChangeAspect="1"/>
            </p:cNvPicPr>
            <p:nvPr/>
          </p:nvPicPr>
          <p:blipFill>
            <a:blip r:embed="rId14"/>
            <a:stretch>
              <a:fillRect/>
            </a:stretch>
          </p:blipFill>
          <p:spPr>
            <a:xfrm>
              <a:off x="4266279" y="4307298"/>
              <a:ext cx="612990" cy="629465"/>
            </a:xfrm>
            <a:prstGeom prst="rect">
              <a:avLst/>
            </a:prstGeom>
          </p:spPr>
        </p:pic>
        <p:sp>
          <p:nvSpPr>
            <p:cNvPr id="37" name="Oval 36">
              <a:extLst>
                <a:ext uri="{FF2B5EF4-FFF2-40B4-BE49-F238E27FC236}">
                  <a16:creationId xmlns:a16="http://schemas.microsoft.com/office/drawing/2014/main" id="{BEEB6E65-1C60-7F82-CAD8-6A468FE2D137}"/>
                </a:ext>
              </a:extLst>
            </p:cNvPr>
            <p:cNvSpPr/>
            <p:nvPr/>
          </p:nvSpPr>
          <p:spPr>
            <a:xfrm>
              <a:off x="3647873" y="2358958"/>
              <a:ext cx="1857983" cy="18871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Nova" panose="020B0504020202020204" pitchFamily="34" charset="0"/>
                <a:sym typeface="Arial"/>
              </a:endParaRPr>
            </a:p>
          </p:txBody>
        </p:sp>
        <p:sp>
          <p:nvSpPr>
            <p:cNvPr id="38" name="TextBox 37">
              <a:extLst>
                <a:ext uri="{FF2B5EF4-FFF2-40B4-BE49-F238E27FC236}">
                  <a16:creationId xmlns:a16="http://schemas.microsoft.com/office/drawing/2014/main" id="{6A46021C-5CD3-14BE-418B-DFC922EEF0D9}"/>
                </a:ext>
              </a:extLst>
            </p:cNvPr>
            <p:cNvSpPr txBox="1"/>
            <p:nvPr/>
          </p:nvSpPr>
          <p:spPr>
            <a:xfrm>
              <a:off x="3516951" y="2726845"/>
              <a:ext cx="2145000" cy="1220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000000"/>
                </a:buClr>
              </a:pPr>
              <a:r>
                <a:rPr lang="en-US" sz="1200" b="1" kern="0">
                  <a:solidFill>
                    <a:srgbClr val="000000"/>
                  </a:solidFill>
                  <a:latin typeface="Arial Nova" panose="020B0504020202020204" pitchFamily="34" charset="0"/>
                  <a:cs typeface="Arial"/>
                  <a:sym typeface="Arial"/>
                </a:rPr>
                <a:t>Fee-For-Service Medicaid</a:t>
              </a:r>
            </a:p>
          </p:txBody>
        </p:sp>
      </p:grpSp>
      <p:pic>
        <p:nvPicPr>
          <p:cNvPr id="39" name="Picture 41">
            <a:extLst>
              <a:ext uri="{FF2B5EF4-FFF2-40B4-BE49-F238E27FC236}">
                <a16:creationId xmlns:a16="http://schemas.microsoft.com/office/drawing/2014/main" id="{EEAD890B-2F2C-7A79-AA13-D1D0791938F3}"/>
              </a:ext>
            </a:extLst>
          </p:cNvPr>
          <p:cNvPicPr>
            <a:picLocks noChangeAspect="1"/>
          </p:cNvPicPr>
          <p:nvPr/>
        </p:nvPicPr>
        <p:blipFill>
          <a:blip r:embed="rId12"/>
          <a:stretch>
            <a:fillRect/>
          </a:stretch>
        </p:blipFill>
        <p:spPr>
          <a:xfrm>
            <a:off x="1718760" y="3585753"/>
            <a:ext cx="530868" cy="514104"/>
          </a:xfrm>
          <a:prstGeom prst="rect">
            <a:avLst/>
          </a:prstGeom>
        </p:spPr>
      </p:pic>
      <p:cxnSp>
        <p:nvCxnSpPr>
          <p:cNvPr id="40" name="Straight Arrow Connector 39">
            <a:extLst>
              <a:ext uri="{FF2B5EF4-FFF2-40B4-BE49-F238E27FC236}">
                <a16:creationId xmlns:a16="http://schemas.microsoft.com/office/drawing/2014/main" id="{02B6F643-8D73-845C-D9A3-B8DDA6B90A2C}"/>
              </a:ext>
            </a:extLst>
          </p:cNvPr>
          <p:cNvCxnSpPr>
            <a:cxnSpLocks/>
          </p:cNvCxnSpPr>
          <p:nvPr/>
        </p:nvCxnSpPr>
        <p:spPr>
          <a:xfrm flipV="1">
            <a:off x="2291116" y="3293976"/>
            <a:ext cx="454515" cy="429017"/>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itle 1">
            <a:extLst>
              <a:ext uri="{FF2B5EF4-FFF2-40B4-BE49-F238E27FC236}">
                <a16:creationId xmlns:a16="http://schemas.microsoft.com/office/drawing/2014/main" id="{9D1961E1-73EB-D75D-5CE4-CC3AAF342DCF}"/>
              </a:ext>
            </a:extLst>
          </p:cNvPr>
          <p:cNvSpPr txBox="1">
            <a:spLocks/>
          </p:cNvSpPr>
          <p:nvPr/>
        </p:nvSpPr>
        <p:spPr>
          <a:xfrm>
            <a:off x="2298137" y="1034839"/>
            <a:ext cx="2753879" cy="657756"/>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000000"/>
              </a:buClr>
            </a:pPr>
            <a:r>
              <a:rPr lang="en-US" sz="1800" b="1" kern="0">
                <a:solidFill>
                  <a:srgbClr val="000000"/>
                </a:solidFill>
                <a:latin typeface="Arial Nova" panose="020B0504020202020204" pitchFamily="34" charset="0"/>
              </a:rPr>
              <a:t>Indiana Current State</a:t>
            </a:r>
          </a:p>
        </p:txBody>
      </p:sp>
      <p:sp>
        <p:nvSpPr>
          <p:cNvPr id="42" name="Arrow: Right 41">
            <a:extLst>
              <a:ext uri="{FF2B5EF4-FFF2-40B4-BE49-F238E27FC236}">
                <a16:creationId xmlns:a16="http://schemas.microsoft.com/office/drawing/2014/main" id="{3AFF5E3B-ED76-3B31-12F7-A711F26C05A0}"/>
              </a:ext>
            </a:extLst>
          </p:cNvPr>
          <p:cNvSpPr/>
          <p:nvPr/>
        </p:nvSpPr>
        <p:spPr>
          <a:xfrm>
            <a:off x="4649143" y="3364562"/>
            <a:ext cx="499241" cy="75141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3" name="TextBox 2">
            <a:extLst>
              <a:ext uri="{FF2B5EF4-FFF2-40B4-BE49-F238E27FC236}">
                <a16:creationId xmlns:a16="http://schemas.microsoft.com/office/drawing/2014/main" id="{384C76AE-050A-553A-6085-E9B31D86D076}"/>
              </a:ext>
            </a:extLst>
          </p:cNvPr>
          <p:cNvSpPr txBox="1"/>
          <p:nvPr/>
        </p:nvSpPr>
        <p:spPr>
          <a:xfrm>
            <a:off x="5786099" y="2234349"/>
            <a:ext cx="144238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000000"/>
              </a:buClr>
            </a:pPr>
            <a:r>
              <a:rPr lang="en-US" sz="1100" b="1" kern="0">
                <a:solidFill>
                  <a:srgbClr val="00B050"/>
                </a:solidFill>
                <a:latin typeface="Arial Nova"/>
                <a:cs typeface="Arial"/>
                <a:sym typeface="Arial"/>
              </a:rPr>
              <a:t>Medicare Integration</a:t>
            </a:r>
          </a:p>
        </p:txBody>
      </p:sp>
      <p:grpSp>
        <p:nvGrpSpPr>
          <p:cNvPr id="43" name="Group 42">
            <a:extLst>
              <a:ext uri="{FF2B5EF4-FFF2-40B4-BE49-F238E27FC236}">
                <a16:creationId xmlns:a16="http://schemas.microsoft.com/office/drawing/2014/main" id="{BC1027B3-D717-E1BE-5B68-E5DD477F9830}"/>
              </a:ext>
            </a:extLst>
          </p:cNvPr>
          <p:cNvGrpSpPr/>
          <p:nvPr/>
        </p:nvGrpSpPr>
        <p:grpSpPr>
          <a:xfrm>
            <a:off x="2905771" y="3811086"/>
            <a:ext cx="1580073" cy="1814293"/>
            <a:chOff x="2893194" y="1561025"/>
            <a:chExt cx="3365664" cy="3426487"/>
          </a:xfrm>
        </p:grpSpPr>
        <p:sp>
          <p:nvSpPr>
            <p:cNvPr id="44" name="Oval 43">
              <a:extLst>
                <a:ext uri="{FF2B5EF4-FFF2-40B4-BE49-F238E27FC236}">
                  <a16:creationId xmlns:a16="http://schemas.microsoft.com/office/drawing/2014/main" id="{150ABAE5-7B3F-19E0-F315-E0916A53F297}"/>
                </a:ext>
              </a:extLst>
            </p:cNvPr>
            <p:cNvSpPr/>
            <p:nvPr/>
          </p:nvSpPr>
          <p:spPr>
            <a:xfrm>
              <a:off x="2893194" y="1620931"/>
              <a:ext cx="3365664" cy="336658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Nova" panose="020B0504020202020204" pitchFamily="34" charset="0"/>
                <a:sym typeface="Arial"/>
              </a:endParaRPr>
            </a:p>
          </p:txBody>
        </p:sp>
        <p:pic>
          <p:nvPicPr>
            <p:cNvPr id="45" name="Picture 34">
              <a:extLst>
                <a:ext uri="{FF2B5EF4-FFF2-40B4-BE49-F238E27FC236}">
                  <a16:creationId xmlns:a16="http://schemas.microsoft.com/office/drawing/2014/main" id="{9850885D-6956-8987-C466-F497F64230F2}"/>
                </a:ext>
              </a:extLst>
            </p:cNvPr>
            <p:cNvPicPr>
              <a:picLocks noChangeAspect="1"/>
            </p:cNvPicPr>
            <p:nvPr/>
          </p:nvPicPr>
          <p:blipFill>
            <a:blip r:embed="rId9"/>
            <a:stretch>
              <a:fillRect/>
            </a:stretch>
          </p:blipFill>
          <p:spPr>
            <a:xfrm>
              <a:off x="5656148" y="3124656"/>
              <a:ext cx="591484" cy="521212"/>
            </a:xfrm>
            <a:prstGeom prst="rect">
              <a:avLst/>
            </a:prstGeom>
          </p:spPr>
        </p:pic>
        <p:pic>
          <p:nvPicPr>
            <p:cNvPr id="46" name="Picture 36">
              <a:extLst>
                <a:ext uri="{FF2B5EF4-FFF2-40B4-BE49-F238E27FC236}">
                  <a16:creationId xmlns:a16="http://schemas.microsoft.com/office/drawing/2014/main" id="{BC491E4F-37C5-CA8D-057F-F40727772655}"/>
                </a:ext>
              </a:extLst>
            </p:cNvPr>
            <p:cNvPicPr>
              <a:picLocks noChangeAspect="1"/>
            </p:cNvPicPr>
            <p:nvPr/>
          </p:nvPicPr>
          <p:blipFill>
            <a:blip r:embed="rId10"/>
            <a:stretch>
              <a:fillRect/>
            </a:stretch>
          </p:blipFill>
          <p:spPr>
            <a:xfrm>
              <a:off x="4132491" y="1561025"/>
              <a:ext cx="887224" cy="873379"/>
            </a:xfrm>
            <a:prstGeom prst="rect">
              <a:avLst/>
            </a:prstGeom>
          </p:spPr>
        </p:pic>
        <p:pic>
          <p:nvPicPr>
            <p:cNvPr id="47" name="Picture 46">
              <a:extLst>
                <a:ext uri="{FF2B5EF4-FFF2-40B4-BE49-F238E27FC236}">
                  <a16:creationId xmlns:a16="http://schemas.microsoft.com/office/drawing/2014/main" id="{225ACAD6-7AFE-B759-3134-34AFBA7D0163}"/>
                </a:ext>
              </a:extLst>
            </p:cNvPr>
            <p:cNvPicPr>
              <a:picLocks noChangeAspect="1"/>
            </p:cNvPicPr>
            <p:nvPr/>
          </p:nvPicPr>
          <p:blipFill>
            <a:blip r:embed="rId11"/>
            <a:stretch>
              <a:fillRect/>
            </a:stretch>
          </p:blipFill>
          <p:spPr>
            <a:xfrm>
              <a:off x="3071552" y="3195088"/>
              <a:ext cx="535152" cy="549384"/>
            </a:xfrm>
            <a:prstGeom prst="rect">
              <a:avLst/>
            </a:prstGeom>
          </p:spPr>
        </p:pic>
        <p:pic>
          <p:nvPicPr>
            <p:cNvPr id="48" name="Picture 3">
              <a:extLst>
                <a:ext uri="{FF2B5EF4-FFF2-40B4-BE49-F238E27FC236}">
                  <a16:creationId xmlns:a16="http://schemas.microsoft.com/office/drawing/2014/main" id="{B0F2308C-388D-C498-C7A4-422910849B78}"/>
                </a:ext>
              </a:extLst>
            </p:cNvPr>
            <p:cNvPicPr>
              <a:picLocks noChangeAspect="1"/>
            </p:cNvPicPr>
            <p:nvPr/>
          </p:nvPicPr>
          <p:blipFill>
            <a:blip r:embed="rId14"/>
            <a:stretch>
              <a:fillRect/>
            </a:stretch>
          </p:blipFill>
          <p:spPr>
            <a:xfrm>
              <a:off x="4266279" y="4307298"/>
              <a:ext cx="612990" cy="629465"/>
            </a:xfrm>
            <a:prstGeom prst="rect">
              <a:avLst/>
            </a:prstGeom>
          </p:spPr>
        </p:pic>
        <p:sp>
          <p:nvSpPr>
            <p:cNvPr id="49" name="Oval 48">
              <a:extLst>
                <a:ext uri="{FF2B5EF4-FFF2-40B4-BE49-F238E27FC236}">
                  <a16:creationId xmlns:a16="http://schemas.microsoft.com/office/drawing/2014/main" id="{05EEFEDF-DEA0-AFE4-12AC-E0CFAC07E4BC}"/>
                </a:ext>
              </a:extLst>
            </p:cNvPr>
            <p:cNvSpPr/>
            <p:nvPr/>
          </p:nvSpPr>
          <p:spPr>
            <a:xfrm>
              <a:off x="3647873" y="2358958"/>
              <a:ext cx="1857983" cy="188716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Nova" panose="020B0504020202020204" pitchFamily="34" charset="0"/>
                <a:sym typeface="Arial"/>
              </a:endParaRPr>
            </a:p>
          </p:txBody>
        </p:sp>
        <p:sp>
          <p:nvSpPr>
            <p:cNvPr id="50" name="TextBox 49">
              <a:extLst>
                <a:ext uri="{FF2B5EF4-FFF2-40B4-BE49-F238E27FC236}">
                  <a16:creationId xmlns:a16="http://schemas.microsoft.com/office/drawing/2014/main" id="{E5BEC6AB-47B5-DC2C-DB23-E5835CE0A1C1}"/>
                </a:ext>
              </a:extLst>
            </p:cNvPr>
            <p:cNvSpPr txBox="1"/>
            <p:nvPr/>
          </p:nvSpPr>
          <p:spPr>
            <a:xfrm>
              <a:off x="3522925" y="3040968"/>
              <a:ext cx="2145000" cy="5231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uClr>
                  <a:srgbClr val="000000"/>
                </a:buClr>
              </a:pPr>
              <a:r>
                <a:rPr lang="en-US" sz="1200" b="1" kern="0">
                  <a:solidFill>
                    <a:srgbClr val="000000"/>
                  </a:solidFill>
                  <a:latin typeface="Arial Nova" panose="020B0504020202020204" pitchFamily="34" charset="0"/>
                  <a:cs typeface="Arial"/>
                  <a:sym typeface="Arial"/>
                </a:rPr>
                <a:t>Medicare</a:t>
              </a:r>
            </a:p>
          </p:txBody>
        </p:sp>
      </p:grpSp>
      <p:cxnSp>
        <p:nvCxnSpPr>
          <p:cNvPr id="52" name="Straight Arrow Connector 51">
            <a:extLst>
              <a:ext uri="{FF2B5EF4-FFF2-40B4-BE49-F238E27FC236}">
                <a16:creationId xmlns:a16="http://schemas.microsoft.com/office/drawing/2014/main" id="{DE5BEC0D-8A5F-7751-E8E0-6F7DD00A6743}"/>
              </a:ext>
            </a:extLst>
          </p:cNvPr>
          <p:cNvCxnSpPr>
            <a:cxnSpLocks/>
          </p:cNvCxnSpPr>
          <p:nvPr/>
        </p:nvCxnSpPr>
        <p:spPr>
          <a:xfrm>
            <a:off x="2305239" y="4011293"/>
            <a:ext cx="566634" cy="262238"/>
          </a:xfrm>
          <a:prstGeom prst="straightConnector1">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83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22307535c56_0_0"/>
          <p:cNvSpPr txBox="1">
            <a:spLocks noGrp="1"/>
          </p:cNvSpPr>
          <p:nvPr>
            <p:ph type="title"/>
          </p:nvPr>
        </p:nvSpPr>
        <p:spPr>
          <a:xfrm>
            <a:off x="1835700" y="593367"/>
            <a:ext cx="8520600" cy="763500"/>
          </a:xfrm>
          <a:prstGeom prst="rect">
            <a:avLst/>
          </a:prstGeom>
        </p:spPr>
        <p:txBody>
          <a:bodyPr spcFirstLastPara="1" wrap="square" lIns="91425" tIns="91425" rIns="91425" bIns="91425" anchor="t" anchorCtr="0">
            <a:normAutofit/>
          </a:bodyPr>
          <a:lstStyle/>
          <a:p>
            <a:r>
              <a:rPr lang="en"/>
              <a:t>Purpose of Pathways Codesign</a:t>
            </a:r>
            <a:endParaRPr/>
          </a:p>
        </p:txBody>
      </p:sp>
      <p:sp>
        <p:nvSpPr>
          <p:cNvPr id="166" name="Google Shape;166;g22307535c56_0_0"/>
          <p:cNvSpPr txBox="1">
            <a:spLocks noGrp="1"/>
          </p:cNvSpPr>
          <p:nvPr>
            <p:ph type="body" idx="1"/>
          </p:nvPr>
        </p:nvSpPr>
        <p:spPr>
          <a:xfrm>
            <a:off x="1835700" y="1299750"/>
            <a:ext cx="8520600" cy="4889400"/>
          </a:xfrm>
          <a:prstGeom prst="rect">
            <a:avLst/>
          </a:prstGeom>
        </p:spPr>
        <p:txBody>
          <a:bodyPr spcFirstLastPara="1" wrap="square" lIns="91425" tIns="91425" rIns="91425" bIns="91425" anchor="t" anchorCtr="0">
            <a:noAutofit/>
          </a:bodyPr>
          <a:lstStyle/>
          <a:p>
            <a:pPr indent="-347345">
              <a:lnSpc>
                <a:spcPct val="114999"/>
              </a:lnSpc>
              <a:tabLst>
                <a:tab pos="266224" algn="l"/>
                <a:tab pos="266700" algn="l"/>
              </a:tabLst>
            </a:pPr>
            <a:r>
              <a:rPr lang="en" sz="1600">
                <a:solidFill>
                  <a:schemeClr val="tx1"/>
                </a:solidFill>
              </a:rPr>
              <a:t>Stakeholder engagement has been and continues to be an essential part of the larger long-term services and supports reform effort in Indiana with over 600 meetings held to date</a:t>
            </a:r>
            <a:endParaRPr sz="1600">
              <a:solidFill>
                <a:schemeClr val="tx1"/>
              </a:solidFill>
            </a:endParaRPr>
          </a:p>
          <a:p>
            <a:pPr indent="-347345">
              <a:lnSpc>
                <a:spcPct val="114999"/>
              </a:lnSpc>
              <a:tabLst>
                <a:tab pos="266224" algn="l"/>
                <a:tab pos="266700" algn="l"/>
              </a:tabLst>
            </a:pPr>
            <a:r>
              <a:rPr lang="en" sz="1600">
                <a:solidFill>
                  <a:schemeClr val="tx1"/>
                </a:solidFill>
              </a:rPr>
              <a:t>The Pathways codesign workgroup is the first stakeholder group FSSA convened at the end of 2020 when the reform project began</a:t>
            </a:r>
            <a:endParaRPr sz="1600">
              <a:solidFill>
                <a:schemeClr val="tx1"/>
              </a:solidFill>
            </a:endParaRPr>
          </a:p>
          <a:p>
            <a:pPr indent="-347345">
              <a:lnSpc>
                <a:spcPct val="114999"/>
              </a:lnSpc>
              <a:tabLst>
                <a:tab pos="266224" algn="l"/>
                <a:tab pos="266700" algn="l"/>
              </a:tabLst>
            </a:pPr>
            <a:r>
              <a:rPr lang="en" sz="1600">
                <a:solidFill>
                  <a:schemeClr val="tx1"/>
                </a:solidFill>
              </a:rPr>
              <a:t>The purpose of gathering this group of stakeholders was to inform the design, development, and implementation of the Indiana Pathways for Aging program. There have been four phases of the engagement.</a:t>
            </a:r>
          </a:p>
          <a:p>
            <a:pPr indent="-347345">
              <a:lnSpc>
                <a:spcPct val="114999"/>
              </a:lnSpc>
              <a:tabLst>
                <a:tab pos="266224" algn="l"/>
                <a:tab pos="266700" algn="l"/>
              </a:tabLst>
            </a:pPr>
            <a:r>
              <a:rPr lang="en" sz="1600">
                <a:solidFill>
                  <a:schemeClr val="tx1"/>
                </a:solidFill>
              </a:rPr>
              <a:t>Our engagement promotes buy-in and support for the reform effort and ensures organizations are prepared to have a successful transition to Pathways</a:t>
            </a:r>
            <a:endParaRPr sz="1600">
              <a:solidFill>
                <a:schemeClr val="tx1"/>
              </a:solidFill>
            </a:endParaRPr>
          </a:p>
          <a:p>
            <a:pPr indent="-347345">
              <a:lnSpc>
                <a:spcPct val="114999"/>
              </a:lnSpc>
              <a:tabLst>
                <a:tab pos="266224" algn="l"/>
                <a:tab pos="266700" algn="l"/>
              </a:tabLst>
            </a:pPr>
            <a:r>
              <a:rPr lang="en" sz="1600">
                <a:solidFill>
                  <a:schemeClr val="tx1"/>
                </a:solidFill>
              </a:rPr>
              <a:t>Codesign Workgroup Goals:</a:t>
            </a:r>
            <a:endParaRPr sz="1600">
              <a:solidFill>
                <a:schemeClr val="tx1"/>
              </a:solidFill>
            </a:endParaRPr>
          </a:p>
          <a:p>
            <a:pPr lvl="1" indent="-347345">
              <a:lnSpc>
                <a:spcPct val="95000"/>
              </a:lnSpc>
              <a:buSzPct val="100000"/>
              <a:buFont typeface="Arial"/>
              <a:buChar char="•"/>
              <a:tabLst>
                <a:tab pos="266224" algn="l"/>
                <a:tab pos="266700" algn="l"/>
              </a:tabLst>
            </a:pPr>
            <a:r>
              <a:rPr lang="en">
                <a:solidFill>
                  <a:schemeClr val="tx1"/>
                </a:solidFill>
              </a:rPr>
              <a:t>Share information and keep key parties up-to-date</a:t>
            </a:r>
            <a:endParaRPr>
              <a:solidFill>
                <a:schemeClr val="tx1"/>
              </a:solidFill>
            </a:endParaRPr>
          </a:p>
          <a:p>
            <a:pPr lvl="1" indent="-347345">
              <a:lnSpc>
                <a:spcPct val="95000"/>
              </a:lnSpc>
              <a:buSzPct val="100000"/>
              <a:buFont typeface="Arial"/>
              <a:buChar char="•"/>
              <a:tabLst>
                <a:tab pos="266224" algn="l"/>
                <a:tab pos="266700" algn="l"/>
              </a:tabLst>
            </a:pPr>
            <a:r>
              <a:rPr lang="en">
                <a:solidFill>
                  <a:schemeClr val="tx1"/>
                </a:solidFill>
              </a:rPr>
              <a:t>Receive feedback, answer questions, and dispel confusion or myths</a:t>
            </a:r>
            <a:endParaRPr>
              <a:solidFill>
                <a:schemeClr val="tx1"/>
              </a:solidFill>
            </a:endParaRPr>
          </a:p>
          <a:p>
            <a:pPr lvl="1" indent="-347345">
              <a:lnSpc>
                <a:spcPct val="95000"/>
              </a:lnSpc>
              <a:buSzPct val="100000"/>
              <a:buFont typeface="Arial"/>
              <a:buChar char="•"/>
              <a:tabLst>
                <a:tab pos="266224" algn="l"/>
                <a:tab pos="266700" algn="l"/>
              </a:tabLst>
            </a:pPr>
            <a:r>
              <a:rPr lang="en">
                <a:solidFill>
                  <a:schemeClr val="tx1"/>
                </a:solidFill>
              </a:rPr>
              <a:t>Build support for the program</a:t>
            </a:r>
            <a:endParaRPr>
              <a:solidFill>
                <a:schemeClr val="tx1"/>
              </a:solidFill>
            </a:endParaRPr>
          </a:p>
          <a:p>
            <a:pPr lvl="1" indent="-347345">
              <a:lnSpc>
                <a:spcPct val="95000"/>
              </a:lnSpc>
              <a:buSzPct val="100000"/>
              <a:buFont typeface="Arial"/>
              <a:buChar char="•"/>
              <a:tabLst>
                <a:tab pos="266224" algn="l"/>
                <a:tab pos="266700" algn="l"/>
              </a:tabLst>
            </a:pPr>
            <a:r>
              <a:rPr lang="en">
                <a:solidFill>
                  <a:schemeClr val="tx1"/>
                </a:solidFill>
              </a:rPr>
              <a:t>Assist stakeholders in navigating change</a:t>
            </a:r>
            <a:endParaRPr>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2"/>
          <p:cNvSpPr txBox="1">
            <a:spLocks noGrp="1"/>
          </p:cNvSpPr>
          <p:nvPr>
            <p:ph type="title"/>
          </p:nvPr>
        </p:nvSpPr>
        <p:spPr>
          <a:xfrm>
            <a:off x="1905000" y="331016"/>
            <a:ext cx="8637900" cy="453329"/>
          </a:xfrm>
          <a:prstGeom prst="rect">
            <a:avLst/>
          </a:prstGeom>
          <a:noFill/>
          <a:ln>
            <a:noFill/>
          </a:ln>
        </p:spPr>
        <p:txBody>
          <a:bodyPr spcFirstLastPara="1" wrap="square" lIns="91425" tIns="91425" rIns="91425" bIns="91425" anchor="t" anchorCtr="0">
            <a:normAutofit fontScale="90000"/>
          </a:bodyPr>
          <a:lstStyle/>
          <a:p>
            <a:pPr>
              <a:lnSpc>
                <a:spcPct val="100000"/>
              </a:lnSpc>
              <a:buSzPts val="2800"/>
            </a:pPr>
            <a:r>
              <a:rPr lang="en"/>
              <a:t>Stakeholder Engagement Overview</a:t>
            </a:r>
            <a:endParaRPr/>
          </a:p>
        </p:txBody>
      </p:sp>
      <p:sp>
        <p:nvSpPr>
          <p:cNvPr id="480" name="Google Shape;480;p32"/>
          <p:cNvSpPr txBox="1"/>
          <p:nvPr/>
        </p:nvSpPr>
        <p:spPr>
          <a:xfrm>
            <a:off x="2930223" y="2127903"/>
            <a:ext cx="7059600" cy="2999765"/>
          </a:xfrm>
          <a:prstGeom prst="rect">
            <a:avLst/>
          </a:prstGeom>
          <a:noFill/>
          <a:ln>
            <a:noFill/>
          </a:ln>
        </p:spPr>
        <p:txBody>
          <a:bodyPr spcFirstLastPara="1" wrap="square" lIns="91425" tIns="91425" rIns="91425" bIns="91425" anchor="t" anchorCtr="0">
            <a:spAutoFit/>
          </a:bodyPr>
          <a:lstStyle/>
          <a:p>
            <a:pPr marL="412750" indent="-285750">
              <a:lnSpc>
                <a:spcPct val="90000"/>
              </a:lnSpc>
              <a:buClr>
                <a:srgbClr val="000000"/>
              </a:buClr>
              <a:buSzPts val="1600"/>
              <a:buFont typeface="Arial"/>
              <a:buChar char="•"/>
            </a:pPr>
            <a:r>
              <a:rPr lang="en" sz="1600" kern="0">
                <a:solidFill>
                  <a:srgbClr val="000000"/>
                </a:solidFill>
                <a:latin typeface="Arial"/>
                <a:ea typeface="Arial"/>
                <a:cs typeface="Arial"/>
                <a:sym typeface="Arial"/>
              </a:rPr>
              <a:t>2+ years of surveying and community conversations</a:t>
            </a:r>
            <a:endParaRPr sz="1400" kern="0">
              <a:solidFill>
                <a:srgbClr val="000000"/>
              </a:solidFill>
              <a:latin typeface="Arial"/>
              <a:cs typeface="Arial"/>
              <a:sym typeface="Arial"/>
            </a:endParaRPr>
          </a:p>
          <a:p>
            <a:pPr marL="412750" indent="-285750">
              <a:lnSpc>
                <a:spcPct val="90000"/>
              </a:lnSpc>
              <a:spcBef>
                <a:spcPts val="800"/>
              </a:spcBef>
              <a:buClr>
                <a:srgbClr val="000000"/>
              </a:buClr>
              <a:buSzPts val="1600"/>
              <a:buFont typeface="Arial"/>
              <a:buChar char="•"/>
            </a:pPr>
            <a:r>
              <a:rPr lang="en" sz="1600" kern="0">
                <a:solidFill>
                  <a:srgbClr val="000000"/>
                </a:solidFill>
                <a:latin typeface="Arial"/>
                <a:cs typeface="Arial"/>
                <a:sym typeface="Arial"/>
              </a:rPr>
              <a:t>Indiana Pathways for Aging Scope of Work</a:t>
            </a:r>
            <a:endParaRPr sz="1400" kern="0">
              <a:solidFill>
                <a:srgbClr val="000000"/>
              </a:solidFill>
              <a:latin typeface="Arial"/>
              <a:cs typeface="Arial"/>
              <a:sym typeface="Arial"/>
            </a:endParaRPr>
          </a:p>
          <a:p>
            <a:pPr marL="731520" indent="-285750">
              <a:lnSpc>
                <a:spcPct val="90000"/>
              </a:lnSpc>
              <a:spcBef>
                <a:spcPts val="800"/>
              </a:spcBef>
              <a:buClr>
                <a:srgbClr val="000000"/>
              </a:buClr>
              <a:buSzPts val="1600"/>
              <a:buFont typeface="Courier New"/>
              <a:buChar char="o"/>
            </a:pPr>
            <a:r>
              <a:rPr lang="en" sz="1600" kern="0">
                <a:solidFill>
                  <a:srgbClr val="000000"/>
                </a:solidFill>
                <a:latin typeface="Arial"/>
                <a:ea typeface="Arial"/>
                <a:cs typeface="Arial"/>
                <a:sym typeface="Arial"/>
              </a:rPr>
              <a:t>Years' worth of feedback from stakeholders</a:t>
            </a:r>
            <a:endParaRPr sz="1400" kern="0">
              <a:solidFill>
                <a:srgbClr val="000000"/>
              </a:solidFill>
              <a:latin typeface="Arial"/>
              <a:cs typeface="Arial"/>
              <a:sym typeface="Arial"/>
            </a:endParaRPr>
          </a:p>
          <a:p>
            <a:pPr marL="731520" lvl="4" indent="-285750">
              <a:lnSpc>
                <a:spcPct val="90000"/>
              </a:lnSpc>
              <a:spcBef>
                <a:spcPts val="800"/>
              </a:spcBef>
              <a:buClr>
                <a:srgbClr val="000000"/>
              </a:buClr>
              <a:buSzPts val="1600"/>
              <a:buFont typeface="Courier New"/>
              <a:buChar char="o"/>
            </a:pPr>
            <a:r>
              <a:rPr lang="en" sz="1600" kern="0">
                <a:solidFill>
                  <a:srgbClr val="000000"/>
                </a:solidFill>
                <a:latin typeface="Arial"/>
                <a:ea typeface="Arial"/>
                <a:cs typeface="Arial"/>
                <a:sym typeface="Arial"/>
              </a:rPr>
              <a:t>Model contract language from other states</a:t>
            </a:r>
            <a:endParaRPr sz="1400" kern="0">
              <a:solidFill>
                <a:srgbClr val="000000"/>
              </a:solidFill>
              <a:latin typeface="Arial"/>
              <a:cs typeface="Arial"/>
              <a:sym typeface="Arial"/>
            </a:endParaRPr>
          </a:p>
          <a:p>
            <a:pPr marL="731520" lvl="4" indent="-285750">
              <a:lnSpc>
                <a:spcPct val="90000"/>
              </a:lnSpc>
              <a:spcBef>
                <a:spcPts val="800"/>
              </a:spcBef>
              <a:buClr>
                <a:srgbClr val="000000"/>
              </a:buClr>
              <a:buSzPts val="1600"/>
              <a:buFont typeface="Courier New"/>
              <a:buChar char="o"/>
            </a:pPr>
            <a:r>
              <a:rPr lang="en" sz="1600" kern="0">
                <a:solidFill>
                  <a:srgbClr val="000000"/>
                </a:solidFill>
                <a:latin typeface="Arial"/>
                <a:ea typeface="Arial"/>
                <a:cs typeface="Arial"/>
                <a:sym typeface="Arial"/>
              </a:rPr>
              <a:t>National subject matter expertise </a:t>
            </a:r>
            <a:endParaRPr sz="1400" kern="0">
              <a:solidFill>
                <a:srgbClr val="000000"/>
              </a:solidFill>
              <a:latin typeface="Arial"/>
              <a:cs typeface="Arial"/>
              <a:sym typeface="Arial"/>
            </a:endParaRPr>
          </a:p>
          <a:p>
            <a:pPr marL="731520" lvl="4" indent="-285750">
              <a:lnSpc>
                <a:spcPct val="90000"/>
              </a:lnSpc>
              <a:spcBef>
                <a:spcPts val="800"/>
              </a:spcBef>
              <a:buClr>
                <a:srgbClr val="000000"/>
              </a:buClr>
              <a:buSzPts val="1600"/>
              <a:buFont typeface="Courier New"/>
              <a:buChar char="o"/>
            </a:pPr>
            <a:r>
              <a:rPr lang="en" sz="1600" kern="0">
                <a:solidFill>
                  <a:srgbClr val="000000"/>
                </a:solidFill>
                <a:latin typeface="Arial"/>
                <a:ea typeface="Arial"/>
                <a:cs typeface="Arial"/>
                <a:sym typeface="Arial"/>
              </a:rPr>
              <a:t>Federally mandated requirements</a:t>
            </a:r>
            <a:endParaRPr sz="1400" kern="0">
              <a:solidFill>
                <a:srgbClr val="000000"/>
              </a:solidFill>
              <a:latin typeface="Arial"/>
              <a:cs typeface="Arial"/>
              <a:sym typeface="Arial"/>
            </a:endParaRPr>
          </a:p>
          <a:p>
            <a:pPr marL="425450" indent="-285750">
              <a:lnSpc>
                <a:spcPct val="90000"/>
              </a:lnSpc>
              <a:spcBef>
                <a:spcPts val="800"/>
              </a:spcBef>
              <a:buClr>
                <a:srgbClr val="000000"/>
              </a:buClr>
              <a:buSzPts val="1600"/>
              <a:buFont typeface="Arial"/>
              <a:buChar char="•"/>
            </a:pPr>
            <a:r>
              <a:rPr lang="en" sz="1600" kern="0">
                <a:solidFill>
                  <a:srgbClr val="000000"/>
                </a:solidFill>
                <a:latin typeface="Arial"/>
                <a:ea typeface="Arial"/>
                <a:cs typeface="Arial"/>
                <a:sym typeface="Arial"/>
              </a:rPr>
              <a:t>Stakeholders reviewed excerpts from the </a:t>
            </a:r>
            <a:r>
              <a:rPr lang="en" sz="1600" kern="0">
                <a:solidFill>
                  <a:srgbClr val="000000"/>
                </a:solidFill>
                <a:latin typeface="Arial"/>
                <a:cs typeface="Arial"/>
                <a:sym typeface="Arial"/>
              </a:rPr>
              <a:t>Pathways</a:t>
            </a:r>
            <a:r>
              <a:rPr lang="en" sz="1600" kern="0">
                <a:solidFill>
                  <a:srgbClr val="000000"/>
                </a:solidFill>
                <a:latin typeface="Arial"/>
                <a:ea typeface="Arial"/>
                <a:cs typeface="Arial"/>
                <a:sym typeface="Arial"/>
              </a:rPr>
              <a:t> SoW</a:t>
            </a:r>
            <a:r>
              <a:rPr lang="en" sz="1600" kern="0">
                <a:solidFill>
                  <a:srgbClr val="000000"/>
                </a:solidFill>
                <a:latin typeface="Arial"/>
                <a:cs typeface="Arial"/>
                <a:sym typeface="Arial"/>
              </a:rPr>
              <a:t>; care management manual; MCE reporting manual </a:t>
            </a:r>
            <a:endParaRPr sz="1600" kern="0">
              <a:solidFill>
                <a:srgbClr val="000000"/>
              </a:solidFill>
              <a:latin typeface="Arial"/>
              <a:ea typeface="Arial"/>
              <a:cs typeface="Arial"/>
              <a:sym typeface="Arial"/>
            </a:endParaRPr>
          </a:p>
          <a:p>
            <a:pPr marL="425450" indent="-285750">
              <a:lnSpc>
                <a:spcPct val="90000"/>
              </a:lnSpc>
              <a:spcBef>
                <a:spcPts val="800"/>
              </a:spcBef>
              <a:spcAft>
                <a:spcPts val="800"/>
              </a:spcAft>
              <a:buClr>
                <a:srgbClr val="000000"/>
              </a:buClr>
              <a:buSzPts val="1600"/>
              <a:buFont typeface="Arial"/>
              <a:buChar char="•"/>
            </a:pPr>
            <a:r>
              <a:rPr lang="en" sz="1600" kern="0">
                <a:solidFill>
                  <a:srgbClr val="000000"/>
                </a:solidFill>
                <a:latin typeface="Arial"/>
                <a:cs typeface="Arial"/>
                <a:sym typeface="Arial"/>
              </a:rPr>
              <a:t>Ongoing updates on readiness review  </a:t>
            </a:r>
            <a:endParaRPr sz="1600" kern="0">
              <a:solidFill>
                <a:srgbClr val="000000"/>
              </a:solidFill>
              <a:latin typeface="Arial"/>
              <a:cs typeface="Arial"/>
              <a:sym typeface="Arial"/>
            </a:endParaRPr>
          </a:p>
        </p:txBody>
      </p:sp>
      <p:sp>
        <p:nvSpPr>
          <p:cNvPr id="481" name="Google Shape;481;p32"/>
          <p:cNvSpPr txBox="1"/>
          <p:nvPr/>
        </p:nvSpPr>
        <p:spPr>
          <a:xfrm>
            <a:off x="4581134" y="5521683"/>
            <a:ext cx="2943300" cy="677100"/>
          </a:xfrm>
          <a:prstGeom prst="rect">
            <a:avLst/>
          </a:prstGeom>
          <a:noFill/>
          <a:ln>
            <a:noFill/>
          </a:ln>
        </p:spPr>
        <p:txBody>
          <a:bodyPr spcFirstLastPara="1" wrap="square" lIns="91425" tIns="91425" rIns="91425" bIns="91425" anchor="t" anchorCtr="0">
            <a:noAutofit/>
          </a:bodyPr>
          <a:lstStyle/>
          <a:p>
            <a:pPr algn="ctr">
              <a:buClr>
                <a:srgbClr val="000000"/>
              </a:buClr>
              <a:buSzPts val="1600"/>
            </a:pPr>
            <a:r>
              <a:rPr lang="en" sz="1500" kern="0">
                <a:solidFill>
                  <a:srgbClr val="000000"/>
                </a:solidFill>
                <a:latin typeface="Arial"/>
                <a:ea typeface="Arial"/>
                <a:cs typeface="Arial"/>
                <a:sym typeface="Arial"/>
              </a:rPr>
              <a:t>of stakeholder considerations fully or partially incorporated into Pathways Scope of Work</a:t>
            </a:r>
            <a:endParaRPr sz="1500" kern="0">
              <a:solidFill>
                <a:srgbClr val="000000"/>
              </a:solidFill>
              <a:latin typeface="Arial"/>
              <a:ea typeface="Arial"/>
              <a:cs typeface="Arial"/>
              <a:sym typeface="Arial"/>
            </a:endParaRPr>
          </a:p>
        </p:txBody>
      </p:sp>
      <p:sp>
        <p:nvSpPr>
          <p:cNvPr id="482" name="Google Shape;482;p32"/>
          <p:cNvSpPr txBox="1"/>
          <p:nvPr/>
        </p:nvSpPr>
        <p:spPr>
          <a:xfrm>
            <a:off x="5415290" y="4975864"/>
            <a:ext cx="1285500" cy="723300"/>
          </a:xfrm>
          <a:prstGeom prst="rect">
            <a:avLst/>
          </a:prstGeom>
          <a:noFill/>
          <a:ln>
            <a:noFill/>
          </a:ln>
        </p:spPr>
        <p:txBody>
          <a:bodyPr spcFirstLastPara="1" wrap="square" lIns="91425" tIns="91425" rIns="91425" bIns="91425" anchor="t" anchorCtr="0">
            <a:spAutoFit/>
          </a:bodyPr>
          <a:lstStyle/>
          <a:p>
            <a:pPr>
              <a:buClr>
                <a:srgbClr val="000000"/>
              </a:buClr>
              <a:buSzPts val="4100"/>
            </a:pPr>
            <a:r>
              <a:rPr lang="en" sz="3500" b="1" kern="0">
                <a:solidFill>
                  <a:srgbClr val="70CB99"/>
                </a:solidFill>
                <a:latin typeface="Arial"/>
                <a:ea typeface="Arial"/>
                <a:cs typeface="Arial"/>
                <a:sym typeface="Arial"/>
              </a:rPr>
              <a:t>92% </a:t>
            </a:r>
            <a:endParaRPr sz="3500" b="1" kern="0">
              <a:solidFill>
                <a:srgbClr val="70CB99"/>
              </a:solidFill>
              <a:latin typeface="Arial"/>
              <a:ea typeface="Arial"/>
              <a:cs typeface="Arial"/>
              <a:sym typeface="Arial"/>
            </a:endParaRPr>
          </a:p>
        </p:txBody>
      </p:sp>
      <p:sp>
        <p:nvSpPr>
          <p:cNvPr id="483" name="Google Shape;483;p32"/>
          <p:cNvSpPr txBox="1"/>
          <p:nvPr/>
        </p:nvSpPr>
        <p:spPr>
          <a:xfrm>
            <a:off x="1894075" y="5521695"/>
            <a:ext cx="2943300" cy="431100"/>
          </a:xfrm>
          <a:prstGeom prst="rect">
            <a:avLst/>
          </a:prstGeom>
          <a:noFill/>
          <a:ln>
            <a:noFill/>
          </a:ln>
        </p:spPr>
        <p:txBody>
          <a:bodyPr spcFirstLastPara="1" wrap="square" lIns="91425" tIns="91425" rIns="91425" bIns="91425" anchor="t" anchorCtr="0">
            <a:noAutofit/>
          </a:bodyPr>
          <a:lstStyle/>
          <a:p>
            <a:pPr>
              <a:buClr>
                <a:srgbClr val="000000"/>
              </a:buClr>
              <a:buSzPts val="1600"/>
            </a:pPr>
            <a:r>
              <a:rPr lang="en" sz="1500" kern="0">
                <a:solidFill>
                  <a:srgbClr val="000000"/>
                </a:solidFill>
                <a:latin typeface="Arial"/>
                <a:ea typeface="Arial"/>
                <a:cs typeface="Arial"/>
                <a:sym typeface="Arial"/>
              </a:rPr>
              <a:t>Meetings with stakeholders</a:t>
            </a:r>
            <a:endParaRPr sz="1500" kern="0">
              <a:solidFill>
                <a:srgbClr val="000000"/>
              </a:solidFill>
              <a:latin typeface="Arial"/>
              <a:ea typeface="Arial"/>
              <a:cs typeface="Arial"/>
              <a:sym typeface="Arial"/>
            </a:endParaRPr>
          </a:p>
        </p:txBody>
      </p:sp>
      <p:sp>
        <p:nvSpPr>
          <p:cNvPr id="484" name="Google Shape;484;p32"/>
          <p:cNvSpPr txBox="1"/>
          <p:nvPr/>
        </p:nvSpPr>
        <p:spPr>
          <a:xfrm>
            <a:off x="2448378" y="4975916"/>
            <a:ext cx="1683600" cy="723300"/>
          </a:xfrm>
          <a:prstGeom prst="rect">
            <a:avLst/>
          </a:prstGeom>
          <a:noFill/>
          <a:ln>
            <a:noFill/>
          </a:ln>
        </p:spPr>
        <p:txBody>
          <a:bodyPr spcFirstLastPara="1" wrap="square" lIns="91425" tIns="91425" rIns="91425" bIns="91425" anchor="t" anchorCtr="0">
            <a:spAutoFit/>
          </a:bodyPr>
          <a:lstStyle/>
          <a:p>
            <a:pPr>
              <a:buClr>
                <a:srgbClr val="000000"/>
              </a:buClr>
              <a:buSzPts val="4100"/>
            </a:pPr>
            <a:r>
              <a:rPr lang="en" sz="3500" b="1" kern="0">
                <a:solidFill>
                  <a:srgbClr val="70CB99"/>
                </a:solidFill>
                <a:latin typeface="Arial"/>
                <a:cs typeface="Arial"/>
                <a:sym typeface="Arial"/>
              </a:rPr>
              <a:t>6</a:t>
            </a:r>
            <a:r>
              <a:rPr lang="en" sz="3500" b="1" kern="0">
                <a:solidFill>
                  <a:srgbClr val="70CB99"/>
                </a:solidFill>
                <a:latin typeface="Arial"/>
                <a:ea typeface="Arial"/>
                <a:cs typeface="Arial"/>
                <a:sym typeface="Arial"/>
              </a:rPr>
              <a:t>00+  </a:t>
            </a:r>
            <a:endParaRPr sz="3500" b="1" kern="0">
              <a:solidFill>
                <a:srgbClr val="70CB99"/>
              </a:solidFill>
              <a:latin typeface="Arial"/>
              <a:ea typeface="Arial"/>
              <a:cs typeface="Arial"/>
              <a:sym typeface="Arial"/>
            </a:endParaRPr>
          </a:p>
        </p:txBody>
      </p:sp>
      <p:sp>
        <p:nvSpPr>
          <p:cNvPr id="485" name="Google Shape;485;p32"/>
          <p:cNvSpPr txBox="1"/>
          <p:nvPr/>
        </p:nvSpPr>
        <p:spPr>
          <a:xfrm>
            <a:off x="8341648" y="4978686"/>
            <a:ext cx="958500" cy="723300"/>
          </a:xfrm>
          <a:prstGeom prst="rect">
            <a:avLst/>
          </a:prstGeom>
          <a:noFill/>
          <a:ln>
            <a:noFill/>
          </a:ln>
        </p:spPr>
        <p:txBody>
          <a:bodyPr spcFirstLastPara="1" wrap="square" lIns="91425" tIns="91425" rIns="91425" bIns="91425" anchor="t" anchorCtr="0">
            <a:spAutoFit/>
          </a:bodyPr>
          <a:lstStyle/>
          <a:p>
            <a:pPr>
              <a:buClr>
                <a:srgbClr val="000000"/>
              </a:buClr>
              <a:buSzPts val="4100"/>
            </a:pPr>
            <a:r>
              <a:rPr lang="en" sz="3500" b="1" kern="0">
                <a:solidFill>
                  <a:srgbClr val="70CB99"/>
                </a:solidFill>
                <a:latin typeface="Arial"/>
                <a:ea typeface="Arial"/>
                <a:cs typeface="Arial"/>
                <a:sym typeface="Arial"/>
              </a:rPr>
              <a:t>10</a:t>
            </a:r>
            <a:endParaRPr sz="3500" b="1" kern="0">
              <a:solidFill>
                <a:srgbClr val="70CB99"/>
              </a:solidFill>
              <a:latin typeface="Arial"/>
              <a:ea typeface="Arial"/>
              <a:cs typeface="Arial"/>
              <a:sym typeface="Arial"/>
            </a:endParaRPr>
          </a:p>
        </p:txBody>
      </p:sp>
      <p:sp>
        <p:nvSpPr>
          <p:cNvPr id="486" name="Google Shape;486;p32"/>
          <p:cNvSpPr txBox="1"/>
          <p:nvPr/>
        </p:nvSpPr>
        <p:spPr>
          <a:xfrm>
            <a:off x="7449325" y="5510693"/>
            <a:ext cx="2880900" cy="677100"/>
          </a:xfrm>
          <a:prstGeom prst="rect">
            <a:avLst/>
          </a:prstGeom>
          <a:noFill/>
          <a:ln>
            <a:noFill/>
          </a:ln>
        </p:spPr>
        <p:txBody>
          <a:bodyPr spcFirstLastPara="1" wrap="square" lIns="91425" tIns="91425" rIns="91425" bIns="91425" anchor="t" anchorCtr="0">
            <a:noAutofit/>
          </a:bodyPr>
          <a:lstStyle/>
          <a:p>
            <a:pPr algn="ctr">
              <a:buClr>
                <a:srgbClr val="000000"/>
              </a:buClr>
              <a:buSzPts val="1600"/>
            </a:pPr>
            <a:r>
              <a:rPr lang="en" sz="1500" kern="0">
                <a:solidFill>
                  <a:srgbClr val="000000"/>
                </a:solidFill>
                <a:latin typeface="Arial"/>
                <a:ea typeface="Arial"/>
                <a:cs typeface="Arial"/>
                <a:sym typeface="Arial"/>
              </a:rPr>
              <a:t>Peer-state programs reviewed in detail</a:t>
            </a:r>
            <a:endParaRPr sz="1500" kern="0">
              <a:solidFill>
                <a:srgbClr val="000000"/>
              </a:solidFill>
              <a:latin typeface="Arial"/>
              <a:ea typeface="Arial"/>
              <a:cs typeface="Arial"/>
              <a:sym typeface="Arial"/>
            </a:endParaRPr>
          </a:p>
        </p:txBody>
      </p:sp>
      <p:grpSp>
        <p:nvGrpSpPr>
          <p:cNvPr id="487" name="Google Shape;487;p32"/>
          <p:cNvGrpSpPr/>
          <p:nvPr/>
        </p:nvGrpSpPr>
        <p:grpSpPr>
          <a:xfrm>
            <a:off x="2003922" y="3069721"/>
            <a:ext cx="1055422" cy="1046700"/>
            <a:chOff x="340800" y="1774865"/>
            <a:chExt cx="1055422" cy="1046700"/>
          </a:xfrm>
        </p:grpSpPr>
        <p:pic>
          <p:nvPicPr>
            <p:cNvPr id="488" name="Google Shape;488;p32"/>
            <p:cNvPicPr preferRelativeResize="0"/>
            <p:nvPr/>
          </p:nvPicPr>
          <p:blipFill rotWithShape="1">
            <a:blip r:embed="rId3">
              <a:alphaModFix/>
            </a:blip>
            <a:srcRect/>
            <a:stretch/>
          </p:blipFill>
          <p:spPr>
            <a:xfrm>
              <a:off x="340800" y="1774865"/>
              <a:ext cx="1055422" cy="1046700"/>
            </a:xfrm>
            <a:prstGeom prst="rect">
              <a:avLst/>
            </a:prstGeom>
            <a:noFill/>
            <a:ln>
              <a:noFill/>
            </a:ln>
          </p:spPr>
        </p:pic>
        <p:pic>
          <p:nvPicPr>
            <p:cNvPr id="489" name="Google Shape;489;p32"/>
            <p:cNvPicPr preferRelativeResize="0"/>
            <p:nvPr/>
          </p:nvPicPr>
          <p:blipFill rotWithShape="1">
            <a:blip r:embed="rId4">
              <a:alphaModFix/>
            </a:blip>
            <a:srcRect/>
            <a:stretch/>
          </p:blipFill>
          <p:spPr>
            <a:xfrm>
              <a:off x="528588" y="2011709"/>
              <a:ext cx="677123" cy="677100"/>
            </a:xfrm>
            <a:prstGeom prst="rect">
              <a:avLst/>
            </a:prstGeom>
            <a:noFill/>
            <a:ln>
              <a:noFill/>
            </a:ln>
          </p:spPr>
        </p:pic>
      </p:grpSp>
      <p:sp>
        <p:nvSpPr>
          <p:cNvPr id="490" name="Google Shape;490;p32"/>
          <p:cNvSpPr txBox="1"/>
          <p:nvPr/>
        </p:nvSpPr>
        <p:spPr>
          <a:xfrm>
            <a:off x="2332796" y="993851"/>
            <a:ext cx="7602900" cy="1285963"/>
          </a:xfrm>
          <a:prstGeom prst="rect">
            <a:avLst/>
          </a:prstGeom>
          <a:solidFill>
            <a:srgbClr val="E1EFD8"/>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algn="ctr">
              <a:lnSpc>
                <a:spcPct val="90000"/>
              </a:lnSpc>
              <a:spcBef>
                <a:spcPts val="1000"/>
              </a:spcBef>
              <a:buClr>
                <a:srgbClr val="000000"/>
              </a:buClr>
            </a:pPr>
            <a:r>
              <a:rPr lang="en" sz="1600" b="1" kern="0">
                <a:solidFill>
                  <a:srgbClr val="000000"/>
                </a:solidFill>
                <a:latin typeface="Arial"/>
                <a:ea typeface="Arial"/>
                <a:cs typeface="Arial"/>
                <a:sym typeface="Arial"/>
              </a:rPr>
              <a:t>Who are our "stakeholders"?</a:t>
            </a:r>
            <a:endParaRPr sz="1400" kern="0">
              <a:solidFill>
                <a:srgbClr val="000000"/>
              </a:solidFill>
              <a:latin typeface="Arial"/>
              <a:ea typeface="Arial"/>
              <a:cs typeface="Arial"/>
              <a:sym typeface="Arial"/>
            </a:endParaRPr>
          </a:p>
          <a:p>
            <a:pPr marL="133350">
              <a:lnSpc>
                <a:spcPct val="90000"/>
              </a:lnSpc>
              <a:spcBef>
                <a:spcPts val="1000"/>
              </a:spcBef>
              <a:buClr>
                <a:srgbClr val="000000"/>
              </a:buClr>
            </a:pPr>
            <a:r>
              <a:rPr lang="en" sz="1500" kern="0">
                <a:solidFill>
                  <a:srgbClr val="000000"/>
                </a:solidFill>
                <a:latin typeface="Arial"/>
                <a:ea typeface="Arial"/>
                <a:cs typeface="Arial"/>
                <a:sym typeface="Arial"/>
              </a:rPr>
              <a:t>Aging Hoosiers receiving Medicaid, their families and caregivers; organizations representing aging individuals and individuals with disabilities; providers; trade organizations; and other interested parties</a:t>
            </a:r>
            <a:endParaRPr sz="1400" kern="0">
              <a:solidFill>
                <a:srgbClr val="000000"/>
              </a:solidFill>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3AE8-380B-98FF-10B6-A7C669DECBC9}"/>
              </a:ext>
            </a:extLst>
          </p:cNvPr>
          <p:cNvSpPr>
            <a:spLocks noGrp="1"/>
          </p:cNvSpPr>
          <p:nvPr>
            <p:ph type="title"/>
          </p:nvPr>
        </p:nvSpPr>
        <p:spPr>
          <a:xfrm>
            <a:off x="1832717" y="350810"/>
            <a:ext cx="8520600" cy="763500"/>
          </a:xfrm>
        </p:spPr>
        <p:txBody>
          <a:bodyPr/>
          <a:lstStyle/>
          <a:p>
            <a:r>
              <a:rPr lang="en-US" err="1"/>
              <a:t>PathWays</a:t>
            </a:r>
            <a:r>
              <a:rPr lang="en-US"/>
              <a:t> Milestones</a:t>
            </a:r>
          </a:p>
        </p:txBody>
      </p:sp>
      <p:grpSp>
        <p:nvGrpSpPr>
          <p:cNvPr id="4" name="Google Shape;224;p46">
            <a:extLst>
              <a:ext uri="{FF2B5EF4-FFF2-40B4-BE49-F238E27FC236}">
                <a16:creationId xmlns:a16="http://schemas.microsoft.com/office/drawing/2014/main" id="{619A2315-AA36-0C3D-37A0-17010130967B}"/>
              </a:ext>
            </a:extLst>
          </p:cNvPr>
          <p:cNvGrpSpPr/>
          <p:nvPr/>
        </p:nvGrpSpPr>
        <p:grpSpPr>
          <a:xfrm>
            <a:off x="1760112" y="1302223"/>
            <a:ext cx="8238712" cy="1917491"/>
            <a:chOff x="3977400" y="945994"/>
            <a:chExt cx="8238712" cy="2194176"/>
          </a:xfrm>
        </p:grpSpPr>
        <p:grpSp>
          <p:nvGrpSpPr>
            <p:cNvPr id="5" name="Google Shape;225;p46">
              <a:extLst>
                <a:ext uri="{FF2B5EF4-FFF2-40B4-BE49-F238E27FC236}">
                  <a16:creationId xmlns:a16="http://schemas.microsoft.com/office/drawing/2014/main" id="{79FD6B98-0623-E014-2B11-F0C194A70375}"/>
                </a:ext>
              </a:extLst>
            </p:cNvPr>
            <p:cNvGrpSpPr/>
            <p:nvPr/>
          </p:nvGrpSpPr>
          <p:grpSpPr>
            <a:xfrm>
              <a:off x="4732825" y="1140969"/>
              <a:ext cx="629100" cy="1999201"/>
              <a:chOff x="4318875" y="1083439"/>
              <a:chExt cx="629100" cy="1183800"/>
            </a:xfrm>
          </p:grpSpPr>
          <p:sp>
            <p:nvSpPr>
              <p:cNvPr id="9" name="Google Shape;226;p46">
                <a:extLst>
                  <a:ext uri="{FF2B5EF4-FFF2-40B4-BE49-F238E27FC236}">
                    <a16:creationId xmlns:a16="http://schemas.microsoft.com/office/drawing/2014/main" id="{048AAA14-9E2F-3132-353D-BBD04FD30441}"/>
                  </a:ext>
                </a:extLst>
              </p:cNvPr>
              <p:cNvSpPr/>
              <p:nvPr/>
            </p:nvSpPr>
            <p:spPr>
              <a:xfrm>
                <a:off x="4364725" y="1083439"/>
                <a:ext cx="133500" cy="1183800"/>
              </a:xfrm>
              <a:prstGeom prst="rect">
                <a:avLst/>
              </a:prstGeom>
              <a:solidFill>
                <a:srgbClr val="ACAD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kern="0"/>
              </a:p>
            </p:txBody>
          </p:sp>
          <p:cxnSp>
            <p:nvCxnSpPr>
              <p:cNvPr id="10" name="Google Shape;227;p46">
                <a:extLst>
                  <a:ext uri="{FF2B5EF4-FFF2-40B4-BE49-F238E27FC236}">
                    <a16:creationId xmlns:a16="http://schemas.microsoft.com/office/drawing/2014/main" id="{78DE5A1D-A4CC-2747-09FE-90E8A4DCBCC0}"/>
                  </a:ext>
                </a:extLst>
              </p:cNvPr>
              <p:cNvCxnSpPr/>
              <p:nvPr/>
            </p:nvCxnSpPr>
            <p:spPr>
              <a:xfrm rot="10800000">
                <a:off x="4318875" y="1083447"/>
                <a:ext cx="629100" cy="0"/>
              </a:xfrm>
              <a:prstGeom prst="straightConnector1">
                <a:avLst/>
              </a:prstGeom>
              <a:noFill/>
              <a:ln w="9525" cap="flat" cmpd="sng">
                <a:solidFill>
                  <a:srgbClr val="ACADAF"/>
                </a:solidFill>
                <a:prstDash val="solid"/>
                <a:round/>
                <a:headEnd type="none" w="sm" len="sm"/>
                <a:tailEnd type="none" w="sm" len="sm"/>
              </a:ln>
            </p:spPr>
          </p:cxnSp>
        </p:grpSp>
        <p:sp>
          <p:nvSpPr>
            <p:cNvPr id="6" name="Google Shape;228;p46">
              <a:extLst>
                <a:ext uri="{FF2B5EF4-FFF2-40B4-BE49-F238E27FC236}">
                  <a16:creationId xmlns:a16="http://schemas.microsoft.com/office/drawing/2014/main" id="{6B72AC84-8D67-310B-C6C8-ACD3EF7599F6}"/>
                </a:ext>
              </a:extLst>
            </p:cNvPr>
            <p:cNvSpPr txBox="1"/>
            <p:nvPr/>
          </p:nvSpPr>
          <p:spPr>
            <a:xfrm>
              <a:off x="5249812" y="1221999"/>
              <a:ext cx="6966300" cy="820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spcAft>
                  <a:spcPts val="1600"/>
                </a:spcAft>
              </a:pPr>
              <a:r>
                <a:rPr lang="en" sz="1200" kern="0"/>
                <a:t>Co-designed program with stakeholders over the course of a year to release a Request for Procurement in June 2022. Health plans bid on the RFP for a contract with the state through a competitive process facilitated by the Indiana Department of Administration</a:t>
              </a:r>
              <a:endParaRPr kern="0"/>
            </a:p>
          </p:txBody>
        </p:sp>
        <p:sp>
          <p:nvSpPr>
            <p:cNvPr id="7" name="Google Shape;229;p46">
              <a:extLst>
                <a:ext uri="{FF2B5EF4-FFF2-40B4-BE49-F238E27FC236}">
                  <a16:creationId xmlns:a16="http://schemas.microsoft.com/office/drawing/2014/main" id="{40AF4DE2-0F4B-D040-2D6E-68BE76CD8D71}"/>
                </a:ext>
              </a:extLst>
            </p:cNvPr>
            <p:cNvSpPr txBox="1"/>
            <p:nvPr/>
          </p:nvSpPr>
          <p:spPr>
            <a:xfrm>
              <a:off x="5221705" y="945994"/>
              <a:ext cx="4767600" cy="2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 b="1" kern="0"/>
                <a:t>Design Program and Procure Health Plans (’21-’22)</a:t>
              </a:r>
              <a:endParaRPr b="1" kern="0"/>
            </a:p>
          </p:txBody>
        </p:sp>
        <p:sp>
          <p:nvSpPr>
            <p:cNvPr id="8" name="Google Shape;230;p46">
              <a:extLst>
                <a:ext uri="{FF2B5EF4-FFF2-40B4-BE49-F238E27FC236}">
                  <a16:creationId xmlns:a16="http://schemas.microsoft.com/office/drawing/2014/main" id="{75C65BB9-BAFC-78C5-0B19-D285A1F97D7E}"/>
                </a:ext>
              </a:extLst>
            </p:cNvPr>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15000"/>
                </a:lnSpc>
              </a:pPr>
              <a:r>
                <a:rPr lang="en" b="1" kern="0"/>
                <a:t>2021</a:t>
              </a:r>
              <a:endParaRPr b="1" kern="0"/>
            </a:p>
          </p:txBody>
        </p:sp>
      </p:grpSp>
      <p:grpSp>
        <p:nvGrpSpPr>
          <p:cNvPr id="11" name="Google Shape;231;p46">
            <a:extLst>
              <a:ext uri="{FF2B5EF4-FFF2-40B4-BE49-F238E27FC236}">
                <a16:creationId xmlns:a16="http://schemas.microsoft.com/office/drawing/2014/main" id="{65858503-C387-2A53-7EF6-134CCC7B1090}"/>
              </a:ext>
            </a:extLst>
          </p:cNvPr>
          <p:cNvGrpSpPr/>
          <p:nvPr/>
        </p:nvGrpSpPr>
        <p:grpSpPr>
          <a:xfrm>
            <a:off x="1760113" y="1909048"/>
            <a:ext cx="8671775" cy="2173473"/>
            <a:chOff x="3977400" y="639560"/>
            <a:chExt cx="8671775" cy="2487096"/>
          </a:xfrm>
        </p:grpSpPr>
        <p:grpSp>
          <p:nvGrpSpPr>
            <p:cNvPr id="12" name="Google Shape;232;p46">
              <a:extLst>
                <a:ext uri="{FF2B5EF4-FFF2-40B4-BE49-F238E27FC236}">
                  <a16:creationId xmlns:a16="http://schemas.microsoft.com/office/drawing/2014/main" id="{1E4A1C65-C20E-7614-748F-D31FB17948AB}"/>
                </a:ext>
              </a:extLst>
            </p:cNvPr>
            <p:cNvGrpSpPr/>
            <p:nvPr/>
          </p:nvGrpSpPr>
          <p:grpSpPr>
            <a:xfrm>
              <a:off x="4732825" y="639560"/>
              <a:ext cx="629100" cy="2487096"/>
              <a:chOff x="4318875" y="786537"/>
              <a:chExt cx="629100" cy="1472700"/>
            </a:xfrm>
          </p:grpSpPr>
          <p:sp>
            <p:nvSpPr>
              <p:cNvPr id="16" name="Google Shape;233;p46">
                <a:extLst>
                  <a:ext uri="{FF2B5EF4-FFF2-40B4-BE49-F238E27FC236}">
                    <a16:creationId xmlns:a16="http://schemas.microsoft.com/office/drawing/2014/main" id="{F1FD960E-368E-9171-B974-71A948EC4518}"/>
                  </a:ext>
                </a:extLst>
              </p:cNvPr>
              <p:cNvSpPr/>
              <p:nvPr/>
            </p:nvSpPr>
            <p:spPr>
              <a:xfrm>
                <a:off x="4517125" y="786537"/>
                <a:ext cx="133500" cy="1472700"/>
              </a:xfrm>
              <a:prstGeom prst="rect">
                <a:avLst/>
              </a:prstGeom>
              <a:solidFill>
                <a:srgbClr val="7F7F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kern="0"/>
              </a:p>
            </p:txBody>
          </p:sp>
          <p:cxnSp>
            <p:nvCxnSpPr>
              <p:cNvPr id="17" name="Google Shape;234;p46">
                <a:extLst>
                  <a:ext uri="{FF2B5EF4-FFF2-40B4-BE49-F238E27FC236}">
                    <a16:creationId xmlns:a16="http://schemas.microsoft.com/office/drawing/2014/main" id="{0233C5E9-F41A-B0FB-3D6B-C5FB3C300891}"/>
                  </a:ext>
                </a:extLst>
              </p:cNvPr>
              <p:cNvCxnSpPr/>
              <p:nvPr/>
            </p:nvCxnSpPr>
            <p:spPr>
              <a:xfrm rot="10800000">
                <a:off x="4318875" y="1083452"/>
                <a:ext cx="629100" cy="0"/>
              </a:xfrm>
              <a:prstGeom prst="straightConnector1">
                <a:avLst/>
              </a:prstGeom>
              <a:noFill/>
              <a:ln w="9525" cap="flat" cmpd="sng">
                <a:solidFill>
                  <a:schemeClr val="accent3"/>
                </a:solidFill>
                <a:prstDash val="solid"/>
                <a:round/>
                <a:headEnd type="none" w="sm" len="sm"/>
                <a:tailEnd type="none" w="sm" len="sm"/>
              </a:ln>
            </p:spPr>
          </p:cxnSp>
        </p:grpSp>
        <p:sp>
          <p:nvSpPr>
            <p:cNvPr id="13" name="Google Shape;235;p46">
              <a:extLst>
                <a:ext uri="{FF2B5EF4-FFF2-40B4-BE49-F238E27FC236}">
                  <a16:creationId xmlns:a16="http://schemas.microsoft.com/office/drawing/2014/main" id="{6F0DF6BE-AF1D-B27A-8374-06139098DDF0}"/>
                </a:ext>
              </a:extLst>
            </p:cNvPr>
            <p:cNvSpPr txBox="1"/>
            <p:nvPr/>
          </p:nvSpPr>
          <p:spPr>
            <a:xfrm>
              <a:off x="5329970" y="946002"/>
              <a:ext cx="5542200" cy="27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 b="1" kern="0"/>
                <a:t>Implementation and Readiness (’22)</a:t>
              </a:r>
              <a:endParaRPr b="1" kern="0"/>
            </a:p>
          </p:txBody>
        </p:sp>
        <p:sp>
          <p:nvSpPr>
            <p:cNvPr id="14" name="Google Shape;236;p46">
              <a:extLst>
                <a:ext uri="{FF2B5EF4-FFF2-40B4-BE49-F238E27FC236}">
                  <a16:creationId xmlns:a16="http://schemas.microsoft.com/office/drawing/2014/main" id="{29F1CE50-08C1-5EA5-1741-5408C229C082}"/>
                </a:ext>
              </a:extLst>
            </p:cNvPr>
            <p:cNvSpPr txBox="1"/>
            <p:nvPr/>
          </p:nvSpPr>
          <p:spPr>
            <a:xfrm>
              <a:off x="5343500" y="1222235"/>
              <a:ext cx="7305675" cy="7013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 sz="1200" kern="0"/>
                <a:t>FSSA conducts systematic review of staffing, policies, processes, documents, subcontracts, system capabilities and provider network to ensure state and health plans are ready for the program launch</a:t>
              </a:r>
              <a:endParaRPr kern="0"/>
            </a:p>
            <a:p>
              <a:pPr>
                <a:lnSpc>
                  <a:spcPct val="115000"/>
                </a:lnSpc>
              </a:pPr>
              <a:endParaRPr sz="1200" kern="0"/>
            </a:p>
            <a:p>
              <a:pPr>
                <a:lnSpc>
                  <a:spcPct val="115000"/>
                </a:lnSpc>
              </a:pPr>
              <a:endParaRPr sz="1200" kern="0"/>
            </a:p>
          </p:txBody>
        </p:sp>
        <p:sp>
          <p:nvSpPr>
            <p:cNvPr id="15" name="Google Shape;237;p46">
              <a:extLst>
                <a:ext uri="{FF2B5EF4-FFF2-40B4-BE49-F238E27FC236}">
                  <a16:creationId xmlns:a16="http://schemas.microsoft.com/office/drawing/2014/main" id="{4A9D561B-E586-F148-0268-D7F7D07B2E5A}"/>
                </a:ext>
              </a:extLst>
            </p:cNvPr>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15000"/>
                </a:lnSpc>
              </a:pPr>
              <a:r>
                <a:rPr lang="en" b="1" kern="0"/>
                <a:t>2022</a:t>
              </a:r>
              <a:endParaRPr b="1" kern="0"/>
            </a:p>
          </p:txBody>
        </p:sp>
      </p:grpSp>
      <p:grpSp>
        <p:nvGrpSpPr>
          <p:cNvPr id="18" name="Google Shape;238;p46">
            <a:extLst>
              <a:ext uri="{FF2B5EF4-FFF2-40B4-BE49-F238E27FC236}">
                <a16:creationId xmlns:a16="http://schemas.microsoft.com/office/drawing/2014/main" id="{288FF885-71B7-C992-F5A9-88548E891864}"/>
              </a:ext>
            </a:extLst>
          </p:cNvPr>
          <p:cNvGrpSpPr/>
          <p:nvPr/>
        </p:nvGrpSpPr>
        <p:grpSpPr>
          <a:xfrm>
            <a:off x="1760112" y="2998710"/>
            <a:ext cx="8444600" cy="1546748"/>
            <a:chOff x="3977400" y="908575"/>
            <a:chExt cx="8444600" cy="2525041"/>
          </a:xfrm>
        </p:grpSpPr>
        <p:grpSp>
          <p:nvGrpSpPr>
            <p:cNvPr id="19" name="Google Shape;239;p46">
              <a:extLst>
                <a:ext uri="{FF2B5EF4-FFF2-40B4-BE49-F238E27FC236}">
                  <a16:creationId xmlns:a16="http://schemas.microsoft.com/office/drawing/2014/main" id="{57F9A75F-0194-2256-FDE5-B4CCDE38B14A}"/>
                </a:ext>
              </a:extLst>
            </p:cNvPr>
            <p:cNvGrpSpPr/>
            <p:nvPr/>
          </p:nvGrpSpPr>
          <p:grpSpPr>
            <a:xfrm>
              <a:off x="4732800" y="1142469"/>
              <a:ext cx="644100" cy="2291147"/>
              <a:chOff x="4318850" y="1084327"/>
              <a:chExt cx="644100" cy="1356670"/>
            </a:xfrm>
          </p:grpSpPr>
          <p:sp>
            <p:nvSpPr>
              <p:cNvPr id="23" name="Google Shape;240;p46">
                <a:extLst>
                  <a:ext uri="{FF2B5EF4-FFF2-40B4-BE49-F238E27FC236}">
                    <a16:creationId xmlns:a16="http://schemas.microsoft.com/office/drawing/2014/main" id="{4A90DB5C-E5A7-6631-AA1D-789D68AD7C12}"/>
                  </a:ext>
                </a:extLst>
              </p:cNvPr>
              <p:cNvSpPr/>
              <p:nvPr/>
            </p:nvSpPr>
            <p:spPr>
              <a:xfrm>
                <a:off x="4669525" y="1086479"/>
                <a:ext cx="117172" cy="1354518"/>
              </a:xfrm>
              <a:prstGeom prst="rect">
                <a:avLst/>
              </a:prstGeom>
              <a:solidFill>
                <a:srgbClr val="0070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kern="0"/>
              </a:p>
            </p:txBody>
          </p:sp>
          <p:cxnSp>
            <p:nvCxnSpPr>
              <p:cNvPr id="24" name="Google Shape;241;p46">
                <a:extLst>
                  <a:ext uri="{FF2B5EF4-FFF2-40B4-BE49-F238E27FC236}">
                    <a16:creationId xmlns:a16="http://schemas.microsoft.com/office/drawing/2014/main" id="{6C287387-4188-EDC8-B805-36C7DA7C96A9}"/>
                  </a:ext>
                </a:extLst>
              </p:cNvPr>
              <p:cNvCxnSpPr/>
              <p:nvPr/>
            </p:nvCxnSpPr>
            <p:spPr>
              <a:xfrm rot="10800000">
                <a:off x="4318850" y="1084327"/>
                <a:ext cx="644100" cy="0"/>
              </a:xfrm>
              <a:prstGeom prst="straightConnector1">
                <a:avLst/>
              </a:prstGeom>
              <a:noFill/>
              <a:ln w="9525" cap="flat" cmpd="sng">
                <a:solidFill>
                  <a:srgbClr val="00703C"/>
                </a:solidFill>
                <a:prstDash val="solid"/>
                <a:round/>
                <a:headEnd type="none" w="sm" len="sm"/>
                <a:tailEnd type="none" w="sm" len="sm"/>
              </a:ln>
            </p:spPr>
          </p:cxnSp>
        </p:grpSp>
        <p:sp>
          <p:nvSpPr>
            <p:cNvPr id="20" name="Google Shape;242;p46">
              <a:extLst>
                <a:ext uri="{FF2B5EF4-FFF2-40B4-BE49-F238E27FC236}">
                  <a16:creationId xmlns:a16="http://schemas.microsoft.com/office/drawing/2014/main" id="{DA75A62C-FC30-16AD-EC0E-A11E9C20E885}"/>
                </a:ext>
              </a:extLst>
            </p:cNvPr>
            <p:cNvSpPr txBox="1"/>
            <p:nvPr/>
          </p:nvSpPr>
          <p:spPr>
            <a:xfrm>
              <a:off x="5343500" y="908575"/>
              <a:ext cx="45462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pPr>
              <a:r>
                <a:rPr lang="en" b="1" kern="0"/>
                <a:t>Award Health Plan Contracts and Onboard (’23-’24)</a:t>
              </a:r>
              <a:endParaRPr b="1" kern="0"/>
            </a:p>
          </p:txBody>
        </p:sp>
        <p:sp>
          <p:nvSpPr>
            <p:cNvPr id="21" name="Google Shape;243;p46">
              <a:extLst>
                <a:ext uri="{FF2B5EF4-FFF2-40B4-BE49-F238E27FC236}">
                  <a16:creationId xmlns:a16="http://schemas.microsoft.com/office/drawing/2014/main" id="{DFABAB3A-8265-18B3-0808-C4A7BA9381D1}"/>
                </a:ext>
              </a:extLst>
            </p:cNvPr>
            <p:cNvSpPr txBox="1"/>
            <p:nvPr/>
          </p:nvSpPr>
          <p:spPr>
            <a:xfrm>
              <a:off x="5343500" y="1315552"/>
              <a:ext cx="7078500" cy="1227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1200" kern="0"/>
                <a:t>Contract recommendations announced to health plans in March 2023</a:t>
              </a:r>
              <a:endParaRPr kern="0"/>
            </a:p>
            <a:p>
              <a:r>
                <a:rPr lang="en" sz="1200" kern="0"/>
                <a:t>Continue readiness review activities to ensure state and health plans are ready for the Pathways program launch</a:t>
              </a:r>
              <a:endParaRPr kern="0"/>
            </a:p>
          </p:txBody>
        </p:sp>
        <p:sp>
          <p:nvSpPr>
            <p:cNvPr id="22" name="Google Shape;244;p46">
              <a:extLst>
                <a:ext uri="{FF2B5EF4-FFF2-40B4-BE49-F238E27FC236}">
                  <a16:creationId xmlns:a16="http://schemas.microsoft.com/office/drawing/2014/main" id="{9917C8F7-339D-D5FA-F598-09B8D6DBBE40}"/>
                </a:ext>
              </a:extLst>
            </p:cNvPr>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15000"/>
                </a:lnSpc>
              </a:pPr>
              <a:r>
                <a:rPr lang="en" b="1" kern="0"/>
                <a:t>2023</a:t>
              </a:r>
              <a:endParaRPr b="1" kern="0"/>
            </a:p>
          </p:txBody>
        </p:sp>
      </p:grpSp>
      <p:grpSp>
        <p:nvGrpSpPr>
          <p:cNvPr id="25" name="Google Shape;245;p46">
            <a:extLst>
              <a:ext uri="{FF2B5EF4-FFF2-40B4-BE49-F238E27FC236}">
                <a16:creationId xmlns:a16="http://schemas.microsoft.com/office/drawing/2014/main" id="{DB87FF60-395E-10B5-ECC5-0EA5E58C3F0A}"/>
              </a:ext>
            </a:extLst>
          </p:cNvPr>
          <p:cNvGrpSpPr/>
          <p:nvPr/>
        </p:nvGrpSpPr>
        <p:grpSpPr>
          <a:xfrm>
            <a:off x="1832718" y="3794031"/>
            <a:ext cx="8246265" cy="1383671"/>
            <a:chOff x="4009795" y="735156"/>
            <a:chExt cx="8246265" cy="1187497"/>
          </a:xfrm>
        </p:grpSpPr>
        <p:grpSp>
          <p:nvGrpSpPr>
            <p:cNvPr id="26" name="Google Shape;246;p46">
              <a:extLst>
                <a:ext uri="{FF2B5EF4-FFF2-40B4-BE49-F238E27FC236}">
                  <a16:creationId xmlns:a16="http://schemas.microsoft.com/office/drawing/2014/main" id="{5D58B133-B9C5-51DA-9D5B-D8CE961722DE}"/>
                </a:ext>
              </a:extLst>
            </p:cNvPr>
            <p:cNvGrpSpPr/>
            <p:nvPr/>
          </p:nvGrpSpPr>
          <p:grpSpPr>
            <a:xfrm>
              <a:off x="4736640" y="967356"/>
              <a:ext cx="636600" cy="820158"/>
              <a:chOff x="4322690" y="980636"/>
              <a:chExt cx="636600" cy="485645"/>
            </a:xfrm>
          </p:grpSpPr>
          <p:sp>
            <p:nvSpPr>
              <p:cNvPr id="30" name="Google Shape;247;p46">
                <a:extLst>
                  <a:ext uri="{FF2B5EF4-FFF2-40B4-BE49-F238E27FC236}">
                    <a16:creationId xmlns:a16="http://schemas.microsoft.com/office/drawing/2014/main" id="{80452CA2-F346-F746-44DC-9B4CB178638E}"/>
                  </a:ext>
                </a:extLst>
              </p:cNvPr>
              <p:cNvSpPr/>
              <p:nvPr/>
            </p:nvSpPr>
            <p:spPr>
              <a:xfrm>
                <a:off x="4821925" y="980637"/>
                <a:ext cx="100815" cy="485644"/>
              </a:xfrm>
              <a:prstGeom prst="rect">
                <a:avLst/>
              </a:prstGeom>
              <a:solidFill>
                <a:srgbClr val="00703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400"/>
                </a:pPr>
                <a:endParaRPr sz="1867" kern="0">
                  <a:latin typeface="Times New Roman"/>
                  <a:ea typeface="Times New Roman"/>
                  <a:cs typeface="Times New Roman"/>
                  <a:sym typeface="Times New Roman"/>
                </a:endParaRPr>
              </a:p>
            </p:txBody>
          </p:sp>
          <p:cxnSp>
            <p:nvCxnSpPr>
              <p:cNvPr id="31" name="Google Shape;248;p46">
                <a:extLst>
                  <a:ext uri="{FF2B5EF4-FFF2-40B4-BE49-F238E27FC236}">
                    <a16:creationId xmlns:a16="http://schemas.microsoft.com/office/drawing/2014/main" id="{8695E4FE-F4C5-152B-E4FD-097DE96B81B8}"/>
                  </a:ext>
                </a:extLst>
              </p:cNvPr>
              <p:cNvCxnSpPr/>
              <p:nvPr/>
            </p:nvCxnSpPr>
            <p:spPr>
              <a:xfrm rot="10800000">
                <a:off x="4322690" y="980636"/>
                <a:ext cx="636600" cy="0"/>
              </a:xfrm>
              <a:prstGeom prst="straightConnector1">
                <a:avLst/>
              </a:prstGeom>
              <a:noFill/>
              <a:ln w="9525" cap="flat" cmpd="sng">
                <a:solidFill>
                  <a:schemeClr val="accent1"/>
                </a:solidFill>
                <a:prstDash val="solid"/>
                <a:round/>
                <a:headEnd type="none" w="sm" len="sm"/>
                <a:tailEnd type="none" w="sm" len="sm"/>
              </a:ln>
            </p:spPr>
          </p:cxnSp>
        </p:grpSp>
        <p:sp>
          <p:nvSpPr>
            <p:cNvPr id="27" name="Google Shape;249;p46">
              <a:extLst>
                <a:ext uri="{FF2B5EF4-FFF2-40B4-BE49-F238E27FC236}">
                  <a16:creationId xmlns:a16="http://schemas.microsoft.com/office/drawing/2014/main" id="{084D91DC-FA5D-F848-0B12-9ABAEE6F9E53}"/>
                </a:ext>
              </a:extLst>
            </p:cNvPr>
            <p:cNvSpPr txBox="1"/>
            <p:nvPr/>
          </p:nvSpPr>
          <p:spPr>
            <a:xfrm>
              <a:off x="5289760" y="1374274"/>
              <a:ext cx="2728200" cy="4155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400"/>
              </a:pPr>
              <a:r>
                <a:rPr lang="en" b="1" kern="0"/>
                <a:t>Program Go-Live (’24)</a:t>
              </a:r>
              <a:endParaRPr b="1" kern="0"/>
            </a:p>
          </p:txBody>
        </p:sp>
        <p:sp>
          <p:nvSpPr>
            <p:cNvPr id="28" name="Google Shape;250;p46">
              <a:extLst>
                <a:ext uri="{FF2B5EF4-FFF2-40B4-BE49-F238E27FC236}">
                  <a16:creationId xmlns:a16="http://schemas.microsoft.com/office/drawing/2014/main" id="{FEF7942D-E7B5-77C0-E319-7E55EAADCED8}"/>
                </a:ext>
              </a:extLst>
            </p:cNvPr>
            <p:cNvSpPr txBox="1"/>
            <p:nvPr/>
          </p:nvSpPr>
          <p:spPr>
            <a:xfrm>
              <a:off x="5289760" y="1511953"/>
              <a:ext cx="6966300" cy="4107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spcAft>
                  <a:spcPts val="2133"/>
                </a:spcAft>
                <a:buSzPts val="1200"/>
              </a:pPr>
              <a:r>
                <a:rPr lang="en" sz="1200" kern="0"/>
                <a:t>Program to launch in summer 2024</a:t>
              </a:r>
              <a:endParaRPr sz="1200" kern="0"/>
            </a:p>
          </p:txBody>
        </p:sp>
        <p:sp>
          <p:nvSpPr>
            <p:cNvPr id="29" name="Google Shape;251;p46">
              <a:extLst>
                <a:ext uri="{FF2B5EF4-FFF2-40B4-BE49-F238E27FC236}">
                  <a16:creationId xmlns:a16="http://schemas.microsoft.com/office/drawing/2014/main" id="{00417C02-29C7-6EF8-BC88-2324858CD247}"/>
                </a:ext>
              </a:extLst>
            </p:cNvPr>
            <p:cNvSpPr txBox="1"/>
            <p:nvPr/>
          </p:nvSpPr>
          <p:spPr>
            <a:xfrm>
              <a:off x="4009795" y="735156"/>
              <a:ext cx="758400" cy="34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115000"/>
                </a:lnSpc>
                <a:buSzPts val="1400"/>
              </a:pPr>
              <a:r>
                <a:rPr lang="en" b="1" kern="0"/>
                <a:t>2024</a:t>
              </a:r>
              <a:endParaRPr b="1" kern="0"/>
            </a:p>
          </p:txBody>
        </p:sp>
      </p:grpSp>
      <p:sp>
        <p:nvSpPr>
          <p:cNvPr id="32" name="Google Shape;252;p46">
            <a:extLst>
              <a:ext uri="{FF2B5EF4-FFF2-40B4-BE49-F238E27FC236}">
                <a16:creationId xmlns:a16="http://schemas.microsoft.com/office/drawing/2014/main" id="{F13DBF2B-D236-3C5B-1D90-4A086B078ACA}"/>
              </a:ext>
            </a:extLst>
          </p:cNvPr>
          <p:cNvSpPr txBox="1"/>
          <p:nvPr/>
        </p:nvSpPr>
        <p:spPr>
          <a:xfrm>
            <a:off x="3122316" y="3853759"/>
            <a:ext cx="4131000" cy="321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SzPts val="1400"/>
            </a:pPr>
            <a:r>
              <a:rPr lang="en" b="1" kern="0"/>
              <a:t>Health Plans Contracts Signed (’24)</a:t>
            </a:r>
            <a:endParaRPr b="1" kern="0"/>
          </a:p>
        </p:txBody>
      </p:sp>
      <p:sp>
        <p:nvSpPr>
          <p:cNvPr id="33" name="Google Shape;253;p46">
            <a:extLst>
              <a:ext uri="{FF2B5EF4-FFF2-40B4-BE49-F238E27FC236}">
                <a16:creationId xmlns:a16="http://schemas.microsoft.com/office/drawing/2014/main" id="{ED3ED554-202E-6640-54BE-3A05169014E6}"/>
              </a:ext>
            </a:extLst>
          </p:cNvPr>
          <p:cNvSpPr txBox="1"/>
          <p:nvPr/>
        </p:nvSpPr>
        <p:spPr>
          <a:xfrm>
            <a:off x="3122316" y="4027754"/>
            <a:ext cx="6966300" cy="4864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1200"/>
            </a:pPr>
            <a:r>
              <a:rPr lang="en" sz="1200" kern="0"/>
              <a:t>Contracts will be finalized in early 2024 with plans who completed readiness</a:t>
            </a:r>
          </a:p>
          <a:p>
            <a:pPr>
              <a:buSzPts val="1200"/>
            </a:pPr>
            <a:r>
              <a:rPr lang="en" sz="1200" kern="0"/>
              <a:t>D-SNP statewide operations and 3 Plan Benefit Package (PBP) structure to begin in January 2024</a:t>
            </a:r>
          </a:p>
          <a:p>
            <a:pPr>
              <a:spcAft>
                <a:spcPts val="2133"/>
              </a:spcAft>
              <a:buSzPts val="1200"/>
            </a:pPr>
            <a:endParaRPr lang="en" sz="1200" kern="0"/>
          </a:p>
          <a:p>
            <a:pPr>
              <a:lnSpc>
                <a:spcPct val="115000"/>
              </a:lnSpc>
              <a:spcAft>
                <a:spcPts val="2133"/>
              </a:spcAft>
              <a:buSzPts val="1200"/>
            </a:pPr>
            <a:endParaRPr sz="1200" kern="0"/>
          </a:p>
        </p:txBody>
      </p:sp>
    </p:spTree>
    <p:extLst>
      <p:ext uri="{BB962C8B-B14F-4D97-AF65-F5344CB8AC3E}">
        <p14:creationId xmlns:p14="http://schemas.microsoft.com/office/powerpoint/2010/main" val="4044693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97B98-A8FC-9A69-79C9-111CA432C776}"/>
              </a:ext>
            </a:extLst>
          </p:cNvPr>
          <p:cNvSpPr txBox="1">
            <a:spLocks/>
          </p:cNvSpPr>
          <p:nvPr/>
        </p:nvSpPr>
        <p:spPr>
          <a:xfrm>
            <a:off x="1835700" y="2665500"/>
            <a:ext cx="8520600" cy="763500"/>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buClr>
                <a:srgbClr val="000000"/>
              </a:buClr>
            </a:pPr>
            <a:r>
              <a:rPr lang="en-US" u="sng" kern="0" err="1">
                <a:solidFill>
                  <a:srgbClr val="000000"/>
                </a:solidFill>
              </a:rPr>
              <a:t>PathWays</a:t>
            </a:r>
            <a:r>
              <a:rPr lang="en-US" u="sng" kern="0">
                <a:solidFill>
                  <a:srgbClr val="000000"/>
                </a:solidFill>
              </a:rPr>
              <a:t> Population</a:t>
            </a:r>
          </a:p>
        </p:txBody>
      </p:sp>
    </p:spTree>
    <p:extLst>
      <p:ext uri="{BB962C8B-B14F-4D97-AF65-F5344CB8AC3E}">
        <p14:creationId xmlns:p14="http://schemas.microsoft.com/office/powerpoint/2010/main" val="1931333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2DFD-A6F5-595E-1EB8-267E1D811AB6}"/>
              </a:ext>
            </a:extLst>
          </p:cNvPr>
          <p:cNvSpPr>
            <a:spLocks noGrp="1"/>
          </p:cNvSpPr>
          <p:nvPr>
            <p:ph type="title"/>
          </p:nvPr>
        </p:nvSpPr>
        <p:spPr>
          <a:xfrm>
            <a:off x="1731847" y="400405"/>
            <a:ext cx="8520600" cy="763500"/>
          </a:xfrm>
        </p:spPr>
        <p:txBody>
          <a:bodyPr/>
          <a:lstStyle/>
          <a:p>
            <a:r>
              <a:rPr lang="en-US"/>
              <a:t>Who Is Eligible for PathWays?</a:t>
            </a:r>
          </a:p>
        </p:txBody>
      </p:sp>
      <p:sp>
        <p:nvSpPr>
          <p:cNvPr id="4" name="Rectangle 3">
            <a:extLst>
              <a:ext uri="{FF2B5EF4-FFF2-40B4-BE49-F238E27FC236}">
                <a16:creationId xmlns:a16="http://schemas.microsoft.com/office/drawing/2014/main" id="{E3096869-F7DC-8712-B3D6-8898CA94AF68}"/>
              </a:ext>
            </a:extLst>
          </p:cNvPr>
          <p:cNvSpPr/>
          <p:nvPr/>
        </p:nvSpPr>
        <p:spPr>
          <a:xfrm>
            <a:off x="1958419" y="1043475"/>
            <a:ext cx="2958776" cy="3032760"/>
          </a:xfrm>
          <a:prstGeom prst="rect">
            <a:avLst/>
          </a:prstGeom>
          <a:solidFill>
            <a:schemeClr val="accent5">
              <a:lumMod val="20000"/>
              <a:lumOff val="80000"/>
            </a:schemeClr>
          </a:solidFill>
          <a:ln w="12700" cap="flat" cmpd="sng" algn="ctr">
            <a:noFill/>
            <a:prstDash val="solid"/>
            <a:miter lim="800000"/>
          </a:ln>
          <a:effectLst/>
        </p:spPr>
        <p:txBody>
          <a:bodyPr rtlCol="0" anchor="t"/>
          <a:lstStyle/>
          <a:p>
            <a:pPr>
              <a:buClr>
                <a:srgbClr val="000000"/>
              </a:buClr>
            </a:pPr>
            <a:r>
              <a:rPr lang="en-US" sz="1400" b="1" kern="0">
                <a:solidFill>
                  <a:srgbClr val="000000"/>
                </a:solidFill>
                <a:latin typeface="Arial"/>
                <a:cs typeface="Arial"/>
                <a:sym typeface="Arial"/>
              </a:rPr>
              <a:t>Who is eligible for the Pathways program?</a:t>
            </a:r>
          </a:p>
          <a:p>
            <a:pPr>
              <a:buClr>
                <a:srgbClr val="000000"/>
              </a:buClr>
            </a:pPr>
            <a:r>
              <a:rPr lang="en-US" sz="1300" kern="0">
                <a:solidFill>
                  <a:srgbClr val="000000"/>
                </a:solidFill>
                <a:latin typeface="Arial"/>
                <a:cs typeface="Arial"/>
                <a:sym typeface="Arial"/>
              </a:rPr>
              <a:t>Indiana’s Medicaid enrollees who meet the following requirements: </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60 years of age and older</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Eligible for Medicaid based on age, blindness, or disability</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Also eligible for Medicare</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Have limited income/resources</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Can be in a nursing facility </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Can be receiving hospice services</a:t>
            </a:r>
          </a:p>
          <a:p>
            <a:pPr marL="285750" indent="-285750">
              <a:buClr>
                <a:srgbClr val="000000"/>
              </a:buClr>
              <a:buFont typeface="Arial" panose="020B0604020202020204" pitchFamily="34" charset="0"/>
              <a:buChar char="•"/>
            </a:pPr>
            <a:r>
              <a:rPr lang="en-US" sz="1250" kern="0">
                <a:solidFill>
                  <a:srgbClr val="000000"/>
                </a:solidFill>
                <a:latin typeface="Arial"/>
                <a:cs typeface="Arial"/>
                <a:sym typeface="Arial"/>
              </a:rPr>
              <a:t>Can be receiving long-term services/supports in a home or community-based setting</a:t>
            </a:r>
          </a:p>
        </p:txBody>
      </p:sp>
      <p:sp>
        <p:nvSpPr>
          <p:cNvPr id="5" name="Rectangle 4">
            <a:extLst>
              <a:ext uri="{FF2B5EF4-FFF2-40B4-BE49-F238E27FC236}">
                <a16:creationId xmlns:a16="http://schemas.microsoft.com/office/drawing/2014/main" id="{647D0138-C31E-AC20-8E5C-BE97BBDE4CA6}"/>
              </a:ext>
            </a:extLst>
          </p:cNvPr>
          <p:cNvSpPr/>
          <p:nvPr/>
        </p:nvSpPr>
        <p:spPr>
          <a:xfrm>
            <a:off x="5122843" y="1043476"/>
            <a:ext cx="4876800" cy="2708519"/>
          </a:xfrm>
          <a:prstGeom prst="rect">
            <a:avLst/>
          </a:prstGeom>
          <a:noFill/>
          <a:ln w="12700" cap="flat" cmpd="sng" algn="ctr">
            <a:noFill/>
            <a:prstDash val="solid"/>
            <a:miter lim="800000"/>
          </a:ln>
          <a:effectLst/>
        </p:spPr>
        <p:txBody>
          <a:bodyPr rtlCol="0" anchor="t"/>
          <a:lstStyle/>
          <a:p>
            <a:pPr>
              <a:buClr>
                <a:srgbClr val="000000"/>
              </a:buClr>
            </a:pPr>
            <a:r>
              <a:rPr lang="en-US" sz="1200" b="1" kern="0">
                <a:solidFill>
                  <a:srgbClr val="000000"/>
                </a:solidFill>
                <a:latin typeface="Arial"/>
                <a:cs typeface="Arial"/>
                <a:sym typeface="Arial"/>
              </a:rPr>
              <a:t>Who is NOT eligible for the Pathways program?</a:t>
            </a:r>
          </a:p>
          <a:p>
            <a:pPr marL="228600" indent="-228600">
              <a:buClr>
                <a:srgbClr val="000000"/>
              </a:buClr>
              <a:buFont typeface="Arial" panose="020B0604020202020204" pitchFamily="34" charset="0"/>
              <a:buChar char="•"/>
            </a:pPr>
            <a:r>
              <a:rPr lang="en-US" sz="1200" b="1" u="sng" kern="0">
                <a:solidFill>
                  <a:srgbClr val="000000"/>
                </a:solidFill>
                <a:latin typeface="Arial"/>
                <a:cs typeface="Arial"/>
                <a:sym typeface="Arial"/>
              </a:rPr>
              <a:t>Anyone aged 59 and under</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Partial benefit dually-eligible (QMB-only, SLMB-only, QI, or QDWI)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DDRS waiver recipients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Program of All Inclusive Care for the Elderly (PACE)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Room and Board (RCAP)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End Stage Renal Disease (ESRD) 1115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Breast and cervical cancer (MA-12) eligible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Individuals who are TBI waiver recipients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TBI out of state placements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I/DD residents of intermediate care facilities (ICF) (i.e., group homes)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Emergency services only (ESO)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Family planning only members</a:t>
            </a:r>
          </a:p>
          <a:p>
            <a:pPr marL="228600" indent="-228600">
              <a:buClr>
                <a:srgbClr val="000000"/>
              </a:buClr>
              <a:buFont typeface="Arial" panose="020B0604020202020204" pitchFamily="34" charset="0"/>
              <a:buChar char="•"/>
            </a:pPr>
            <a:r>
              <a:rPr lang="en-US" sz="1200" kern="0">
                <a:solidFill>
                  <a:srgbClr val="000000"/>
                </a:solidFill>
                <a:latin typeface="Arial"/>
                <a:cs typeface="Arial"/>
                <a:sym typeface="Arial"/>
              </a:rPr>
              <a:t>Members with MAGI eligibility in HIP or HHW</a:t>
            </a:r>
          </a:p>
          <a:p>
            <a:pPr marL="228600" indent="-228600">
              <a:buClr>
                <a:srgbClr val="000000"/>
              </a:buClr>
              <a:buFont typeface="Arial" panose="020B0604020202020204" pitchFamily="34" charset="0"/>
              <a:buChar char="•"/>
            </a:pPr>
            <a:endParaRPr lang="en-US" sz="1200" kern="0">
              <a:solidFill>
                <a:srgbClr val="000000"/>
              </a:solidFill>
              <a:latin typeface="Arial"/>
              <a:cs typeface="Arial"/>
              <a:sym typeface="Arial"/>
            </a:endParaRPr>
          </a:p>
          <a:p>
            <a:pPr marL="171450" indent="-171450">
              <a:buClr>
                <a:srgbClr val="000000"/>
              </a:buClr>
              <a:buFont typeface="Arial" panose="020B0604020202020204" pitchFamily="34" charset="0"/>
              <a:buChar char="•"/>
            </a:pPr>
            <a:endParaRPr lang="en-US" sz="1200" kern="0">
              <a:solidFill>
                <a:srgbClr val="000000"/>
              </a:solidFill>
              <a:latin typeface="Arial"/>
              <a:cs typeface="Arial"/>
              <a:sym typeface="Arial"/>
            </a:endParaRPr>
          </a:p>
          <a:p>
            <a:pPr>
              <a:buClr>
                <a:srgbClr val="000000"/>
              </a:buClr>
            </a:pPr>
            <a:endParaRPr lang="en-US" sz="1200" kern="0">
              <a:solidFill>
                <a:srgbClr val="000000"/>
              </a:solidFill>
              <a:latin typeface="Arial"/>
              <a:cs typeface="Arial"/>
              <a:sym typeface="Arial"/>
            </a:endParaRPr>
          </a:p>
        </p:txBody>
      </p:sp>
      <p:sp>
        <p:nvSpPr>
          <p:cNvPr id="7" name="TextBox 6">
            <a:extLst>
              <a:ext uri="{FF2B5EF4-FFF2-40B4-BE49-F238E27FC236}">
                <a16:creationId xmlns:a16="http://schemas.microsoft.com/office/drawing/2014/main" id="{F0396BFB-4CD5-DC0F-8D5F-CB5AB394364A}"/>
              </a:ext>
            </a:extLst>
          </p:cNvPr>
          <p:cNvSpPr txBox="1"/>
          <p:nvPr/>
        </p:nvSpPr>
        <p:spPr>
          <a:xfrm>
            <a:off x="1918549" y="4200798"/>
            <a:ext cx="8147196" cy="830997"/>
          </a:xfrm>
          <a:prstGeom prst="rect">
            <a:avLst/>
          </a:prstGeom>
          <a:noFill/>
        </p:spPr>
        <p:txBody>
          <a:bodyPr wrap="square">
            <a:spAutoFit/>
          </a:bodyPr>
          <a:lstStyle/>
          <a:p>
            <a:pPr>
              <a:buClr>
                <a:srgbClr val="000000"/>
              </a:buClr>
            </a:pPr>
            <a:r>
              <a:rPr lang="en-US" sz="1200" b="1" kern="0" err="1">
                <a:solidFill>
                  <a:srgbClr val="000000"/>
                </a:solidFill>
                <a:latin typeface="Arial"/>
                <a:cs typeface="Arial"/>
                <a:sym typeface="Arial"/>
              </a:rPr>
              <a:t>PathWays</a:t>
            </a:r>
            <a:r>
              <a:rPr lang="en-US" sz="1200" b="1" kern="0">
                <a:solidFill>
                  <a:srgbClr val="000000"/>
                </a:solidFill>
                <a:latin typeface="Arial"/>
                <a:cs typeface="Arial"/>
                <a:sym typeface="Arial"/>
              </a:rPr>
              <a:t> is mandatory for most eligible populations (meaning the individual cannot be served in fee-for-services). </a:t>
            </a:r>
            <a:r>
              <a:rPr lang="en-US" sz="1200" kern="0">
                <a:solidFill>
                  <a:srgbClr val="000000"/>
                </a:solidFill>
                <a:latin typeface="Arial"/>
                <a:cs typeface="Arial"/>
                <a:sym typeface="Arial"/>
              </a:rPr>
              <a:t>However, the following individuals may opt-in to </a:t>
            </a:r>
            <a:r>
              <a:rPr lang="en-US" sz="1200" kern="0" err="1">
                <a:solidFill>
                  <a:srgbClr val="000000"/>
                </a:solidFill>
                <a:latin typeface="Arial"/>
                <a:cs typeface="Arial"/>
                <a:sym typeface="Arial"/>
              </a:rPr>
              <a:t>PathWays</a:t>
            </a:r>
            <a:r>
              <a:rPr lang="en-US" sz="1200" kern="0">
                <a:solidFill>
                  <a:srgbClr val="000000"/>
                </a:solidFill>
                <a:latin typeface="Arial"/>
                <a:cs typeface="Arial"/>
                <a:sym typeface="Arial"/>
              </a:rPr>
              <a:t> but are not required to participate:</a:t>
            </a:r>
          </a:p>
          <a:p>
            <a:pPr marL="171450" indent="-171450">
              <a:buClr>
                <a:srgbClr val="000000"/>
              </a:buClr>
              <a:buFont typeface="Arial" panose="020B0604020202020204" pitchFamily="34" charset="0"/>
              <a:buChar char="•"/>
            </a:pPr>
            <a:r>
              <a:rPr lang="en-US" sz="1200" kern="0">
                <a:solidFill>
                  <a:srgbClr val="000000"/>
                </a:solidFill>
                <a:latin typeface="Arial"/>
                <a:cs typeface="Arial"/>
                <a:sym typeface="Arial"/>
              </a:rPr>
              <a:t>American Indians and Alaska Natives</a:t>
            </a:r>
          </a:p>
          <a:p>
            <a:pPr marL="171450" indent="-171450">
              <a:buClr>
                <a:srgbClr val="000000"/>
              </a:buClr>
              <a:buFont typeface="Arial" panose="020B0604020202020204" pitchFamily="34" charset="0"/>
              <a:buChar char="•"/>
            </a:pPr>
            <a:r>
              <a:rPr lang="en-US" sz="1200" kern="0">
                <a:solidFill>
                  <a:srgbClr val="000000"/>
                </a:solidFill>
                <a:latin typeface="Arial"/>
                <a:cs typeface="Arial"/>
                <a:sym typeface="Arial"/>
              </a:rPr>
              <a:t>Individuals on hospice when entering the program</a:t>
            </a:r>
          </a:p>
        </p:txBody>
      </p:sp>
      <p:sp>
        <p:nvSpPr>
          <p:cNvPr id="8" name="TextBox 7">
            <a:extLst>
              <a:ext uri="{FF2B5EF4-FFF2-40B4-BE49-F238E27FC236}">
                <a16:creationId xmlns:a16="http://schemas.microsoft.com/office/drawing/2014/main" id="{CD9418BB-C593-55BB-9BE3-8045AEEA4008}"/>
              </a:ext>
            </a:extLst>
          </p:cNvPr>
          <p:cNvSpPr txBox="1"/>
          <p:nvPr/>
        </p:nvSpPr>
        <p:spPr>
          <a:xfrm>
            <a:off x="1918549" y="5156357"/>
            <a:ext cx="8147196" cy="646331"/>
          </a:xfrm>
          <a:prstGeom prst="rect">
            <a:avLst/>
          </a:prstGeom>
          <a:noFill/>
        </p:spPr>
        <p:txBody>
          <a:bodyPr wrap="square">
            <a:spAutoFit/>
          </a:bodyPr>
          <a:lstStyle/>
          <a:p>
            <a:pPr>
              <a:buClr>
                <a:srgbClr val="000000"/>
              </a:buClr>
            </a:pPr>
            <a:r>
              <a:rPr lang="en-US" sz="1200" b="1" kern="0">
                <a:solidFill>
                  <a:srgbClr val="000000"/>
                </a:solidFill>
                <a:latin typeface="Arial"/>
                <a:cs typeface="Arial"/>
                <a:sym typeface="Arial"/>
              </a:rPr>
              <a:t>Additional Level of Care Eligibility is necessary to access the long-term services and supports in </a:t>
            </a:r>
            <a:r>
              <a:rPr lang="en-US" sz="1200" b="1" kern="0" err="1">
                <a:solidFill>
                  <a:srgbClr val="000000"/>
                </a:solidFill>
                <a:latin typeface="Arial"/>
                <a:cs typeface="Arial"/>
                <a:sym typeface="Arial"/>
              </a:rPr>
              <a:t>PathWays</a:t>
            </a:r>
            <a:r>
              <a:rPr lang="en-US" sz="1200" b="1" kern="0">
                <a:solidFill>
                  <a:srgbClr val="000000"/>
                </a:solidFill>
                <a:latin typeface="Arial"/>
                <a:cs typeface="Arial"/>
                <a:sym typeface="Arial"/>
              </a:rPr>
              <a:t>: </a:t>
            </a:r>
          </a:p>
          <a:p>
            <a:pPr marL="171450" indent="-171450">
              <a:buClr>
                <a:srgbClr val="000000"/>
              </a:buClr>
              <a:buFont typeface="Arial" panose="020B0604020202020204" pitchFamily="34" charset="0"/>
              <a:buChar char="•"/>
            </a:pPr>
            <a:r>
              <a:rPr lang="en-US" sz="1200" kern="0">
                <a:solidFill>
                  <a:srgbClr val="000000"/>
                </a:solidFill>
                <a:latin typeface="Arial"/>
                <a:cs typeface="Arial"/>
                <a:sym typeface="Arial"/>
              </a:rPr>
              <a:t>This eligibility is conducted by State partners other than the MCEs (AAAs, Maximus/Ascend)</a:t>
            </a:r>
          </a:p>
          <a:p>
            <a:pPr marL="171450" indent="-171450">
              <a:buClr>
                <a:srgbClr val="000000"/>
              </a:buClr>
              <a:buFont typeface="Arial" panose="020B0604020202020204" pitchFamily="34" charset="0"/>
              <a:buChar char="•"/>
            </a:pPr>
            <a:r>
              <a:rPr lang="en-US" sz="1200" kern="0">
                <a:solidFill>
                  <a:srgbClr val="000000"/>
                </a:solidFill>
                <a:latin typeface="Arial"/>
                <a:cs typeface="Arial"/>
                <a:sym typeface="Arial"/>
              </a:rPr>
              <a:t>Must be found eligible to have long-term nursing facility care or home-and-community-based services (HCBS)</a:t>
            </a:r>
          </a:p>
        </p:txBody>
      </p:sp>
    </p:spTree>
    <p:extLst>
      <p:ext uri="{BB962C8B-B14F-4D97-AF65-F5344CB8AC3E}">
        <p14:creationId xmlns:p14="http://schemas.microsoft.com/office/powerpoint/2010/main" val="17658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97B98-A8FC-9A69-79C9-111CA432C776}"/>
              </a:ext>
            </a:extLst>
          </p:cNvPr>
          <p:cNvSpPr txBox="1">
            <a:spLocks/>
          </p:cNvSpPr>
          <p:nvPr/>
        </p:nvSpPr>
        <p:spPr>
          <a:xfrm>
            <a:off x="1835700" y="2665500"/>
            <a:ext cx="8520600" cy="763500"/>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Clr>
                <a:srgbClr val="000000"/>
              </a:buClr>
            </a:pPr>
            <a:r>
              <a:rPr lang="en-US" u="sng" kern="0" err="1">
                <a:solidFill>
                  <a:srgbClr val="000000"/>
                </a:solidFill>
              </a:rPr>
              <a:t>PathWays</a:t>
            </a:r>
            <a:r>
              <a:rPr lang="en-US" u="sng" kern="0">
                <a:solidFill>
                  <a:srgbClr val="000000"/>
                </a:solidFill>
              </a:rPr>
              <a:t> Program Overview</a:t>
            </a:r>
          </a:p>
        </p:txBody>
      </p:sp>
    </p:spTree>
    <p:extLst>
      <p:ext uri="{BB962C8B-B14F-4D97-AF65-F5344CB8AC3E}">
        <p14:creationId xmlns:p14="http://schemas.microsoft.com/office/powerpoint/2010/main" val="361913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8"/>
          <p:cNvSpPr txBox="1">
            <a:spLocks noGrp="1"/>
          </p:cNvSpPr>
          <p:nvPr>
            <p:ph type="title"/>
          </p:nvPr>
        </p:nvSpPr>
        <p:spPr>
          <a:xfrm>
            <a:off x="1836184" y="794814"/>
            <a:ext cx="8637900" cy="453329"/>
          </a:xfrm>
          <a:prstGeom prst="rect">
            <a:avLst/>
          </a:prstGeom>
          <a:noFill/>
          <a:ln>
            <a:noFill/>
          </a:ln>
        </p:spPr>
        <p:txBody>
          <a:bodyPr spcFirstLastPara="1" vert="horz" wrap="square" lIns="0" tIns="9525" rIns="0" bIns="0" rtlCol="0" anchor="ctr" anchorCtr="0">
            <a:spAutoFit/>
          </a:bodyPr>
          <a:lstStyle/>
          <a:p>
            <a:pPr marL="9525">
              <a:lnSpc>
                <a:spcPct val="100000"/>
              </a:lnSpc>
              <a:buSzPts val="2800"/>
            </a:pPr>
            <a:r>
              <a:rPr lang="en"/>
              <a:t>PathWays Awarded Managed Care Entities (MCEs)</a:t>
            </a:r>
            <a:endParaRPr/>
          </a:p>
        </p:txBody>
      </p:sp>
      <p:sp>
        <p:nvSpPr>
          <p:cNvPr id="560" name="Google Shape;560;p38"/>
          <p:cNvSpPr txBox="1"/>
          <p:nvPr/>
        </p:nvSpPr>
        <p:spPr>
          <a:xfrm>
            <a:off x="1841220" y="5286622"/>
            <a:ext cx="8373600" cy="677100"/>
          </a:xfrm>
          <a:prstGeom prst="rect">
            <a:avLst/>
          </a:prstGeom>
          <a:noFill/>
          <a:ln>
            <a:noFill/>
          </a:ln>
        </p:spPr>
        <p:txBody>
          <a:bodyPr spcFirstLastPara="1" wrap="square" lIns="91425" tIns="45700" rIns="91425" bIns="45700" anchor="t" anchorCtr="0">
            <a:spAutoFit/>
          </a:bodyPr>
          <a:lstStyle/>
          <a:p>
            <a:pPr>
              <a:buClr>
                <a:srgbClr val="000000"/>
              </a:buClr>
            </a:pPr>
            <a:r>
              <a:rPr lang="en" sz="1200" i="1" kern="0">
                <a:solidFill>
                  <a:srgbClr val="000000"/>
                </a:solidFill>
                <a:latin typeface="Arial"/>
                <a:ea typeface="Arial"/>
                <a:cs typeface="Arial"/>
                <a:sym typeface="Arial"/>
              </a:rPr>
              <a:t>This table presents an overview of background information about the awarded vendors (listed alphabetically) and does not represent any evaluation criteria. Member enrollment figures are estimates provided by the MCEs as of 2022.</a:t>
            </a:r>
            <a:endParaRPr sz="1200" kern="0">
              <a:solidFill>
                <a:srgbClr val="000000"/>
              </a:solidFill>
              <a:latin typeface="Arial"/>
              <a:ea typeface="Arial"/>
              <a:cs typeface="Arial"/>
              <a:sym typeface="Arial"/>
            </a:endParaRPr>
          </a:p>
          <a:p>
            <a:pPr>
              <a:buClr>
                <a:srgbClr val="000000"/>
              </a:buClr>
            </a:pPr>
            <a:endParaRPr sz="1400" kern="0">
              <a:solidFill>
                <a:srgbClr val="000000"/>
              </a:solidFill>
              <a:latin typeface="Arial"/>
              <a:ea typeface="Arial"/>
              <a:cs typeface="Arial"/>
              <a:sym typeface="Arial"/>
            </a:endParaRPr>
          </a:p>
        </p:txBody>
      </p:sp>
      <p:graphicFrame>
        <p:nvGraphicFramePr>
          <p:cNvPr id="561" name="Google Shape;561;p38"/>
          <p:cNvGraphicFramePr/>
          <p:nvPr/>
        </p:nvGraphicFramePr>
        <p:xfrm>
          <a:off x="1913336" y="2055489"/>
          <a:ext cx="8204200" cy="3204460"/>
        </p:xfrm>
        <a:graphic>
          <a:graphicData uri="http://schemas.openxmlformats.org/drawingml/2006/table">
            <a:tbl>
              <a:tblPr firstRow="1" bandRow="1">
                <a:noFill/>
              </a:tblPr>
              <a:tblGrid>
                <a:gridCol w="12827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5527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tblGrid>
              <a:tr h="490600">
                <a:tc>
                  <a:txBody>
                    <a:bodyPr/>
                    <a:lstStyle/>
                    <a:p>
                      <a:pPr marL="0" marR="0" lvl="0" indent="0" algn="ctr" rtl="0">
                        <a:lnSpc>
                          <a:spcPct val="100000"/>
                        </a:lnSpc>
                        <a:spcBef>
                          <a:spcPts val="0"/>
                        </a:spcBef>
                        <a:spcAft>
                          <a:spcPts val="0"/>
                        </a:spcAft>
                        <a:buNone/>
                      </a:pPr>
                      <a:r>
                        <a:rPr lang="en" sz="1700" b="1" u="none" strike="noStrike" cap="none"/>
                        <a:t>MCE</a:t>
                      </a:r>
                      <a:endParaRPr sz="1400" b="1" u="none" strike="noStrike" cap="none"/>
                    </a:p>
                  </a:txBody>
                  <a:tcPr marL="0" marR="0" marT="0" marB="0" anchor="ctr"/>
                </a:tc>
                <a:tc>
                  <a:txBody>
                    <a:bodyPr/>
                    <a:lstStyle/>
                    <a:p>
                      <a:pPr marL="0" marR="0" lvl="0" indent="0" algn="ctr" rtl="0">
                        <a:lnSpc>
                          <a:spcPct val="100000"/>
                        </a:lnSpc>
                        <a:spcBef>
                          <a:spcPts val="0"/>
                        </a:spcBef>
                        <a:spcAft>
                          <a:spcPts val="0"/>
                        </a:spcAft>
                        <a:buNone/>
                      </a:pPr>
                      <a:r>
                        <a:rPr lang="en" sz="1700" b="1" u="none" strike="noStrike" cap="none"/>
                        <a:t>Medicaid Experience</a:t>
                      </a:r>
                      <a:endParaRPr sz="1400" b="1" u="none" strike="noStrike" cap="none"/>
                    </a:p>
                  </a:txBody>
                  <a:tcPr marL="0" marR="0" marT="0" marB="0" anchor="ctr"/>
                </a:tc>
                <a:tc>
                  <a:txBody>
                    <a:bodyPr/>
                    <a:lstStyle/>
                    <a:p>
                      <a:pPr marL="0" marR="0" lvl="0" indent="0" algn="ctr" rtl="0">
                        <a:lnSpc>
                          <a:spcPct val="100000"/>
                        </a:lnSpc>
                        <a:spcBef>
                          <a:spcPts val="0"/>
                        </a:spcBef>
                        <a:spcAft>
                          <a:spcPts val="0"/>
                        </a:spcAft>
                        <a:buNone/>
                      </a:pPr>
                      <a:r>
                        <a:rPr lang="en" sz="1700" b="1" u="none" strike="noStrike" cap="none"/>
                        <a:t>LTSS Program Experience</a:t>
                      </a:r>
                      <a:endParaRPr sz="1400" b="1" u="none" strike="noStrike" cap="none"/>
                    </a:p>
                  </a:txBody>
                  <a:tcPr marL="0" marR="0" marT="0" marB="0" anchor="ctr"/>
                </a:tc>
                <a:tc>
                  <a:txBody>
                    <a:bodyPr/>
                    <a:lstStyle/>
                    <a:p>
                      <a:pPr marL="0" marR="0" lvl="0" indent="0" algn="ctr" rtl="0">
                        <a:lnSpc>
                          <a:spcPct val="100000"/>
                        </a:lnSpc>
                        <a:spcBef>
                          <a:spcPts val="0"/>
                        </a:spcBef>
                        <a:spcAft>
                          <a:spcPts val="0"/>
                        </a:spcAft>
                        <a:buNone/>
                      </a:pPr>
                      <a:r>
                        <a:rPr lang="en" sz="1700" b="1" u="none" strike="noStrike" cap="none"/>
                        <a:t>Indiana D-SNP Experience</a:t>
                      </a:r>
                      <a:endParaRPr sz="1400" b="1" u="none" strike="noStrike" cap="none"/>
                    </a:p>
                  </a:txBody>
                  <a:tcPr marL="0" marR="0" marT="0" marB="0" anchor="ctr"/>
                </a:tc>
                <a:extLst>
                  <a:ext uri="{0D108BD9-81ED-4DB2-BD59-A6C34878D82A}">
                    <a16:rowId xmlns:a16="http://schemas.microsoft.com/office/drawing/2014/main" val="10000"/>
                  </a:ext>
                </a:extLst>
              </a:tr>
              <a:tr h="671575">
                <a:tc>
                  <a:txBody>
                    <a:bodyPr/>
                    <a:lstStyle/>
                    <a:p>
                      <a:pPr marL="0" marR="0" lvl="0" indent="0" algn="ctr" rtl="0">
                        <a:lnSpc>
                          <a:spcPct val="100000"/>
                        </a:lnSpc>
                        <a:spcBef>
                          <a:spcPts val="0"/>
                        </a:spcBef>
                        <a:spcAft>
                          <a:spcPts val="0"/>
                        </a:spcAft>
                        <a:buNone/>
                      </a:pPr>
                      <a:r>
                        <a:rPr lang="en" sz="1600" u="none" strike="noStrike" cap="none"/>
                        <a:t>Anthem</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11.1M members across 26 states/territories</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416K members in 10 states</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~40K members</a:t>
                      </a:r>
                      <a:endParaRPr sz="1400" u="none" strike="noStrike" cap="none"/>
                    </a:p>
                  </a:txBody>
                  <a:tcPr marL="0" marR="0" marT="0" marB="0" anchor="ctr"/>
                </a:tc>
                <a:extLst>
                  <a:ext uri="{0D108BD9-81ED-4DB2-BD59-A6C34878D82A}">
                    <a16:rowId xmlns:a16="http://schemas.microsoft.com/office/drawing/2014/main" val="10001"/>
                  </a:ext>
                </a:extLst>
              </a:tr>
              <a:tr h="671575">
                <a:tc>
                  <a:txBody>
                    <a:bodyPr/>
                    <a:lstStyle/>
                    <a:p>
                      <a:pPr marL="0" marR="0" lvl="0" indent="0" algn="ctr" rtl="0">
                        <a:lnSpc>
                          <a:spcPct val="100000"/>
                        </a:lnSpc>
                        <a:spcBef>
                          <a:spcPts val="0"/>
                        </a:spcBef>
                        <a:spcAft>
                          <a:spcPts val="0"/>
                        </a:spcAft>
                        <a:buNone/>
                      </a:pPr>
                      <a:r>
                        <a:rPr lang="en" sz="1600" u="none" strike="noStrike" cap="none"/>
                        <a:t>Humana</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1M members across 5 states</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40K members in 3 states</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~23K members</a:t>
                      </a:r>
                      <a:endParaRPr sz="1400" u="none" strike="noStrike" cap="none"/>
                    </a:p>
                  </a:txBody>
                  <a:tcPr marL="0" marR="0" marT="0" marB="0" anchor="ctr"/>
                </a:tc>
                <a:extLst>
                  <a:ext uri="{0D108BD9-81ED-4DB2-BD59-A6C34878D82A}">
                    <a16:rowId xmlns:a16="http://schemas.microsoft.com/office/drawing/2014/main" val="10002"/>
                  </a:ext>
                </a:extLst>
              </a:tr>
              <a:tr h="671575">
                <a:tc>
                  <a:txBody>
                    <a:bodyPr/>
                    <a:lstStyle/>
                    <a:p>
                      <a:pPr marL="0" marR="0" lvl="0" indent="0" algn="ctr" rtl="0">
                        <a:lnSpc>
                          <a:spcPct val="100000"/>
                        </a:lnSpc>
                        <a:spcBef>
                          <a:spcPts val="0"/>
                        </a:spcBef>
                        <a:spcAft>
                          <a:spcPts val="0"/>
                        </a:spcAft>
                        <a:buNone/>
                      </a:pPr>
                      <a:r>
                        <a:rPr lang="en" sz="1600" u="none" strike="noStrike" cap="none"/>
                        <a:t>Molina</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4.6M members across 17 states</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360K members in 11 states</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N/A</a:t>
                      </a:r>
                      <a:endParaRPr sz="1400" u="none" strike="noStrike" cap="none"/>
                    </a:p>
                  </a:txBody>
                  <a:tcPr marL="0" marR="0" marT="0" marB="0" anchor="ctr"/>
                </a:tc>
                <a:extLst>
                  <a:ext uri="{0D108BD9-81ED-4DB2-BD59-A6C34878D82A}">
                    <a16:rowId xmlns:a16="http://schemas.microsoft.com/office/drawing/2014/main" val="10003"/>
                  </a:ext>
                </a:extLst>
              </a:tr>
              <a:tr h="671575">
                <a:tc>
                  <a:txBody>
                    <a:bodyPr/>
                    <a:lstStyle/>
                    <a:p>
                      <a:pPr marL="0" marR="0" lvl="0" indent="0" algn="ctr" rtl="0">
                        <a:lnSpc>
                          <a:spcPct val="100000"/>
                        </a:lnSpc>
                        <a:spcBef>
                          <a:spcPts val="0"/>
                        </a:spcBef>
                        <a:spcAft>
                          <a:spcPts val="0"/>
                        </a:spcAft>
                        <a:buNone/>
                      </a:pPr>
                      <a:r>
                        <a:rPr lang="en" sz="1600" u="none" strike="noStrike" cap="none"/>
                        <a:t>United Healthcare</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7.9M members across 32 states + DC</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350K members in 10 states + DC</a:t>
                      </a:r>
                      <a:endParaRPr sz="1400" u="none" strike="noStrike" cap="none"/>
                    </a:p>
                  </a:txBody>
                  <a:tcPr marL="0" marR="0" marT="0" marB="0" anchor="ctr"/>
                </a:tc>
                <a:tc>
                  <a:txBody>
                    <a:bodyPr/>
                    <a:lstStyle/>
                    <a:p>
                      <a:pPr marL="0" marR="0" lvl="0" indent="0" algn="l" rtl="0">
                        <a:lnSpc>
                          <a:spcPct val="100000"/>
                        </a:lnSpc>
                        <a:spcBef>
                          <a:spcPts val="0"/>
                        </a:spcBef>
                        <a:spcAft>
                          <a:spcPts val="0"/>
                        </a:spcAft>
                        <a:buNone/>
                      </a:pPr>
                      <a:r>
                        <a:rPr lang="en" sz="1600" u="none" strike="noStrike" cap="none"/>
                        <a:t> ~30K members</a:t>
                      </a:r>
                      <a:endParaRPr sz="1400" u="none" strike="noStrike" cap="none"/>
                    </a:p>
                  </a:txBody>
                  <a:tcPr marL="0" marR="0" marT="0" marB="0" anchor="ctr"/>
                </a:tc>
                <a:extLst>
                  <a:ext uri="{0D108BD9-81ED-4DB2-BD59-A6C34878D82A}">
                    <a16:rowId xmlns:a16="http://schemas.microsoft.com/office/drawing/2014/main" val="10004"/>
                  </a:ext>
                </a:extLst>
              </a:tr>
            </a:tbl>
          </a:graphicData>
        </a:graphic>
      </p:graphicFrame>
      <p:sp>
        <p:nvSpPr>
          <p:cNvPr id="562" name="Google Shape;562;p38"/>
          <p:cNvSpPr txBox="1"/>
          <p:nvPr/>
        </p:nvSpPr>
        <p:spPr>
          <a:xfrm>
            <a:off x="1841220" y="1216797"/>
            <a:ext cx="8517000" cy="584735"/>
          </a:xfrm>
          <a:prstGeom prst="rect">
            <a:avLst/>
          </a:prstGeom>
          <a:noFill/>
          <a:ln>
            <a:noFill/>
          </a:ln>
        </p:spPr>
        <p:txBody>
          <a:bodyPr spcFirstLastPara="1" wrap="square" lIns="91425" tIns="45700" rIns="91425" bIns="45700" anchor="t" anchorCtr="0">
            <a:spAutoFit/>
          </a:bodyPr>
          <a:lstStyle/>
          <a:p>
            <a:pPr>
              <a:buClr>
                <a:srgbClr val="000000"/>
              </a:buClr>
            </a:pPr>
            <a:r>
              <a:rPr lang="en" sz="1600" kern="0">
                <a:solidFill>
                  <a:srgbClr val="000000"/>
                </a:solidFill>
                <a:latin typeface="Arial"/>
                <a:ea typeface="Arial"/>
                <a:cs typeface="Arial"/>
                <a:sym typeface="Arial"/>
              </a:rPr>
              <a:t>On March 1st, 2023 following a competitive procurement process, FSSA and IDOA announced 4 awarded vendors for the Indiana Pathways for Aging program:</a:t>
            </a:r>
            <a:endParaRPr sz="1400" kern="0">
              <a:solidFill>
                <a:srgbClr val="000000"/>
              </a:solidFill>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FA13-01BC-4C87-9946-E655E379E82F}"/>
              </a:ext>
            </a:extLst>
          </p:cNvPr>
          <p:cNvSpPr>
            <a:spLocks noGrp="1"/>
          </p:cNvSpPr>
          <p:nvPr>
            <p:ph type="title"/>
          </p:nvPr>
        </p:nvSpPr>
        <p:spPr>
          <a:xfrm>
            <a:off x="685799" y="533400"/>
            <a:ext cx="7296151" cy="563563"/>
          </a:xfrm>
        </p:spPr>
        <p:txBody>
          <a:bodyPr/>
          <a:lstStyle/>
          <a:p>
            <a:r>
              <a:rPr lang="en-US" sz="2800" b="1" dirty="0">
                <a:solidFill>
                  <a:srgbClr val="006E00"/>
                </a:solidFill>
                <a:latin typeface="Arial Nova" panose="020B0504020202020204" pitchFamily="34" charset="0"/>
              </a:rPr>
              <a:t>Why Reform Indiana’s LTSS System?</a:t>
            </a:r>
          </a:p>
        </p:txBody>
      </p:sp>
      <p:sp>
        <p:nvSpPr>
          <p:cNvPr id="3" name="Content Placeholder 2">
            <a:extLst>
              <a:ext uri="{FF2B5EF4-FFF2-40B4-BE49-F238E27FC236}">
                <a16:creationId xmlns:a16="http://schemas.microsoft.com/office/drawing/2014/main" id="{0979E4EE-981A-485E-86BB-C6418DE3DE03}"/>
              </a:ext>
            </a:extLst>
          </p:cNvPr>
          <p:cNvSpPr>
            <a:spLocks noGrp="1"/>
          </p:cNvSpPr>
          <p:nvPr>
            <p:ph idx="1"/>
          </p:nvPr>
        </p:nvSpPr>
        <p:spPr>
          <a:xfrm>
            <a:off x="9067800" y="1905001"/>
            <a:ext cx="2675242" cy="3657599"/>
          </a:xfrm>
        </p:spPr>
        <p:txBody>
          <a:bodyPr>
            <a:normAutofit fontScale="32500" lnSpcReduction="20000"/>
          </a:bodyPr>
          <a:lstStyle/>
          <a:p>
            <a:pPr marL="0" indent="0">
              <a:lnSpc>
                <a:spcPct val="120000"/>
              </a:lnSpc>
              <a:spcBef>
                <a:spcPts val="600"/>
              </a:spcBef>
              <a:buNone/>
            </a:pPr>
            <a:r>
              <a:rPr lang="en-US" sz="6600" dirty="0">
                <a:solidFill>
                  <a:srgbClr val="000000"/>
                </a:solidFill>
                <a:latin typeface="Times New Roman"/>
                <a:cs typeface="Times New Roman"/>
              </a:rPr>
              <a:t>From 2010 to 2030 the </a:t>
            </a:r>
            <a:r>
              <a:rPr lang="en-US" sz="6600" spc="-5" dirty="0">
                <a:solidFill>
                  <a:srgbClr val="000000"/>
                </a:solidFill>
                <a:latin typeface="Times New Roman"/>
                <a:cs typeface="Times New Roman"/>
              </a:rPr>
              <a:t>proportion </a:t>
            </a:r>
            <a:r>
              <a:rPr lang="en-US" sz="6600" dirty="0">
                <a:solidFill>
                  <a:srgbClr val="000000"/>
                </a:solidFill>
                <a:latin typeface="Times New Roman"/>
                <a:cs typeface="Times New Roman"/>
              </a:rPr>
              <a:t>of </a:t>
            </a:r>
            <a:r>
              <a:rPr lang="en-US" sz="6600" spc="-5" dirty="0">
                <a:solidFill>
                  <a:srgbClr val="000000"/>
                </a:solidFill>
                <a:latin typeface="Times New Roman"/>
                <a:cs typeface="Times New Roman"/>
              </a:rPr>
              <a:t>Hoosiers over </a:t>
            </a:r>
            <a:r>
              <a:rPr lang="en-US" sz="6600" dirty="0">
                <a:solidFill>
                  <a:srgbClr val="000000"/>
                </a:solidFill>
                <a:latin typeface="Times New Roman"/>
                <a:cs typeface="Times New Roman"/>
              </a:rPr>
              <a:t>65 will grow from 13% to 20%. </a:t>
            </a:r>
            <a:r>
              <a:rPr lang="en-US" sz="6600" spc="-5" dirty="0">
                <a:solidFill>
                  <a:srgbClr val="000000"/>
                </a:solidFill>
                <a:latin typeface="Times New Roman"/>
                <a:cs typeface="Times New Roman"/>
              </a:rPr>
              <a:t>Indiana’s disjointed system  </a:t>
            </a:r>
            <a:r>
              <a:rPr lang="en-US" sz="6600" dirty="0">
                <a:solidFill>
                  <a:srgbClr val="000000"/>
                </a:solidFill>
                <a:latin typeface="Times New Roman"/>
                <a:cs typeface="Times New Roman"/>
              </a:rPr>
              <a:t>must be </a:t>
            </a:r>
            <a:r>
              <a:rPr lang="en-US" sz="6600" spc="-5" dirty="0">
                <a:solidFill>
                  <a:srgbClr val="000000"/>
                </a:solidFill>
                <a:latin typeface="Times New Roman"/>
                <a:cs typeface="Times New Roman"/>
              </a:rPr>
              <a:t>reformed </a:t>
            </a:r>
            <a:r>
              <a:rPr lang="en-US" sz="6600" dirty="0">
                <a:solidFill>
                  <a:srgbClr val="000000"/>
                </a:solidFill>
                <a:latin typeface="Times New Roman"/>
                <a:cs typeface="Times New Roman"/>
              </a:rPr>
              <a:t>to </a:t>
            </a:r>
            <a:r>
              <a:rPr lang="en-US" sz="6600" spc="-5" dirty="0">
                <a:solidFill>
                  <a:srgbClr val="000000"/>
                </a:solidFill>
                <a:latin typeface="Times New Roman"/>
                <a:cs typeface="Times New Roman"/>
              </a:rPr>
              <a:t>meet </a:t>
            </a:r>
            <a:r>
              <a:rPr lang="en-US" sz="6600" dirty="0">
                <a:solidFill>
                  <a:srgbClr val="000000"/>
                </a:solidFill>
                <a:latin typeface="Times New Roman"/>
                <a:cs typeface="Times New Roman"/>
              </a:rPr>
              <a:t>growing </a:t>
            </a:r>
            <a:r>
              <a:rPr lang="en-US" sz="6600" spc="-5" dirty="0">
                <a:solidFill>
                  <a:srgbClr val="000000"/>
                </a:solidFill>
                <a:latin typeface="Times New Roman"/>
                <a:cs typeface="Times New Roman"/>
              </a:rPr>
              <a:t>demand and </a:t>
            </a:r>
            <a:r>
              <a:rPr lang="en-US" sz="6600" dirty="0">
                <a:solidFill>
                  <a:srgbClr val="000000"/>
                </a:solidFill>
                <a:latin typeface="Times New Roman"/>
                <a:cs typeface="Times New Roman"/>
              </a:rPr>
              <a:t>to </a:t>
            </a:r>
            <a:r>
              <a:rPr lang="en-US" sz="6600" spc="-5" dirty="0">
                <a:solidFill>
                  <a:srgbClr val="000000"/>
                </a:solidFill>
                <a:latin typeface="Times New Roman"/>
                <a:cs typeface="Times New Roman"/>
              </a:rPr>
              <a:t>ensure Choice, drive Quality and manage</a:t>
            </a:r>
            <a:r>
              <a:rPr lang="en-US" sz="6600" spc="60" dirty="0">
                <a:solidFill>
                  <a:srgbClr val="000000"/>
                </a:solidFill>
                <a:latin typeface="Times New Roman"/>
                <a:cs typeface="Times New Roman"/>
              </a:rPr>
              <a:t> </a:t>
            </a:r>
            <a:r>
              <a:rPr lang="en-US" sz="6600" dirty="0">
                <a:solidFill>
                  <a:srgbClr val="000000"/>
                </a:solidFill>
                <a:latin typeface="Times New Roman"/>
                <a:cs typeface="Times New Roman"/>
              </a:rPr>
              <a:t>Cost.</a:t>
            </a:r>
            <a:endParaRPr lang="en-US" sz="2600" dirty="0">
              <a:solidFill>
                <a:schemeClr val="tx1"/>
              </a:solidFill>
              <a:latin typeface="Arial Nova" panose="020B0504020202020204" pitchFamily="34" charset="0"/>
              <a:cs typeface="Arial" panose="020B0604020202020204" pitchFamily="34" charset="0"/>
            </a:endParaRPr>
          </a:p>
        </p:txBody>
      </p:sp>
      <p:sp>
        <p:nvSpPr>
          <p:cNvPr id="4" name="Slide Number Placeholder 15">
            <a:extLst>
              <a:ext uri="{FF2B5EF4-FFF2-40B4-BE49-F238E27FC236}">
                <a16:creationId xmlns:a16="http://schemas.microsoft.com/office/drawing/2014/main" id="{F48BD84A-3A96-47DD-A78B-A3BEFE2A228D}"/>
              </a:ext>
            </a:extLst>
          </p:cNvPr>
          <p:cNvSpPr txBox="1">
            <a:spLocks/>
          </p:cNvSpPr>
          <p:nvPr/>
        </p:nvSpPr>
        <p:spPr>
          <a:xfrm>
            <a:off x="2514783" y="3530198"/>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8BC63C-A90F-384A-918D-1423499908E7}" type="slidenum">
              <a:rPr lang="en-US">
                <a:solidFill>
                  <a:schemeClr val="tx1"/>
                </a:solidFill>
              </a:rPr>
              <a:pPr/>
              <a:t>2</a:t>
            </a:fld>
            <a:endParaRPr lang="en-US" dirty="0">
              <a:solidFill>
                <a:schemeClr val="tx1"/>
              </a:solidFill>
            </a:endParaRPr>
          </a:p>
        </p:txBody>
      </p:sp>
      <p:sp>
        <p:nvSpPr>
          <p:cNvPr id="6" name="object 2">
            <a:extLst>
              <a:ext uri="{FF2B5EF4-FFF2-40B4-BE49-F238E27FC236}">
                <a16:creationId xmlns:a16="http://schemas.microsoft.com/office/drawing/2014/main" id="{CF11ABEF-C05D-4C7F-B216-1A85CC993E48}"/>
              </a:ext>
            </a:extLst>
          </p:cNvPr>
          <p:cNvSpPr/>
          <p:nvPr/>
        </p:nvSpPr>
        <p:spPr>
          <a:xfrm>
            <a:off x="499929" y="1218631"/>
            <a:ext cx="8144509" cy="1346200"/>
          </a:xfrm>
          <a:custGeom>
            <a:avLst/>
            <a:gdLst/>
            <a:ahLst/>
            <a:cxnLst/>
            <a:rect l="l" t="t" r="r" b="b"/>
            <a:pathLst>
              <a:path w="8144509" h="1346200">
                <a:moveTo>
                  <a:pt x="0" y="0"/>
                </a:moveTo>
                <a:lnTo>
                  <a:pt x="8144139" y="0"/>
                </a:lnTo>
                <a:lnTo>
                  <a:pt x="8144139" y="1346188"/>
                </a:lnTo>
                <a:lnTo>
                  <a:pt x="0" y="1346188"/>
                </a:lnTo>
                <a:lnTo>
                  <a:pt x="0" y="0"/>
                </a:lnTo>
                <a:close/>
              </a:path>
            </a:pathLst>
          </a:custGeom>
          <a:solidFill>
            <a:srgbClr val="797979"/>
          </a:solidFill>
        </p:spPr>
        <p:txBody>
          <a:bodyPr wrap="square" lIns="0" tIns="0" rIns="0" bIns="0" rtlCol="0"/>
          <a:lstStyle/>
          <a:p>
            <a:endParaRPr dirty="0"/>
          </a:p>
        </p:txBody>
      </p:sp>
      <p:sp>
        <p:nvSpPr>
          <p:cNvPr id="7" name="object 3">
            <a:extLst>
              <a:ext uri="{FF2B5EF4-FFF2-40B4-BE49-F238E27FC236}">
                <a16:creationId xmlns:a16="http://schemas.microsoft.com/office/drawing/2014/main" id="{8495C762-1B09-4955-B273-07B0987E4BE2}"/>
              </a:ext>
            </a:extLst>
          </p:cNvPr>
          <p:cNvSpPr/>
          <p:nvPr/>
        </p:nvSpPr>
        <p:spPr>
          <a:xfrm>
            <a:off x="487058" y="4496805"/>
            <a:ext cx="8144509" cy="1259840"/>
          </a:xfrm>
          <a:custGeom>
            <a:avLst/>
            <a:gdLst/>
            <a:ahLst/>
            <a:cxnLst/>
            <a:rect l="l" t="t" r="r" b="b"/>
            <a:pathLst>
              <a:path w="8144509" h="1259839">
                <a:moveTo>
                  <a:pt x="0" y="0"/>
                </a:moveTo>
                <a:lnTo>
                  <a:pt x="8144140" y="0"/>
                </a:lnTo>
                <a:lnTo>
                  <a:pt x="8144140" y="1259268"/>
                </a:lnTo>
                <a:lnTo>
                  <a:pt x="0" y="1259268"/>
                </a:lnTo>
                <a:lnTo>
                  <a:pt x="0" y="0"/>
                </a:lnTo>
                <a:close/>
              </a:path>
            </a:pathLst>
          </a:custGeom>
          <a:solidFill>
            <a:srgbClr val="797979"/>
          </a:solidFill>
        </p:spPr>
        <p:txBody>
          <a:bodyPr wrap="square" lIns="0" tIns="0" rIns="0" bIns="0" rtlCol="0"/>
          <a:lstStyle/>
          <a:p>
            <a:endParaRPr dirty="0"/>
          </a:p>
        </p:txBody>
      </p:sp>
      <p:sp>
        <p:nvSpPr>
          <p:cNvPr id="8" name="object 4">
            <a:extLst>
              <a:ext uri="{FF2B5EF4-FFF2-40B4-BE49-F238E27FC236}">
                <a16:creationId xmlns:a16="http://schemas.microsoft.com/office/drawing/2014/main" id="{32E8A4A1-45EB-4FE2-B7A8-7A7F7C9C0529}"/>
              </a:ext>
            </a:extLst>
          </p:cNvPr>
          <p:cNvSpPr/>
          <p:nvPr/>
        </p:nvSpPr>
        <p:spPr>
          <a:xfrm>
            <a:off x="652312" y="4921931"/>
            <a:ext cx="592854" cy="612647"/>
          </a:xfrm>
          <a:prstGeom prst="rect">
            <a:avLst/>
          </a:prstGeom>
          <a:blipFill>
            <a:blip r:embed="rId3" cstate="print"/>
            <a:stretch>
              <a:fillRect/>
            </a:stretch>
          </a:blipFill>
        </p:spPr>
        <p:txBody>
          <a:bodyPr wrap="square" lIns="0" tIns="0" rIns="0" bIns="0" rtlCol="0"/>
          <a:lstStyle/>
          <a:p>
            <a:endParaRPr dirty="0"/>
          </a:p>
        </p:txBody>
      </p:sp>
      <p:sp>
        <p:nvSpPr>
          <p:cNvPr id="9" name="object 6">
            <a:extLst>
              <a:ext uri="{FF2B5EF4-FFF2-40B4-BE49-F238E27FC236}">
                <a16:creationId xmlns:a16="http://schemas.microsoft.com/office/drawing/2014/main" id="{C235B8C7-A9DC-4F25-BE56-30EE723B59E3}"/>
              </a:ext>
            </a:extLst>
          </p:cNvPr>
          <p:cNvSpPr/>
          <p:nvPr/>
        </p:nvSpPr>
        <p:spPr>
          <a:xfrm>
            <a:off x="487059" y="2681089"/>
            <a:ext cx="8144509" cy="1675764"/>
          </a:xfrm>
          <a:custGeom>
            <a:avLst/>
            <a:gdLst/>
            <a:ahLst/>
            <a:cxnLst/>
            <a:rect l="l" t="t" r="r" b="b"/>
            <a:pathLst>
              <a:path w="8144509" h="1675764">
                <a:moveTo>
                  <a:pt x="0" y="0"/>
                </a:moveTo>
                <a:lnTo>
                  <a:pt x="8144139" y="0"/>
                </a:lnTo>
                <a:lnTo>
                  <a:pt x="8144139" y="1675587"/>
                </a:lnTo>
                <a:lnTo>
                  <a:pt x="0" y="1675587"/>
                </a:lnTo>
                <a:lnTo>
                  <a:pt x="0" y="0"/>
                </a:lnTo>
                <a:close/>
              </a:path>
            </a:pathLst>
          </a:custGeom>
          <a:solidFill>
            <a:srgbClr val="797979"/>
          </a:solidFill>
        </p:spPr>
        <p:txBody>
          <a:bodyPr wrap="square" lIns="0" tIns="0" rIns="0" bIns="0" rtlCol="0"/>
          <a:lstStyle/>
          <a:p>
            <a:endParaRPr dirty="0"/>
          </a:p>
        </p:txBody>
      </p:sp>
      <p:sp>
        <p:nvSpPr>
          <p:cNvPr id="10" name="object 7">
            <a:extLst>
              <a:ext uri="{FF2B5EF4-FFF2-40B4-BE49-F238E27FC236}">
                <a16:creationId xmlns:a16="http://schemas.microsoft.com/office/drawing/2014/main" id="{9BF12AC2-5599-4804-89EF-7FFEFA1EB50D}"/>
              </a:ext>
            </a:extLst>
          </p:cNvPr>
          <p:cNvSpPr/>
          <p:nvPr/>
        </p:nvSpPr>
        <p:spPr>
          <a:xfrm>
            <a:off x="720046" y="3439423"/>
            <a:ext cx="529013" cy="546676"/>
          </a:xfrm>
          <a:prstGeom prst="rect">
            <a:avLst/>
          </a:prstGeom>
          <a:blipFill>
            <a:blip r:embed="rId4" cstate="print"/>
            <a:stretch>
              <a:fillRect/>
            </a:stretch>
          </a:blipFill>
        </p:spPr>
        <p:txBody>
          <a:bodyPr wrap="square" lIns="0" tIns="0" rIns="0" bIns="0" rtlCol="0"/>
          <a:lstStyle/>
          <a:p>
            <a:endParaRPr dirty="0"/>
          </a:p>
        </p:txBody>
      </p:sp>
      <p:sp>
        <p:nvSpPr>
          <p:cNvPr id="11" name="object 8">
            <a:extLst>
              <a:ext uri="{FF2B5EF4-FFF2-40B4-BE49-F238E27FC236}">
                <a16:creationId xmlns:a16="http://schemas.microsoft.com/office/drawing/2014/main" id="{8390AD5E-DF7D-4269-8AFF-FC5B971920BD}"/>
              </a:ext>
            </a:extLst>
          </p:cNvPr>
          <p:cNvSpPr/>
          <p:nvPr/>
        </p:nvSpPr>
        <p:spPr>
          <a:xfrm>
            <a:off x="1276441" y="3042556"/>
            <a:ext cx="7276465" cy="1169670"/>
          </a:xfrm>
          <a:custGeom>
            <a:avLst/>
            <a:gdLst/>
            <a:ahLst/>
            <a:cxnLst/>
            <a:rect l="l" t="t" r="r" b="b"/>
            <a:pathLst>
              <a:path w="7276465" h="1169670">
                <a:moveTo>
                  <a:pt x="0" y="0"/>
                </a:moveTo>
                <a:lnTo>
                  <a:pt x="7276081" y="0"/>
                </a:lnTo>
                <a:lnTo>
                  <a:pt x="7276081" y="1169551"/>
                </a:lnTo>
                <a:lnTo>
                  <a:pt x="0" y="1169551"/>
                </a:lnTo>
                <a:lnTo>
                  <a:pt x="0" y="0"/>
                </a:lnTo>
                <a:close/>
              </a:path>
            </a:pathLst>
          </a:custGeom>
          <a:solidFill>
            <a:srgbClr val="797979"/>
          </a:solidFill>
        </p:spPr>
        <p:txBody>
          <a:bodyPr wrap="square" lIns="0" tIns="0" rIns="0" bIns="0" rtlCol="0"/>
          <a:lstStyle/>
          <a:p>
            <a:endParaRPr dirty="0"/>
          </a:p>
        </p:txBody>
      </p:sp>
      <p:sp>
        <p:nvSpPr>
          <p:cNvPr id="12" name="object 9">
            <a:extLst>
              <a:ext uri="{FF2B5EF4-FFF2-40B4-BE49-F238E27FC236}">
                <a16:creationId xmlns:a16="http://schemas.microsoft.com/office/drawing/2014/main" id="{5D62E201-B825-4763-96EF-1712409E73BA}"/>
              </a:ext>
            </a:extLst>
          </p:cNvPr>
          <p:cNvSpPr txBox="1"/>
          <p:nvPr/>
        </p:nvSpPr>
        <p:spPr>
          <a:xfrm>
            <a:off x="448958" y="1253084"/>
            <a:ext cx="8220709" cy="4351832"/>
          </a:xfrm>
          <a:prstGeom prst="rect">
            <a:avLst/>
          </a:prstGeom>
        </p:spPr>
        <p:txBody>
          <a:bodyPr vert="horz" wrap="square" lIns="0" tIns="57785" rIns="0" bIns="0" rtlCol="0">
            <a:spAutoFit/>
          </a:bodyPr>
          <a:lstStyle/>
          <a:p>
            <a:pPr marL="193040">
              <a:lnSpc>
                <a:spcPct val="100000"/>
              </a:lnSpc>
              <a:spcBef>
                <a:spcPts val="455"/>
              </a:spcBef>
            </a:pPr>
            <a:r>
              <a:rPr sz="1600" b="1" spc="-5" dirty="0">
                <a:solidFill>
                  <a:srgbClr val="FFFFFF"/>
                </a:solidFill>
                <a:latin typeface="Trebuchet MS"/>
                <a:cs typeface="Trebuchet MS"/>
              </a:rPr>
              <a:t>Choice: Hoosiers </a:t>
            </a:r>
            <a:r>
              <a:rPr lang="en-US" sz="1600" b="1" spc="-5" dirty="0">
                <a:solidFill>
                  <a:srgbClr val="FFFFFF"/>
                </a:solidFill>
                <a:latin typeface="Trebuchet MS"/>
                <a:cs typeface="Trebuchet MS"/>
              </a:rPr>
              <a:t>w</a:t>
            </a:r>
            <a:r>
              <a:rPr sz="1600" b="1" spc="-5" dirty="0">
                <a:solidFill>
                  <a:srgbClr val="FFFFFF"/>
                </a:solidFill>
                <a:latin typeface="Trebuchet MS"/>
                <a:cs typeface="Trebuchet MS"/>
              </a:rPr>
              <a:t>ant </a:t>
            </a:r>
            <a:r>
              <a:rPr sz="1600" b="1" dirty="0">
                <a:solidFill>
                  <a:srgbClr val="FFFFFF"/>
                </a:solidFill>
                <a:latin typeface="Trebuchet MS"/>
                <a:cs typeface="Trebuchet MS"/>
              </a:rPr>
              <a:t>to </a:t>
            </a:r>
            <a:r>
              <a:rPr lang="en-US" sz="1600" b="1" dirty="0">
                <a:solidFill>
                  <a:srgbClr val="FFFFFF"/>
                </a:solidFill>
                <a:latin typeface="Trebuchet MS"/>
                <a:cs typeface="Trebuchet MS"/>
              </a:rPr>
              <a:t>a</a:t>
            </a:r>
            <a:r>
              <a:rPr sz="1600" b="1" dirty="0">
                <a:solidFill>
                  <a:srgbClr val="FFFFFF"/>
                </a:solidFill>
                <a:latin typeface="Trebuchet MS"/>
                <a:cs typeface="Trebuchet MS"/>
              </a:rPr>
              <a:t>ge at</a:t>
            </a:r>
            <a:r>
              <a:rPr sz="1600" b="1" spc="5" dirty="0">
                <a:solidFill>
                  <a:srgbClr val="FFFFFF"/>
                </a:solidFill>
                <a:latin typeface="Trebuchet MS"/>
                <a:cs typeface="Trebuchet MS"/>
              </a:rPr>
              <a:t> </a:t>
            </a:r>
            <a:r>
              <a:rPr lang="en-US" sz="1600" b="1" spc="5" dirty="0">
                <a:solidFill>
                  <a:srgbClr val="FFFFFF"/>
                </a:solidFill>
                <a:latin typeface="Trebuchet MS"/>
                <a:cs typeface="Trebuchet MS"/>
              </a:rPr>
              <a:t>h</a:t>
            </a:r>
            <a:r>
              <a:rPr sz="1600" b="1" dirty="0">
                <a:solidFill>
                  <a:srgbClr val="FFFFFF"/>
                </a:solidFill>
                <a:latin typeface="Trebuchet MS"/>
                <a:cs typeface="Trebuchet MS"/>
              </a:rPr>
              <a:t>ome</a:t>
            </a:r>
            <a:endParaRPr sz="1600" dirty="0">
              <a:latin typeface="Trebuchet MS"/>
              <a:cs typeface="Trebuchet MS"/>
            </a:endParaRPr>
          </a:p>
          <a:p>
            <a:pPr marL="1017905" marR="380365" indent="-114300">
              <a:lnSpc>
                <a:spcPts val="1600"/>
              </a:lnSpc>
              <a:spcBef>
                <a:spcPts val="434"/>
              </a:spcBef>
              <a:buFont typeface="Arial"/>
              <a:buChar char="•"/>
              <a:tabLst>
                <a:tab pos="1021715" algn="l"/>
              </a:tabLst>
            </a:pPr>
            <a:r>
              <a:rPr sz="1400" dirty="0">
                <a:solidFill>
                  <a:srgbClr val="FFFFFF"/>
                </a:solidFill>
                <a:latin typeface="Times New Roman"/>
                <a:cs typeface="Times New Roman"/>
              </a:rPr>
              <a:t>75% of </a:t>
            </a:r>
            <a:r>
              <a:rPr sz="1400" spc="-5" dirty="0">
                <a:solidFill>
                  <a:srgbClr val="FFFFFF"/>
                </a:solidFill>
                <a:latin typeface="Times New Roman"/>
                <a:cs typeface="Times New Roman"/>
              </a:rPr>
              <a:t>people over </a:t>
            </a:r>
            <a:r>
              <a:rPr sz="1400" dirty="0">
                <a:solidFill>
                  <a:srgbClr val="FFFFFF"/>
                </a:solidFill>
                <a:latin typeface="Times New Roman"/>
                <a:cs typeface="Times New Roman"/>
              </a:rPr>
              <a:t>50 </a:t>
            </a:r>
            <a:r>
              <a:rPr sz="1400" spc="-5" dirty="0">
                <a:solidFill>
                  <a:srgbClr val="FFFFFF"/>
                </a:solidFill>
                <a:latin typeface="Times New Roman"/>
                <a:cs typeface="Times New Roman"/>
              </a:rPr>
              <a:t>prefer </a:t>
            </a:r>
            <a:r>
              <a:rPr sz="1400" dirty="0">
                <a:solidFill>
                  <a:srgbClr val="FFFFFF"/>
                </a:solidFill>
                <a:latin typeface="Times New Roman"/>
                <a:cs typeface="Times New Roman"/>
              </a:rPr>
              <a:t>to </a:t>
            </a:r>
            <a:r>
              <a:rPr sz="1400" spc="-5" dirty="0">
                <a:solidFill>
                  <a:srgbClr val="FFFFFF"/>
                </a:solidFill>
                <a:latin typeface="Times New Roman"/>
                <a:cs typeface="Times New Roman"/>
              </a:rPr>
              <a:t>age </a:t>
            </a:r>
            <a:r>
              <a:rPr sz="1400" dirty="0">
                <a:solidFill>
                  <a:srgbClr val="FFFFFF"/>
                </a:solidFill>
                <a:latin typeface="Times New Roman"/>
                <a:cs typeface="Times New Roman"/>
              </a:rPr>
              <a:t>in </a:t>
            </a:r>
            <a:r>
              <a:rPr sz="1400" spc="-5" dirty="0">
                <a:solidFill>
                  <a:srgbClr val="FFFFFF"/>
                </a:solidFill>
                <a:latin typeface="Times New Roman"/>
                <a:cs typeface="Times New Roman"/>
              </a:rPr>
              <a:t>their </a:t>
            </a:r>
            <a:r>
              <a:rPr sz="1400" dirty="0">
                <a:solidFill>
                  <a:srgbClr val="FFFFFF"/>
                </a:solidFill>
                <a:latin typeface="Times New Roman"/>
                <a:cs typeface="Times New Roman"/>
              </a:rPr>
              <a:t>own </a:t>
            </a:r>
            <a:r>
              <a:rPr sz="1400" spc="-5" dirty="0">
                <a:solidFill>
                  <a:srgbClr val="FFFFFF"/>
                </a:solidFill>
                <a:latin typeface="Times New Roman"/>
                <a:cs typeface="Times New Roman"/>
              </a:rPr>
              <a:t>home </a:t>
            </a:r>
            <a:r>
              <a:rPr sz="1400" dirty="0">
                <a:solidFill>
                  <a:srgbClr val="FFFFFF"/>
                </a:solidFill>
                <a:latin typeface="Times New Roman"/>
                <a:cs typeface="Times New Roman"/>
              </a:rPr>
              <a:t>– but </a:t>
            </a:r>
            <a:r>
              <a:rPr sz="1400" spc="-5" dirty="0">
                <a:solidFill>
                  <a:srgbClr val="FFFFFF"/>
                </a:solidFill>
                <a:latin typeface="Times New Roman"/>
                <a:cs typeface="Times New Roman"/>
              </a:rPr>
              <a:t>only </a:t>
            </a:r>
            <a:r>
              <a:rPr sz="1400" dirty="0">
                <a:solidFill>
                  <a:srgbClr val="FFFFFF"/>
                </a:solidFill>
                <a:latin typeface="Palatino Linotype"/>
                <a:cs typeface="Palatino Linotype"/>
              </a:rPr>
              <a:t>45% </a:t>
            </a:r>
            <a:r>
              <a:rPr sz="1400" dirty="0">
                <a:solidFill>
                  <a:srgbClr val="FFFFFF"/>
                </a:solidFill>
                <a:latin typeface="Times New Roman"/>
                <a:cs typeface="Times New Roman"/>
              </a:rPr>
              <a:t>of </a:t>
            </a:r>
            <a:r>
              <a:rPr sz="1400" spc="-5" dirty="0">
                <a:solidFill>
                  <a:srgbClr val="FFFFFF"/>
                </a:solidFill>
                <a:latin typeface="Times New Roman"/>
                <a:cs typeface="Times New Roman"/>
              </a:rPr>
              <a:t>Hoosiers </a:t>
            </a:r>
            <a:r>
              <a:rPr sz="1400" dirty="0">
                <a:solidFill>
                  <a:srgbClr val="FFFFFF"/>
                </a:solidFill>
                <a:latin typeface="Times New Roman"/>
                <a:cs typeface="Times New Roman"/>
              </a:rPr>
              <a:t>who </a:t>
            </a:r>
            <a:r>
              <a:rPr sz="1400" spc="-5" dirty="0">
                <a:solidFill>
                  <a:srgbClr val="FFFFFF"/>
                </a:solidFill>
                <a:latin typeface="Times New Roman"/>
                <a:cs typeface="Times New Roman"/>
              </a:rPr>
              <a:t>qualify  </a:t>
            </a:r>
            <a:r>
              <a:rPr sz="1400" dirty="0">
                <a:solidFill>
                  <a:srgbClr val="FFFFFF"/>
                </a:solidFill>
                <a:latin typeface="Times New Roman"/>
                <a:cs typeface="Times New Roman"/>
              </a:rPr>
              <a:t>for </a:t>
            </a:r>
            <a:r>
              <a:rPr sz="1400" spc="-5" dirty="0">
                <a:solidFill>
                  <a:srgbClr val="FFFFFF"/>
                </a:solidFill>
                <a:latin typeface="Times New Roman"/>
                <a:cs typeface="Times New Roman"/>
              </a:rPr>
              <a:t>Medicaid are aging at</a:t>
            </a:r>
            <a:r>
              <a:rPr sz="1400" spc="5" dirty="0">
                <a:solidFill>
                  <a:srgbClr val="FFFFFF"/>
                </a:solidFill>
                <a:latin typeface="Times New Roman"/>
                <a:cs typeface="Times New Roman"/>
              </a:rPr>
              <a:t> </a:t>
            </a:r>
            <a:r>
              <a:rPr sz="1400" spc="-5" dirty="0">
                <a:solidFill>
                  <a:srgbClr val="FFFFFF"/>
                </a:solidFill>
                <a:latin typeface="Times New Roman"/>
                <a:cs typeface="Times New Roman"/>
              </a:rPr>
              <a:t>home</a:t>
            </a:r>
            <a:r>
              <a:rPr lang="en-US" sz="1400" spc="-5" dirty="0">
                <a:solidFill>
                  <a:srgbClr val="FFFFFF"/>
                </a:solidFill>
                <a:latin typeface="Times New Roman"/>
                <a:cs typeface="Times New Roman"/>
              </a:rPr>
              <a:t>*</a:t>
            </a:r>
            <a:endParaRPr sz="1400" dirty="0">
              <a:latin typeface="Times New Roman"/>
              <a:cs typeface="Times New Roman"/>
            </a:endParaRPr>
          </a:p>
          <a:p>
            <a:pPr marL="1017905" marR="826769" indent="-114300">
              <a:lnSpc>
                <a:spcPts val="1700"/>
              </a:lnSpc>
              <a:spcBef>
                <a:spcPts val="20"/>
              </a:spcBef>
              <a:buFont typeface="Arial"/>
              <a:buChar char="•"/>
              <a:tabLst>
                <a:tab pos="1021715" algn="l"/>
              </a:tabLst>
            </a:pPr>
            <a:r>
              <a:rPr sz="1400" spc="-5" dirty="0">
                <a:solidFill>
                  <a:srgbClr val="FFFFFF"/>
                </a:solidFill>
                <a:latin typeface="Times New Roman"/>
                <a:cs typeface="Times New Roman"/>
              </a:rPr>
              <a:t>The risk </a:t>
            </a:r>
            <a:r>
              <a:rPr sz="1400" dirty="0">
                <a:solidFill>
                  <a:srgbClr val="FFFFFF"/>
                </a:solidFill>
                <a:latin typeface="Times New Roman"/>
                <a:cs typeface="Times New Roman"/>
              </a:rPr>
              <a:t>of </a:t>
            </a:r>
            <a:r>
              <a:rPr sz="1400" spc="-5" dirty="0">
                <a:solidFill>
                  <a:srgbClr val="FFFFFF"/>
                </a:solidFill>
                <a:latin typeface="Times New Roman"/>
                <a:cs typeface="Times New Roman"/>
              </a:rPr>
              <a:t>contracting </a:t>
            </a:r>
            <a:r>
              <a:rPr sz="1400" dirty="0">
                <a:solidFill>
                  <a:srgbClr val="FFFFFF"/>
                </a:solidFill>
                <a:latin typeface="Times New Roman"/>
                <a:cs typeface="Times New Roman"/>
              </a:rPr>
              <a:t>COVID </a:t>
            </a:r>
            <a:r>
              <a:rPr sz="1400" spc="-5" dirty="0">
                <a:solidFill>
                  <a:srgbClr val="FFFFFF"/>
                </a:solidFill>
                <a:latin typeface="Times New Roman"/>
                <a:cs typeface="Times New Roman"/>
              </a:rPr>
              <a:t>and impact </a:t>
            </a:r>
            <a:r>
              <a:rPr sz="1400" dirty="0">
                <a:solidFill>
                  <a:srgbClr val="FFFFFF"/>
                </a:solidFill>
                <a:latin typeface="Times New Roman"/>
                <a:cs typeface="Times New Roman"/>
              </a:rPr>
              <a:t>of </a:t>
            </a:r>
            <a:r>
              <a:rPr sz="1400" spc="-5" dirty="0">
                <a:solidFill>
                  <a:srgbClr val="FFFFFF"/>
                </a:solidFill>
                <a:latin typeface="Times New Roman"/>
                <a:cs typeface="Times New Roman"/>
              </a:rPr>
              <a:t>potential isolation drives an even increased  desire </a:t>
            </a:r>
            <a:r>
              <a:rPr sz="1400" dirty="0">
                <a:solidFill>
                  <a:srgbClr val="FFFFFF"/>
                </a:solidFill>
                <a:latin typeface="Times New Roman"/>
                <a:cs typeface="Times New Roman"/>
              </a:rPr>
              <a:t>to </a:t>
            </a:r>
            <a:r>
              <a:rPr sz="1400" spc="-5" dirty="0">
                <a:solidFill>
                  <a:srgbClr val="FFFFFF"/>
                </a:solidFill>
                <a:latin typeface="Times New Roman"/>
                <a:cs typeface="Times New Roman"/>
              </a:rPr>
              <a:t>avoid institutional</a:t>
            </a:r>
            <a:r>
              <a:rPr sz="1400" spc="5" dirty="0">
                <a:solidFill>
                  <a:srgbClr val="FFFFFF"/>
                </a:solidFill>
                <a:latin typeface="Times New Roman"/>
                <a:cs typeface="Times New Roman"/>
              </a:rPr>
              <a:t> </a:t>
            </a:r>
            <a:r>
              <a:rPr sz="1400" spc="-5" dirty="0">
                <a:solidFill>
                  <a:srgbClr val="FFFFFF"/>
                </a:solidFill>
                <a:latin typeface="Times New Roman"/>
                <a:cs typeface="Times New Roman"/>
              </a:rPr>
              <a:t>settings</a:t>
            </a:r>
            <a:endParaRPr sz="1400" dirty="0">
              <a:latin typeface="Times New Roman"/>
              <a:cs typeface="Times New Roman"/>
            </a:endParaRPr>
          </a:p>
          <a:p>
            <a:pPr>
              <a:lnSpc>
                <a:spcPct val="100000"/>
              </a:lnSpc>
              <a:spcBef>
                <a:spcPts val="55"/>
              </a:spcBef>
              <a:buClr>
                <a:srgbClr val="FFFFFF"/>
              </a:buClr>
              <a:buFont typeface="Arial"/>
              <a:buChar char="•"/>
            </a:pPr>
            <a:endParaRPr sz="2200" dirty="0">
              <a:latin typeface="Times New Roman"/>
              <a:cs typeface="Times New Roman"/>
            </a:endParaRPr>
          </a:p>
          <a:p>
            <a:pPr marL="196850">
              <a:lnSpc>
                <a:spcPct val="100000"/>
              </a:lnSpc>
            </a:pPr>
            <a:r>
              <a:rPr sz="1600" b="1" dirty="0">
                <a:solidFill>
                  <a:srgbClr val="FFFFFF"/>
                </a:solidFill>
                <a:latin typeface="Trebuchet MS"/>
                <a:cs typeface="Trebuchet MS"/>
              </a:rPr>
              <a:t>Cost: </a:t>
            </a:r>
            <a:r>
              <a:rPr sz="1600" b="1" spc="-5" dirty="0">
                <a:solidFill>
                  <a:srgbClr val="FFFFFF"/>
                </a:solidFill>
                <a:latin typeface="Trebuchet MS"/>
                <a:cs typeface="Trebuchet MS"/>
              </a:rPr>
              <a:t>Developing </a:t>
            </a:r>
            <a:r>
              <a:rPr lang="en-US" sz="1600" b="1" spc="-5" dirty="0">
                <a:solidFill>
                  <a:srgbClr val="FFFFFF"/>
                </a:solidFill>
                <a:latin typeface="Trebuchet MS"/>
                <a:cs typeface="Trebuchet MS"/>
              </a:rPr>
              <a:t>l</a:t>
            </a:r>
            <a:r>
              <a:rPr sz="1600" b="1" spc="-5" dirty="0">
                <a:solidFill>
                  <a:srgbClr val="FFFFFF"/>
                </a:solidFill>
                <a:latin typeface="Trebuchet MS"/>
                <a:cs typeface="Trebuchet MS"/>
              </a:rPr>
              <a:t>ong-term</a:t>
            </a:r>
            <a:r>
              <a:rPr sz="1600" b="1" spc="5" dirty="0">
                <a:solidFill>
                  <a:srgbClr val="FFFFFF"/>
                </a:solidFill>
                <a:latin typeface="Trebuchet MS"/>
                <a:cs typeface="Trebuchet MS"/>
              </a:rPr>
              <a:t> </a:t>
            </a:r>
            <a:r>
              <a:rPr lang="en-US" sz="1600" b="1" spc="-5" dirty="0">
                <a:solidFill>
                  <a:srgbClr val="FFFFFF"/>
                </a:solidFill>
                <a:latin typeface="Trebuchet MS"/>
                <a:cs typeface="Trebuchet MS"/>
              </a:rPr>
              <a:t>s</a:t>
            </a:r>
            <a:r>
              <a:rPr sz="1600" b="1" spc="-5" dirty="0">
                <a:solidFill>
                  <a:srgbClr val="FFFFFF"/>
                </a:solidFill>
                <a:latin typeface="Trebuchet MS"/>
                <a:cs typeface="Trebuchet MS"/>
              </a:rPr>
              <a:t>ustainability</a:t>
            </a:r>
            <a:endParaRPr sz="1600" dirty="0">
              <a:latin typeface="Trebuchet MS"/>
              <a:cs typeface="Trebuchet MS"/>
            </a:endParaRPr>
          </a:p>
          <a:p>
            <a:pPr marL="1036319" indent="-118110">
              <a:lnSpc>
                <a:spcPts val="1639"/>
              </a:lnSpc>
              <a:spcBef>
                <a:spcPts val="515"/>
              </a:spcBef>
              <a:buFont typeface="Arial"/>
              <a:buChar char="•"/>
              <a:tabLst>
                <a:tab pos="1036955" algn="l"/>
              </a:tabLst>
            </a:pPr>
            <a:r>
              <a:rPr sz="1400" spc="-5" dirty="0">
                <a:solidFill>
                  <a:srgbClr val="FFFFFF"/>
                </a:solidFill>
                <a:latin typeface="Times New Roman"/>
                <a:cs typeface="Times New Roman"/>
              </a:rPr>
              <a:t>Indiana has about </a:t>
            </a:r>
            <a:r>
              <a:rPr sz="1400" dirty="0">
                <a:solidFill>
                  <a:srgbClr val="FFFFFF"/>
                </a:solidFill>
                <a:latin typeface="Times New Roman"/>
                <a:cs typeface="Times New Roman"/>
              </a:rPr>
              <a:t>2% of the U.S. </a:t>
            </a:r>
            <a:r>
              <a:rPr sz="1400" spc="-5" dirty="0">
                <a:solidFill>
                  <a:srgbClr val="FFFFFF"/>
                </a:solidFill>
                <a:latin typeface="Times New Roman"/>
                <a:cs typeface="Times New Roman"/>
              </a:rPr>
              <a:t>population, </a:t>
            </a:r>
            <a:r>
              <a:rPr sz="1400" dirty="0">
                <a:solidFill>
                  <a:srgbClr val="FFFFFF"/>
                </a:solidFill>
                <a:latin typeface="Times New Roman"/>
                <a:cs typeface="Times New Roman"/>
              </a:rPr>
              <a:t>but </a:t>
            </a:r>
            <a:r>
              <a:rPr sz="1400" spc="-5" dirty="0">
                <a:solidFill>
                  <a:srgbClr val="FFFFFF"/>
                </a:solidFill>
                <a:latin typeface="Times New Roman"/>
                <a:cs typeface="Times New Roman"/>
              </a:rPr>
              <a:t>over </a:t>
            </a:r>
            <a:r>
              <a:rPr sz="1400" dirty="0">
                <a:solidFill>
                  <a:srgbClr val="FFFFFF"/>
                </a:solidFill>
                <a:latin typeface="Times New Roman"/>
                <a:cs typeface="Times New Roman"/>
              </a:rPr>
              <a:t>3% of nursing</a:t>
            </a:r>
            <a:r>
              <a:rPr sz="1400" spc="15" dirty="0">
                <a:solidFill>
                  <a:srgbClr val="FFFFFF"/>
                </a:solidFill>
                <a:latin typeface="Times New Roman"/>
                <a:cs typeface="Times New Roman"/>
              </a:rPr>
              <a:t> </a:t>
            </a:r>
            <a:r>
              <a:rPr sz="1400" spc="-5" dirty="0">
                <a:solidFill>
                  <a:srgbClr val="FFFFFF"/>
                </a:solidFill>
                <a:latin typeface="Times New Roman"/>
                <a:cs typeface="Times New Roman"/>
              </a:rPr>
              <a:t>facilities</a:t>
            </a:r>
            <a:endParaRPr sz="1400" dirty="0">
              <a:latin typeface="Times New Roman"/>
              <a:cs typeface="Times New Roman"/>
            </a:endParaRPr>
          </a:p>
          <a:p>
            <a:pPr marL="1033144" marR="417195" indent="-114300">
              <a:lnSpc>
                <a:spcPts val="1700"/>
              </a:lnSpc>
              <a:buFont typeface="Arial"/>
              <a:buChar char="•"/>
              <a:tabLst>
                <a:tab pos="1036955" algn="l"/>
              </a:tabLst>
            </a:pPr>
            <a:r>
              <a:rPr sz="1400" spc="-35" dirty="0">
                <a:solidFill>
                  <a:srgbClr val="FFFFFF"/>
                </a:solidFill>
                <a:latin typeface="Times New Roman"/>
                <a:cs typeface="Times New Roman"/>
              </a:rPr>
              <a:t>LTSS </a:t>
            </a:r>
            <a:r>
              <a:rPr sz="1400" spc="-5" dirty="0">
                <a:solidFill>
                  <a:srgbClr val="FFFFFF"/>
                </a:solidFill>
                <a:latin typeface="Times New Roman"/>
                <a:cs typeface="Times New Roman"/>
              </a:rPr>
              <a:t>members are </a:t>
            </a:r>
            <a:r>
              <a:rPr sz="1400" dirty="0">
                <a:solidFill>
                  <a:srgbClr val="FFFFFF"/>
                </a:solidFill>
                <a:latin typeface="Times New Roman"/>
                <a:cs typeface="Times New Roman"/>
              </a:rPr>
              <a:t>4% of </a:t>
            </a:r>
            <a:r>
              <a:rPr sz="1400" spc="-5" dirty="0">
                <a:solidFill>
                  <a:srgbClr val="FFFFFF"/>
                </a:solidFill>
                <a:latin typeface="Times New Roman"/>
                <a:cs typeface="Times New Roman"/>
              </a:rPr>
              <a:t>Medicaid enrollment, yet </a:t>
            </a:r>
            <a:r>
              <a:rPr sz="1400" dirty="0">
                <a:solidFill>
                  <a:srgbClr val="FFFFFF"/>
                </a:solidFill>
                <a:latin typeface="Times New Roman"/>
                <a:cs typeface="Times New Roman"/>
              </a:rPr>
              <a:t>28% of </a:t>
            </a:r>
            <a:r>
              <a:rPr sz="1400" spc="-5" dirty="0">
                <a:solidFill>
                  <a:srgbClr val="FFFFFF"/>
                </a:solidFill>
                <a:latin typeface="Times New Roman"/>
                <a:cs typeface="Times New Roman"/>
              </a:rPr>
              <a:t>spend </a:t>
            </a:r>
            <a:r>
              <a:rPr sz="1400" dirty="0">
                <a:solidFill>
                  <a:srgbClr val="FFFFFF"/>
                </a:solidFill>
                <a:latin typeface="Times New Roman"/>
                <a:cs typeface="Times New Roman"/>
              </a:rPr>
              <a:t>- </a:t>
            </a:r>
            <a:r>
              <a:rPr sz="1400" spc="-5" dirty="0">
                <a:solidFill>
                  <a:srgbClr val="FFFFFF"/>
                </a:solidFill>
                <a:latin typeface="Times New Roman"/>
                <a:cs typeface="Times New Roman"/>
              </a:rPr>
              <a:t>only </a:t>
            </a:r>
            <a:r>
              <a:rPr sz="1400" dirty="0">
                <a:solidFill>
                  <a:srgbClr val="FFFFFF"/>
                </a:solidFill>
                <a:latin typeface="Times New Roman"/>
                <a:cs typeface="Times New Roman"/>
              </a:rPr>
              <a:t>~ 19% of </a:t>
            </a:r>
            <a:r>
              <a:rPr sz="1400" spc="-35" dirty="0">
                <a:solidFill>
                  <a:srgbClr val="FFFFFF"/>
                </a:solidFill>
                <a:latin typeface="Times New Roman"/>
                <a:cs typeface="Times New Roman"/>
              </a:rPr>
              <a:t>LTSS </a:t>
            </a:r>
            <a:r>
              <a:rPr sz="1400" spc="-5" dirty="0">
                <a:solidFill>
                  <a:srgbClr val="FFFFFF"/>
                </a:solidFill>
                <a:latin typeface="Times New Roman"/>
                <a:cs typeface="Times New Roman"/>
              </a:rPr>
              <a:t>spend  goes </a:t>
            </a:r>
            <a:r>
              <a:rPr sz="1400" dirty="0">
                <a:solidFill>
                  <a:srgbClr val="FFFFFF"/>
                </a:solidFill>
                <a:latin typeface="Times New Roman"/>
                <a:cs typeface="Times New Roman"/>
              </a:rPr>
              <a:t>to </a:t>
            </a:r>
            <a:r>
              <a:rPr sz="1400" spc="-5" dirty="0">
                <a:solidFill>
                  <a:srgbClr val="FFFFFF"/>
                </a:solidFill>
                <a:latin typeface="Times New Roman"/>
                <a:cs typeface="Times New Roman"/>
              </a:rPr>
              <a:t>home and community-based services</a:t>
            </a:r>
            <a:r>
              <a:rPr sz="1400" spc="15" dirty="0">
                <a:solidFill>
                  <a:srgbClr val="FFFFFF"/>
                </a:solidFill>
                <a:latin typeface="Times New Roman"/>
                <a:cs typeface="Times New Roman"/>
              </a:rPr>
              <a:t> </a:t>
            </a:r>
            <a:r>
              <a:rPr sz="1400" dirty="0">
                <a:solidFill>
                  <a:srgbClr val="FFFFFF"/>
                </a:solidFill>
                <a:latin typeface="Times New Roman"/>
                <a:cs typeface="Times New Roman"/>
              </a:rPr>
              <a:t>(HCBS)</a:t>
            </a:r>
            <a:endParaRPr sz="1400" dirty="0">
              <a:latin typeface="Times New Roman"/>
              <a:cs typeface="Times New Roman"/>
            </a:endParaRPr>
          </a:p>
          <a:p>
            <a:pPr marL="1033144" marR="652145" indent="-114300">
              <a:lnSpc>
                <a:spcPts val="1700"/>
              </a:lnSpc>
              <a:buFont typeface="Arial"/>
              <a:buChar char="•"/>
              <a:tabLst>
                <a:tab pos="1036955" algn="l"/>
              </a:tabLst>
            </a:pPr>
            <a:r>
              <a:rPr sz="1400" dirty="0">
                <a:solidFill>
                  <a:srgbClr val="FFFFFF"/>
                </a:solidFill>
                <a:latin typeface="Times New Roman"/>
                <a:cs typeface="Times New Roman"/>
              </a:rPr>
              <a:t>For </a:t>
            </a:r>
            <a:r>
              <a:rPr sz="1400" spc="-5" dirty="0">
                <a:solidFill>
                  <a:srgbClr val="FFFFFF"/>
                </a:solidFill>
                <a:latin typeface="Times New Roman"/>
                <a:cs typeface="Times New Roman"/>
              </a:rPr>
              <a:t>next ten years, population projections </a:t>
            </a:r>
            <a:r>
              <a:rPr sz="1400" dirty="0">
                <a:solidFill>
                  <a:srgbClr val="FFFFFF"/>
                </a:solidFill>
                <a:latin typeface="Times New Roman"/>
                <a:cs typeface="Times New Roman"/>
              </a:rPr>
              <a:t>show 28% </a:t>
            </a:r>
            <a:r>
              <a:rPr sz="1400" spc="-5" dirty="0">
                <a:solidFill>
                  <a:srgbClr val="FFFFFF"/>
                </a:solidFill>
                <a:latin typeface="Times New Roman"/>
                <a:cs typeface="Times New Roman"/>
              </a:rPr>
              <a:t>increase </a:t>
            </a:r>
            <a:r>
              <a:rPr sz="1400" dirty="0">
                <a:solidFill>
                  <a:srgbClr val="FFFFFF"/>
                </a:solidFill>
                <a:latin typeface="Times New Roman"/>
                <a:cs typeface="Times New Roman"/>
              </a:rPr>
              <a:t>in </a:t>
            </a:r>
            <a:r>
              <a:rPr sz="1400" spc="-5" dirty="0">
                <a:solidFill>
                  <a:srgbClr val="FFFFFF"/>
                </a:solidFill>
                <a:latin typeface="Times New Roman"/>
                <a:cs typeface="Times New Roman"/>
              </a:rPr>
              <a:t>Hoosiers age </a:t>
            </a:r>
            <a:r>
              <a:rPr sz="1400" dirty="0">
                <a:solidFill>
                  <a:srgbClr val="FFFFFF"/>
                </a:solidFill>
                <a:latin typeface="Times New Roman"/>
                <a:cs typeface="Times New Roman"/>
              </a:rPr>
              <a:t>65+ </a:t>
            </a:r>
            <a:r>
              <a:rPr sz="1400" spc="-5" dirty="0">
                <a:solidFill>
                  <a:srgbClr val="FFFFFF"/>
                </a:solidFill>
                <a:latin typeface="Times New Roman"/>
                <a:cs typeface="Times New Roman"/>
              </a:rPr>
              <a:t>and </a:t>
            </a:r>
            <a:r>
              <a:rPr sz="1400" dirty="0">
                <a:solidFill>
                  <a:srgbClr val="FFFFFF"/>
                </a:solidFill>
                <a:latin typeface="Times New Roman"/>
                <a:cs typeface="Times New Roman"/>
              </a:rPr>
              <a:t>45%  </a:t>
            </a:r>
            <a:r>
              <a:rPr sz="1400" spc="-5" dirty="0">
                <a:solidFill>
                  <a:srgbClr val="FFFFFF"/>
                </a:solidFill>
                <a:latin typeface="Times New Roman"/>
                <a:cs typeface="Times New Roman"/>
              </a:rPr>
              <a:t>increase </a:t>
            </a:r>
            <a:r>
              <a:rPr sz="1400" dirty="0">
                <a:solidFill>
                  <a:srgbClr val="FFFFFF"/>
                </a:solidFill>
                <a:latin typeface="Times New Roman"/>
                <a:cs typeface="Times New Roman"/>
              </a:rPr>
              <a:t>in </a:t>
            </a:r>
            <a:r>
              <a:rPr sz="1400" spc="-5" dirty="0">
                <a:solidFill>
                  <a:srgbClr val="FFFFFF"/>
                </a:solidFill>
                <a:latin typeface="Times New Roman"/>
                <a:cs typeface="Times New Roman"/>
              </a:rPr>
              <a:t>Hoosiers age </a:t>
            </a:r>
            <a:r>
              <a:rPr sz="1400" dirty="0">
                <a:solidFill>
                  <a:srgbClr val="FFFFFF"/>
                </a:solidFill>
                <a:latin typeface="Times New Roman"/>
                <a:cs typeface="Times New Roman"/>
              </a:rPr>
              <a:t>75+</a:t>
            </a:r>
            <a:endParaRPr sz="1400" dirty="0">
              <a:latin typeface="Times New Roman"/>
              <a:cs typeface="Times New Roman"/>
            </a:endParaRPr>
          </a:p>
          <a:p>
            <a:pPr>
              <a:lnSpc>
                <a:spcPct val="100000"/>
              </a:lnSpc>
              <a:buClr>
                <a:srgbClr val="FFFFFF"/>
              </a:buClr>
              <a:buFont typeface="Arial"/>
              <a:buChar char="•"/>
            </a:pPr>
            <a:endParaRPr sz="1500" dirty="0">
              <a:latin typeface="Times New Roman"/>
              <a:cs typeface="Times New Roman"/>
            </a:endParaRPr>
          </a:p>
          <a:p>
            <a:pPr>
              <a:lnSpc>
                <a:spcPct val="100000"/>
              </a:lnSpc>
              <a:spcBef>
                <a:spcPts val="25"/>
              </a:spcBef>
              <a:buClr>
                <a:srgbClr val="FFFFFF"/>
              </a:buClr>
              <a:buFont typeface="Arial"/>
              <a:buChar char="•"/>
            </a:pPr>
            <a:endParaRPr sz="1450" dirty="0">
              <a:latin typeface="Times New Roman"/>
              <a:cs typeface="Times New Roman"/>
            </a:endParaRPr>
          </a:p>
          <a:p>
            <a:pPr marL="234950">
              <a:lnSpc>
                <a:spcPct val="100000"/>
              </a:lnSpc>
              <a:spcBef>
                <a:spcPts val="5"/>
              </a:spcBef>
            </a:pPr>
            <a:r>
              <a:rPr sz="1600" b="1" spc="-5" dirty="0">
                <a:solidFill>
                  <a:srgbClr val="FFFFFF"/>
                </a:solidFill>
                <a:latin typeface="Trebuchet MS"/>
                <a:cs typeface="Trebuchet MS"/>
              </a:rPr>
              <a:t>Quality: Hoosiers </a:t>
            </a:r>
            <a:r>
              <a:rPr lang="en-US" sz="1600" b="1" spc="-5" dirty="0">
                <a:solidFill>
                  <a:srgbClr val="FFFFFF"/>
                </a:solidFill>
                <a:latin typeface="Trebuchet MS"/>
                <a:cs typeface="Trebuchet MS"/>
              </a:rPr>
              <a:t>d</a:t>
            </a:r>
            <a:r>
              <a:rPr sz="1600" b="1" spc="-5" dirty="0">
                <a:solidFill>
                  <a:srgbClr val="FFFFFF"/>
                </a:solidFill>
                <a:latin typeface="Trebuchet MS"/>
                <a:cs typeface="Trebuchet MS"/>
              </a:rPr>
              <a:t>eserve </a:t>
            </a:r>
            <a:r>
              <a:rPr sz="1600" b="1" dirty="0">
                <a:solidFill>
                  <a:srgbClr val="FFFFFF"/>
                </a:solidFill>
                <a:latin typeface="Trebuchet MS"/>
                <a:cs typeface="Trebuchet MS"/>
              </a:rPr>
              <a:t>the </a:t>
            </a:r>
            <a:r>
              <a:rPr lang="en-US" sz="1600" b="1" dirty="0">
                <a:solidFill>
                  <a:srgbClr val="FFFFFF"/>
                </a:solidFill>
                <a:latin typeface="Trebuchet MS"/>
                <a:cs typeface="Trebuchet MS"/>
              </a:rPr>
              <a:t>b</a:t>
            </a:r>
            <a:r>
              <a:rPr sz="1600" b="1" dirty="0">
                <a:solidFill>
                  <a:srgbClr val="FFFFFF"/>
                </a:solidFill>
                <a:latin typeface="Trebuchet MS"/>
                <a:cs typeface="Trebuchet MS"/>
              </a:rPr>
              <a:t>est</a:t>
            </a:r>
            <a:r>
              <a:rPr sz="1600" b="1" spc="15" dirty="0">
                <a:solidFill>
                  <a:srgbClr val="FFFFFF"/>
                </a:solidFill>
                <a:latin typeface="Trebuchet MS"/>
                <a:cs typeface="Trebuchet MS"/>
              </a:rPr>
              <a:t> </a:t>
            </a:r>
            <a:r>
              <a:rPr lang="en-US" sz="1600" b="1" spc="-5" dirty="0">
                <a:solidFill>
                  <a:srgbClr val="FFFFFF"/>
                </a:solidFill>
                <a:latin typeface="Trebuchet MS"/>
                <a:cs typeface="Trebuchet MS"/>
              </a:rPr>
              <a:t>c</a:t>
            </a:r>
            <a:r>
              <a:rPr sz="1600" b="1" spc="-5" dirty="0">
                <a:solidFill>
                  <a:srgbClr val="FFFFFF"/>
                </a:solidFill>
                <a:latin typeface="Trebuchet MS"/>
                <a:cs typeface="Trebuchet MS"/>
              </a:rPr>
              <a:t>are</a:t>
            </a:r>
            <a:endParaRPr sz="1600" dirty="0">
              <a:latin typeface="Trebuchet MS"/>
              <a:cs typeface="Trebuchet MS"/>
            </a:endParaRPr>
          </a:p>
          <a:p>
            <a:pPr marL="1036319" indent="-118110">
              <a:lnSpc>
                <a:spcPct val="100000"/>
              </a:lnSpc>
              <a:spcBef>
                <a:spcPts val="380"/>
              </a:spcBef>
              <a:buFont typeface="Arial"/>
              <a:buChar char="•"/>
              <a:tabLst>
                <a:tab pos="1036955" algn="l"/>
              </a:tabLst>
            </a:pPr>
            <a:r>
              <a:rPr sz="1400" spc="-15" dirty="0">
                <a:solidFill>
                  <a:srgbClr val="FFFFFF"/>
                </a:solidFill>
                <a:latin typeface="Times New Roman"/>
                <a:cs typeface="Times New Roman"/>
              </a:rPr>
              <a:t>AARP’s </a:t>
            </a:r>
            <a:r>
              <a:rPr sz="1400" spc="-35" dirty="0">
                <a:solidFill>
                  <a:srgbClr val="FFFFFF"/>
                </a:solidFill>
                <a:latin typeface="Times New Roman"/>
                <a:cs typeface="Times New Roman"/>
              </a:rPr>
              <a:t>LTSS </a:t>
            </a:r>
            <a:r>
              <a:rPr sz="1400" spc="-5" dirty="0">
                <a:solidFill>
                  <a:srgbClr val="FFFFFF"/>
                </a:solidFill>
                <a:latin typeface="Times New Roman"/>
                <a:cs typeface="Times New Roman"/>
              </a:rPr>
              <a:t>Scorecard ranked Indiana </a:t>
            </a:r>
            <a:r>
              <a:rPr sz="1400" spc="5" dirty="0">
                <a:solidFill>
                  <a:srgbClr val="FFFFFF"/>
                </a:solidFill>
                <a:latin typeface="Times New Roman"/>
                <a:cs typeface="Times New Roman"/>
              </a:rPr>
              <a:t>44</a:t>
            </a:r>
            <a:r>
              <a:rPr sz="1350" spc="7" baseline="24691" dirty="0">
                <a:solidFill>
                  <a:srgbClr val="FFFFFF"/>
                </a:solidFill>
                <a:latin typeface="Times New Roman"/>
                <a:cs typeface="Times New Roman"/>
              </a:rPr>
              <a:t>th </a:t>
            </a:r>
            <a:r>
              <a:rPr sz="1400" dirty="0">
                <a:solidFill>
                  <a:srgbClr val="FFFFFF"/>
                </a:solidFill>
                <a:latin typeface="Times New Roman"/>
                <a:cs typeface="Times New Roman"/>
              </a:rPr>
              <a:t>in the</a:t>
            </a:r>
            <a:r>
              <a:rPr sz="1400" spc="-55" dirty="0">
                <a:solidFill>
                  <a:srgbClr val="FFFFFF"/>
                </a:solidFill>
                <a:latin typeface="Times New Roman"/>
                <a:cs typeface="Times New Roman"/>
              </a:rPr>
              <a:t> </a:t>
            </a:r>
            <a:r>
              <a:rPr sz="1400" spc="-5" dirty="0">
                <a:solidFill>
                  <a:srgbClr val="FFFFFF"/>
                </a:solidFill>
                <a:latin typeface="Times New Roman"/>
                <a:cs typeface="Times New Roman"/>
              </a:rPr>
              <a:t>nation</a:t>
            </a:r>
            <a:endParaRPr sz="1400" dirty="0">
              <a:latin typeface="Times New Roman"/>
              <a:cs typeface="Times New Roman"/>
            </a:endParaRPr>
          </a:p>
          <a:p>
            <a:pPr marL="1036319" indent="-118110">
              <a:lnSpc>
                <a:spcPct val="100000"/>
              </a:lnSpc>
              <a:spcBef>
                <a:spcPts val="20"/>
              </a:spcBef>
              <a:buFont typeface="Arial"/>
              <a:buChar char="•"/>
              <a:tabLst>
                <a:tab pos="1036955" algn="l"/>
              </a:tabLst>
            </a:pPr>
            <a:r>
              <a:rPr sz="1400" spc="-35" dirty="0">
                <a:solidFill>
                  <a:srgbClr val="FFFFFF"/>
                </a:solidFill>
                <a:latin typeface="Times New Roman"/>
                <a:cs typeface="Times New Roman"/>
              </a:rPr>
              <a:t>LTSS </a:t>
            </a:r>
            <a:r>
              <a:rPr sz="1400" dirty="0">
                <a:solidFill>
                  <a:srgbClr val="FFFFFF"/>
                </a:solidFill>
                <a:latin typeface="Times New Roman"/>
                <a:cs typeface="Times New Roman"/>
              </a:rPr>
              <a:t>is </a:t>
            </a:r>
            <a:r>
              <a:rPr sz="1400" spc="-5" dirty="0">
                <a:solidFill>
                  <a:srgbClr val="FFFFFF"/>
                </a:solidFill>
                <a:latin typeface="Times New Roman"/>
                <a:cs typeface="Times New Roman"/>
              </a:rPr>
              <a:t>uncoordinated and lacks cultural</a:t>
            </a:r>
            <a:r>
              <a:rPr sz="1400" spc="50" dirty="0">
                <a:solidFill>
                  <a:srgbClr val="FFFFFF"/>
                </a:solidFill>
                <a:latin typeface="Times New Roman"/>
                <a:cs typeface="Times New Roman"/>
              </a:rPr>
              <a:t> </a:t>
            </a:r>
            <a:r>
              <a:rPr sz="1400" spc="-5" dirty="0">
                <a:solidFill>
                  <a:srgbClr val="FFFFFF"/>
                </a:solidFill>
                <a:latin typeface="Times New Roman"/>
                <a:cs typeface="Times New Roman"/>
              </a:rPr>
              <a:t>competency</a:t>
            </a:r>
            <a:endParaRPr sz="1400" dirty="0">
              <a:latin typeface="Times New Roman"/>
              <a:cs typeface="Times New Roman"/>
            </a:endParaRPr>
          </a:p>
          <a:p>
            <a:pPr marL="1036319" indent="-118110">
              <a:lnSpc>
                <a:spcPct val="100000"/>
              </a:lnSpc>
              <a:spcBef>
                <a:spcPts val="120"/>
              </a:spcBef>
              <a:buFont typeface="Arial"/>
              <a:buChar char="•"/>
              <a:tabLst>
                <a:tab pos="1036955" algn="l"/>
              </a:tabLst>
            </a:pPr>
            <a:r>
              <a:rPr sz="1400" spc="-5" dirty="0">
                <a:solidFill>
                  <a:srgbClr val="FFFFFF"/>
                </a:solidFill>
                <a:latin typeface="Times New Roman"/>
                <a:cs typeface="Times New Roman"/>
              </a:rPr>
              <a:t>Payment </a:t>
            </a:r>
            <a:r>
              <a:rPr sz="1400" dirty="0">
                <a:solidFill>
                  <a:srgbClr val="FFFFFF"/>
                </a:solidFill>
                <a:latin typeface="Times New Roman"/>
                <a:cs typeface="Times New Roman"/>
              </a:rPr>
              <a:t>for </a:t>
            </a:r>
            <a:r>
              <a:rPr sz="1400" spc="-35" dirty="0">
                <a:solidFill>
                  <a:srgbClr val="FFFFFF"/>
                </a:solidFill>
                <a:latin typeface="Times New Roman"/>
                <a:cs typeface="Times New Roman"/>
              </a:rPr>
              <a:t>LTSS </a:t>
            </a:r>
            <a:r>
              <a:rPr sz="1400" spc="-5" dirty="0">
                <a:solidFill>
                  <a:srgbClr val="FFFFFF"/>
                </a:solidFill>
                <a:latin typeface="Times New Roman"/>
                <a:cs typeface="Times New Roman"/>
              </a:rPr>
              <a:t>services </a:t>
            </a:r>
            <a:r>
              <a:rPr sz="1400" dirty="0">
                <a:solidFill>
                  <a:srgbClr val="FFFFFF"/>
                </a:solidFill>
                <a:latin typeface="Times New Roman"/>
                <a:cs typeface="Times New Roman"/>
              </a:rPr>
              <a:t>is </a:t>
            </a:r>
            <a:r>
              <a:rPr sz="1400" spc="-5" dirty="0">
                <a:solidFill>
                  <a:srgbClr val="FFFFFF"/>
                </a:solidFill>
                <a:latin typeface="Times New Roman"/>
                <a:cs typeface="Times New Roman"/>
              </a:rPr>
              <a:t>poorly linked </a:t>
            </a:r>
            <a:r>
              <a:rPr sz="1400" dirty="0">
                <a:solidFill>
                  <a:srgbClr val="FFFFFF"/>
                </a:solidFill>
                <a:latin typeface="Times New Roman"/>
                <a:cs typeface="Times New Roman"/>
              </a:rPr>
              <a:t>to </a:t>
            </a:r>
            <a:r>
              <a:rPr sz="1400" spc="-5" dirty="0">
                <a:solidFill>
                  <a:srgbClr val="FFFFFF"/>
                </a:solidFill>
                <a:latin typeface="Times New Roman"/>
                <a:cs typeface="Times New Roman"/>
              </a:rPr>
              <a:t>quality measures and </a:t>
            </a:r>
            <a:r>
              <a:rPr sz="1400" dirty="0">
                <a:solidFill>
                  <a:srgbClr val="FFFFFF"/>
                </a:solidFill>
                <a:latin typeface="Times New Roman"/>
                <a:cs typeface="Times New Roman"/>
              </a:rPr>
              <a:t>not </a:t>
            </a:r>
            <a:r>
              <a:rPr sz="1400" spc="-5" dirty="0">
                <a:solidFill>
                  <a:srgbClr val="FFFFFF"/>
                </a:solidFill>
                <a:latin typeface="Times New Roman"/>
                <a:cs typeface="Times New Roman"/>
              </a:rPr>
              <a:t>linked </a:t>
            </a:r>
            <a:r>
              <a:rPr sz="1400" dirty="0">
                <a:solidFill>
                  <a:srgbClr val="FFFFFF"/>
                </a:solidFill>
                <a:latin typeface="Times New Roman"/>
                <a:cs typeface="Times New Roman"/>
              </a:rPr>
              <a:t>to</a:t>
            </a:r>
            <a:r>
              <a:rPr sz="1400" spc="110" dirty="0">
                <a:solidFill>
                  <a:srgbClr val="FFFFFF"/>
                </a:solidFill>
                <a:latin typeface="Times New Roman"/>
                <a:cs typeface="Times New Roman"/>
              </a:rPr>
              <a:t> </a:t>
            </a:r>
            <a:r>
              <a:rPr sz="1400" spc="-5" dirty="0">
                <a:solidFill>
                  <a:srgbClr val="FFFFFF"/>
                </a:solidFill>
                <a:latin typeface="Times New Roman"/>
                <a:cs typeface="Times New Roman"/>
              </a:rPr>
              <a:t>outcomes</a:t>
            </a:r>
            <a:endParaRPr sz="1400" dirty="0">
              <a:latin typeface="Times New Roman"/>
              <a:cs typeface="Times New Roman"/>
            </a:endParaRPr>
          </a:p>
        </p:txBody>
      </p:sp>
      <p:sp>
        <p:nvSpPr>
          <p:cNvPr id="13" name="object 10">
            <a:extLst>
              <a:ext uri="{FF2B5EF4-FFF2-40B4-BE49-F238E27FC236}">
                <a16:creationId xmlns:a16="http://schemas.microsoft.com/office/drawing/2014/main" id="{589C6933-93E1-4019-B395-6BCDA8C52651}"/>
              </a:ext>
            </a:extLst>
          </p:cNvPr>
          <p:cNvSpPr/>
          <p:nvPr/>
        </p:nvSpPr>
        <p:spPr>
          <a:xfrm>
            <a:off x="646277" y="1689575"/>
            <a:ext cx="589053" cy="608719"/>
          </a:xfrm>
          <a:prstGeom prst="rect">
            <a:avLst/>
          </a:prstGeom>
          <a:blipFill>
            <a:blip r:embed="rId5" cstate="print"/>
            <a:stretch>
              <a:fillRect/>
            </a:stretch>
          </a:blipFill>
        </p:spPr>
        <p:txBody>
          <a:bodyPr wrap="square" lIns="0" tIns="0" rIns="0" bIns="0" rtlCol="0"/>
          <a:lstStyle/>
          <a:p>
            <a:endParaRPr dirty="0"/>
          </a:p>
        </p:txBody>
      </p:sp>
      <p:sp>
        <p:nvSpPr>
          <p:cNvPr id="14" name="object 11">
            <a:extLst>
              <a:ext uri="{FF2B5EF4-FFF2-40B4-BE49-F238E27FC236}">
                <a16:creationId xmlns:a16="http://schemas.microsoft.com/office/drawing/2014/main" id="{AB8CBBC9-DD30-4554-82B9-86CE07D6613F}"/>
              </a:ext>
            </a:extLst>
          </p:cNvPr>
          <p:cNvSpPr/>
          <p:nvPr/>
        </p:nvSpPr>
        <p:spPr>
          <a:xfrm>
            <a:off x="773630" y="1844176"/>
            <a:ext cx="323215" cy="328295"/>
          </a:xfrm>
          <a:custGeom>
            <a:avLst/>
            <a:gdLst/>
            <a:ahLst/>
            <a:cxnLst/>
            <a:rect l="l" t="t" r="r" b="b"/>
            <a:pathLst>
              <a:path w="323215" h="328294">
                <a:moveTo>
                  <a:pt x="161379" y="0"/>
                </a:moveTo>
                <a:lnTo>
                  <a:pt x="118478" y="5852"/>
                </a:lnTo>
                <a:lnTo>
                  <a:pt x="79928" y="22368"/>
                </a:lnTo>
                <a:lnTo>
                  <a:pt x="47267" y="47986"/>
                </a:lnTo>
                <a:lnTo>
                  <a:pt x="22033" y="81145"/>
                </a:lnTo>
                <a:lnTo>
                  <a:pt x="5764" y="120283"/>
                </a:lnTo>
                <a:lnTo>
                  <a:pt x="0" y="163837"/>
                </a:lnTo>
                <a:lnTo>
                  <a:pt x="5764" y="207392"/>
                </a:lnTo>
                <a:lnTo>
                  <a:pt x="22033" y="246529"/>
                </a:lnTo>
                <a:lnTo>
                  <a:pt x="47267" y="279688"/>
                </a:lnTo>
                <a:lnTo>
                  <a:pt x="79928" y="305307"/>
                </a:lnTo>
                <a:lnTo>
                  <a:pt x="118478" y="321823"/>
                </a:lnTo>
                <a:lnTo>
                  <a:pt x="161379" y="327676"/>
                </a:lnTo>
                <a:lnTo>
                  <a:pt x="204281" y="321823"/>
                </a:lnTo>
                <a:lnTo>
                  <a:pt x="242831" y="305307"/>
                </a:lnTo>
                <a:lnTo>
                  <a:pt x="275492" y="279688"/>
                </a:lnTo>
                <a:lnTo>
                  <a:pt x="300726" y="246529"/>
                </a:lnTo>
                <a:lnTo>
                  <a:pt x="316995" y="207392"/>
                </a:lnTo>
                <a:lnTo>
                  <a:pt x="322759" y="163837"/>
                </a:lnTo>
                <a:lnTo>
                  <a:pt x="316995" y="120283"/>
                </a:lnTo>
                <a:lnTo>
                  <a:pt x="300726" y="81145"/>
                </a:lnTo>
                <a:lnTo>
                  <a:pt x="275492" y="47986"/>
                </a:lnTo>
                <a:lnTo>
                  <a:pt x="242831" y="22368"/>
                </a:lnTo>
                <a:lnTo>
                  <a:pt x="204281" y="5852"/>
                </a:lnTo>
                <a:lnTo>
                  <a:pt x="161379" y="0"/>
                </a:lnTo>
                <a:close/>
              </a:path>
            </a:pathLst>
          </a:custGeom>
          <a:solidFill>
            <a:srgbClr val="797979"/>
          </a:solidFill>
        </p:spPr>
        <p:txBody>
          <a:bodyPr wrap="square" lIns="0" tIns="0" rIns="0" bIns="0" rtlCol="0"/>
          <a:lstStyle/>
          <a:p>
            <a:endParaRPr dirty="0"/>
          </a:p>
        </p:txBody>
      </p:sp>
      <p:sp>
        <p:nvSpPr>
          <p:cNvPr id="15" name="object 12">
            <a:extLst>
              <a:ext uri="{FF2B5EF4-FFF2-40B4-BE49-F238E27FC236}">
                <a16:creationId xmlns:a16="http://schemas.microsoft.com/office/drawing/2014/main" id="{540FBB5D-1699-4A40-A50D-F193895B3748}"/>
              </a:ext>
            </a:extLst>
          </p:cNvPr>
          <p:cNvSpPr/>
          <p:nvPr/>
        </p:nvSpPr>
        <p:spPr>
          <a:xfrm>
            <a:off x="733591" y="2005101"/>
            <a:ext cx="412750" cy="224790"/>
          </a:xfrm>
          <a:custGeom>
            <a:avLst/>
            <a:gdLst/>
            <a:ahLst/>
            <a:cxnLst/>
            <a:rect l="l" t="t" r="r" b="b"/>
            <a:pathLst>
              <a:path w="412750" h="224789">
                <a:moveTo>
                  <a:pt x="0" y="0"/>
                </a:moveTo>
                <a:lnTo>
                  <a:pt x="412712" y="0"/>
                </a:lnTo>
                <a:lnTo>
                  <a:pt x="412712" y="224317"/>
                </a:lnTo>
                <a:lnTo>
                  <a:pt x="0" y="224317"/>
                </a:lnTo>
                <a:lnTo>
                  <a:pt x="0" y="0"/>
                </a:lnTo>
                <a:close/>
              </a:path>
            </a:pathLst>
          </a:custGeom>
          <a:solidFill>
            <a:srgbClr val="797979"/>
          </a:solidFill>
        </p:spPr>
        <p:txBody>
          <a:bodyPr wrap="square" lIns="0" tIns="0" rIns="0" bIns="0" rtlCol="0"/>
          <a:lstStyle/>
          <a:p>
            <a:endParaRPr dirty="0"/>
          </a:p>
        </p:txBody>
      </p:sp>
      <p:sp>
        <p:nvSpPr>
          <p:cNvPr id="16" name="object 13">
            <a:extLst>
              <a:ext uri="{FF2B5EF4-FFF2-40B4-BE49-F238E27FC236}">
                <a16:creationId xmlns:a16="http://schemas.microsoft.com/office/drawing/2014/main" id="{47E6FC68-7B34-46AF-BFC9-BF6F5B95E562}"/>
              </a:ext>
            </a:extLst>
          </p:cNvPr>
          <p:cNvSpPr/>
          <p:nvPr/>
        </p:nvSpPr>
        <p:spPr>
          <a:xfrm>
            <a:off x="690174" y="1795684"/>
            <a:ext cx="507376" cy="507376"/>
          </a:xfrm>
          <a:prstGeom prst="rect">
            <a:avLst/>
          </a:prstGeom>
          <a:blipFill>
            <a:blip r:embed="rId6" cstate="print"/>
            <a:stretch>
              <a:fillRect/>
            </a:stretch>
          </a:blipFill>
        </p:spPr>
        <p:txBody>
          <a:bodyPr wrap="square" lIns="0" tIns="0" rIns="0" bIns="0" rtlCol="0"/>
          <a:lstStyle/>
          <a:p>
            <a:endParaRPr dirty="0"/>
          </a:p>
        </p:txBody>
      </p:sp>
      <p:sp>
        <p:nvSpPr>
          <p:cNvPr id="17" name="TextBox 16">
            <a:extLst>
              <a:ext uri="{FF2B5EF4-FFF2-40B4-BE49-F238E27FC236}">
                <a16:creationId xmlns:a16="http://schemas.microsoft.com/office/drawing/2014/main" id="{BAE203B8-40C7-445C-9E2E-DD949C32D787}"/>
              </a:ext>
            </a:extLst>
          </p:cNvPr>
          <p:cNvSpPr txBox="1"/>
          <p:nvPr/>
        </p:nvSpPr>
        <p:spPr>
          <a:xfrm>
            <a:off x="479342" y="5837489"/>
            <a:ext cx="8588458" cy="646331"/>
          </a:xfrm>
          <a:prstGeom prst="rect">
            <a:avLst/>
          </a:prstGeom>
          <a:noFill/>
        </p:spPr>
        <p:txBody>
          <a:bodyPr wrap="square" rtlCol="0">
            <a:spAutoFit/>
          </a:bodyPr>
          <a:lstStyle/>
          <a:p>
            <a:r>
              <a:rPr lang="en-US" sz="2800" b="1" dirty="0">
                <a:latin typeface="Arial Nova" panose="020B0504020202020204" pitchFamily="34" charset="0"/>
              </a:rPr>
              <a:t>Our payment design should support these goals</a:t>
            </a:r>
          </a:p>
          <a:p>
            <a:endParaRPr lang="en-US" sz="800" dirty="0">
              <a:solidFill>
                <a:srgbClr val="006E00"/>
              </a:solidFill>
              <a:latin typeface="Arial Nova" panose="020B0504020202020204" pitchFamily="34" charset="0"/>
            </a:endParaRPr>
          </a:p>
        </p:txBody>
      </p:sp>
    </p:spTree>
    <p:extLst>
      <p:ext uri="{BB962C8B-B14F-4D97-AF65-F5344CB8AC3E}">
        <p14:creationId xmlns:p14="http://schemas.microsoft.com/office/powerpoint/2010/main" val="4035777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5"/>
          <p:cNvSpPr txBox="1">
            <a:spLocks noGrp="1"/>
          </p:cNvSpPr>
          <p:nvPr>
            <p:ph type="title"/>
          </p:nvPr>
        </p:nvSpPr>
        <p:spPr>
          <a:xfrm>
            <a:off x="1822900" y="755661"/>
            <a:ext cx="8637900" cy="440505"/>
          </a:xfrm>
          <a:prstGeom prst="rect">
            <a:avLst/>
          </a:prstGeom>
          <a:noFill/>
          <a:ln>
            <a:noFill/>
          </a:ln>
        </p:spPr>
        <p:txBody>
          <a:bodyPr spcFirstLastPara="1" vert="horz" wrap="square" lIns="0" tIns="9525" rIns="0" bIns="0" rtlCol="0" anchor="ctr" anchorCtr="0">
            <a:spAutoFit/>
          </a:bodyPr>
          <a:lstStyle/>
          <a:p>
            <a:pPr marL="9525">
              <a:lnSpc>
                <a:spcPct val="100000"/>
              </a:lnSpc>
              <a:buSzPts val="2800"/>
            </a:pPr>
            <a:r>
              <a:rPr lang="en"/>
              <a:t>Indiana-Focused PathWays Scope of Work Features</a:t>
            </a:r>
            <a:endParaRPr/>
          </a:p>
        </p:txBody>
      </p:sp>
      <p:sp>
        <p:nvSpPr>
          <p:cNvPr id="535" name="Google Shape;535;p35"/>
          <p:cNvSpPr txBox="1"/>
          <p:nvPr/>
        </p:nvSpPr>
        <p:spPr>
          <a:xfrm>
            <a:off x="1731200" y="1059005"/>
            <a:ext cx="8520600" cy="5178900"/>
          </a:xfrm>
          <a:prstGeom prst="rect">
            <a:avLst/>
          </a:prstGeom>
          <a:noFill/>
          <a:ln>
            <a:noFill/>
          </a:ln>
        </p:spPr>
        <p:txBody>
          <a:bodyPr spcFirstLastPara="1" wrap="square" lIns="91425" tIns="91425" rIns="91425" bIns="91425" anchor="t" anchorCtr="0">
            <a:normAutofit/>
          </a:bodyPr>
          <a:lstStyle/>
          <a:p>
            <a:pPr marL="114300">
              <a:spcBef>
                <a:spcPts val="1000"/>
              </a:spcBef>
              <a:buClr>
                <a:srgbClr val="000000"/>
              </a:buClr>
            </a:pPr>
            <a:r>
              <a:rPr lang="en" sz="2150" b="1" kern="0">
                <a:solidFill>
                  <a:srgbClr val="000000"/>
                </a:solidFill>
                <a:latin typeface="Arial"/>
                <a:cs typeface="Arial"/>
                <a:sym typeface="Arial"/>
              </a:rPr>
              <a:t>Innovative enhancements to the SoW include:</a:t>
            </a:r>
            <a:endParaRPr b="1"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Transformative quality framework</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Person-centered integration and coordination of a member’s medical, behavioral health, and social needs</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Seamless experience accessing Medicare and Medicaid benefits</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Incorporation of member and caregiver voice</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Supports for informal caregivers</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New Home and Community Based Service offerings</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Requirements for high-quality, Indiana-based health plan administration</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Standardized prior authorization, claims processing, and credentialing processes</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Comprehensive provider network</a:t>
            </a:r>
            <a:endParaRPr sz="2600" kern="0">
              <a:solidFill>
                <a:srgbClr val="000000"/>
              </a:solidFill>
              <a:latin typeface="Arial"/>
              <a:cs typeface="Arial"/>
              <a:sym typeface="Arial"/>
            </a:endParaRPr>
          </a:p>
          <a:p>
            <a:pPr marL="914400" lvl="1" indent="-346075">
              <a:spcBef>
                <a:spcPts val="500"/>
              </a:spcBef>
              <a:buClr>
                <a:srgbClr val="000000"/>
              </a:buClr>
              <a:buSzPct val="111111"/>
              <a:buFont typeface="Wingdings" panose="05000000000000000000" pitchFamily="2" charset="2"/>
              <a:buChar char="Ø"/>
            </a:pPr>
            <a:r>
              <a:rPr lang="en" kern="0">
                <a:solidFill>
                  <a:srgbClr val="000000"/>
                </a:solidFill>
                <a:latin typeface="Arial"/>
                <a:cs typeface="Arial"/>
                <a:sym typeface="Arial"/>
              </a:rPr>
              <a:t>Continuous service innovation and improvement including housing, workforce development and transportation services</a:t>
            </a:r>
            <a:endParaRPr sz="2600" kern="0">
              <a:solidFill>
                <a:srgbClr val="000000"/>
              </a:solidFill>
              <a:latin typeface="Arial"/>
              <a:cs typeface="Arial"/>
              <a:sym typeface="Arial"/>
            </a:endParaRPr>
          </a:p>
          <a:p>
            <a:pPr>
              <a:lnSpc>
                <a:spcPct val="115000"/>
              </a:lnSpc>
              <a:buClr>
                <a:srgbClr val="000000"/>
              </a:buClr>
            </a:pPr>
            <a:endParaRPr kern="0">
              <a:solidFill>
                <a:srgbClr val="595959"/>
              </a:solidFill>
              <a:latin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33;p35">
            <a:extLst>
              <a:ext uri="{FF2B5EF4-FFF2-40B4-BE49-F238E27FC236}">
                <a16:creationId xmlns:a16="http://schemas.microsoft.com/office/drawing/2014/main" id="{D8CDC871-6594-3FC3-5FA0-C67C858471F6}"/>
              </a:ext>
            </a:extLst>
          </p:cNvPr>
          <p:cNvSpPr txBox="1">
            <a:spLocks noGrp="1"/>
          </p:cNvSpPr>
          <p:nvPr>
            <p:ph type="title"/>
          </p:nvPr>
        </p:nvSpPr>
        <p:spPr>
          <a:xfrm>
            <a:off x="1835150" y="846707"/>
            <a:ext cx="8521700" cy="440505"/>
          </a:xfrm>
          <a:prstGeom prst="rect">
            <a:avLst/>
          </a:prstGeom>
          <a:noFill/>
          <a:ln>
            <a:noFill/>
          </a:ln>
        </p:spPr>
        <p:txBody>
          <a:bodyPr spcFirstLastPara="1" vert="horz" wrap="square" lIns="0" tIns="9525" rIns="0" bIns="0" rtlCol="0" anchor="ctr" anchorCtr="0">
            <a:spAutoFit/>
          </a:bodyPr>
          <a:lstStyle/>
          <a:p>
            <a:pPr marL="9525"/>
            <a:r>
              <a:rPr lang="en"/>
              <a:t>PathWays S</a:t>
            </a:r>
            <a:r>
              <a:rPr lang="en-US"/>
              <a:t>e</a:t>
            </a:r>
            <a:r>
              <a:rPr lang="en"/>
              <a:t>rvices </a:t>
            </a:r>
            <a:endParaRPr/>
          </a:p>
        </p:txBody>
      </p:sp>
      <p:graphicFrame>
        <p:nvGraphicFramePr>
          <p:cNvPr id="5" name="Table 3">
            <a:extLst>
              <a:ext uri="{FF2B5EF4-FFF2-40B4-BE49-F238E27FC236}">
                <a16:creationId xmlns:a16="http://schemas.microsoft.com/office/drawing/2014/main" id="{8D348508-B5C7-518C-D6D3-63A0EBDCC0DC}"/>
              </a:ext>
            </a:extLst>
          </p:cNvPr>
          <p:cNvGraphicFramePr>
            <a:graphicFrameLocks/>
          </p:cNvGraphicFramePr>
          <p:nvPr/>
        </p:nvGraphicFramePr>
        <p:xfrm>
          <a:off x="1986337" y="1443284"/>
          <a:ext cx="8219326" cy="4472940"/>
        </p:xfrm>
        <a:graphic>
          <a:graphicData uri="http://schemas.openxmlformats.org/drawingml/2006/table">
            <a:tbl>
              <a:tblPr firstRow="1" bandRow="1">
                <a:tableStyleId>{EB344D84-9AFB-497E-A393-DC336BA19D2E}</a:tableStyleId>
              </a:tblPr>
              <a:tblGrid>
                <a:gridCol w="4109663">
                  <a:extLst>
                    <a:ext uri="{9D8B030D-6E8A-4147-A177-3AD203B41FA5}">
                      <a16:colId xmlns:a16="http://schemas.microsoft.com/office/drawing/2014/main" val="14739665"/>
                    </a:ext>
                  </a:extLst>
                </a:gridCol>
                <a:gridCol w="4109663">
                  <a:extLst>
                    <a:ext uri="{9D8B030D-6E8A-4147-A177-3AD203B41FA5}">
                      <a16:colId xmlns:a16="http://schemas.microsoft.com/office/drawing/2014/main" val="1785339334"/>
                    </a:ext>
                  </a:extLst>
                </a:gridCol>
              </a:tblGrid>
              <a:tr h="276917">
                <a:tc>
                  <a:txBody>
                    <a:bodyPr/>
                    <a:lstStyle/>
                    <a:p>
                      <a:pPr algn="ctr"/>
                      <a:r>
                        <a:rPr lang="en-US" sz="1400">
                          <a:solidFill>
                            <a:schemeClr val="tx1"/>
                          </a:solidFill>
                        </a:rPr>
                        <a:t>Dual Eligible Members</a:t>
                      </a:r>
                      <a:endParaRPr lang="en-US" sz="1400">
                        <a:solidFill>
                          <a:schemeClr val="tx1"/>
                        </a:solidFill>
                        <a:latin typeface="Arial Nova"/>
                      </a:endParaRPr>
                    </a:p>
                  </a:txBody>
                  <a:tcPr marL="68580" marR="68580" marT="34290" marB="34290"/>
                </a:tc>
                <a:tc>
                  <a:txBody>
                    <a:bodyPr/>
                    <a:lstStyle/>
                    <a:p>
                      <a:pPr algn="ctr"/>
                      <a:r>
                        <a:rPr lang="en-US" sz="1400">
                          <a:solidFill>
                            <a:schemeClr val="tx1"/>
                          </a:solidFill>
                        </a:rPr>
                        <a:t>All Members</a:t>
                      </a:r>
                      <a:endParaRPr lang="en-US" sz="1400">
                        <a:solidFill>
                          <a:schemeClr val="tx1"/>
                        </a:solidFill>
                        <a:latin typeface="Arial Nova"/>
                      </a:endParaRPr>
                    </a:p>
                  </a:txBody>
                  <a:tcPr marL="68580" marR="68580" marT="34290" marB="34290"/>
                </a:tc>
                <a:extLst>
                  <a:ext uri="{0D108BD9-81ED-4DB2-BD59-A6C34878D82A}">
                    <a16:rowId xmlns:a16="http://schemas.microsoft.com/office/drawing/2014/main" val="1642568745"/>
                  </a:ext>
                </a:extLst>
              </a:tr>
              <a:tr h="276917">
                <a:tc>
                  <a:txBody>
                    <a:bodyPr/>
                    <a:lstStyle/>
                    <a:p>
                      <a:pPr algn="ctr"/>
                      <a:r>
                        <a:rPr lang="en-US" sz="1400"/>
                        <a:t>Medicare Services*</a:t>
                      </a:r>
                      <a:endParaRPr lang="en-US" sz="1400">
                        <a:latin typeface="Arial Nova"/>
                      </a:endParaRPr>
                    </a:p>
                  </a:txBody>
                  <a:tcPr marL="68580" marR="68580" marT="34290" marB="34290"/>
                </a:tc>
                <a:tc>
                  <a:txBody>
                    <a:bodyPr/>
                    <a:lstStyle/>
                    <a:p>
                      <a:pPr algn="ctr"/>
                      <a:r>
                        <a:rPr lang="en-US" sz="1400"/>
                        <a:t>Traditional Medicaid (partial list)</a:t>
                      </a:r>
                      <a:endParaRPr lang="en-US" sz="1400">
                        <a:latin typeface="Arial Nova"/>
                      </a:endParaRPr>
                    </a:p>
                  </a:txBody>
                  <a:tcPr marL="68580" marR="68580" marT="34290" marB="34290"/>
                </a:tc>
                <a:extLst>
                  <a:ext uri="{0D108BD9-81ED-4DB2-BD59-A6C34878D82A}">
                    <a16:rowId xmlns:a16="http://schemas.microsoft.com/office/drawing/2014/main" val="4124134908"/>
                  </a:ext>
                </a:extLst>
              </a:tr>
              <a:tr h="3565038">
                <a:tc>
                  <a:txBody>
                    <a:bodyPr/>
                    <a:lstStyle/>
                    <a:p>
                      <a:r>
                        <a:rPr lang="en-US" sz="1400" b="1" kern="1200">
                          <a:solidFill>
                            <a:schemeClr val="dk1"/>
                          </a:solidFill>
                          <a:effectLst/>
                        </a:rPr>
                        <a:t>Part A: </a:t>
                      </a:r>
                      <a:r>
                        <a:rPr lang="en-US" sz="1400" kern="1200">
                          <a:solidFill>
                            <a:schemeClr val="dk1"/>
                          </a:solidFill>
                          <a:effectLst/>
                        </a:rPr>
                        <a:t>hospital care, SNF, hospice, labs, surgery, home health</a:t>
                      </a:r>
                      <a:br>
                        <a:rPr lang="en-US" sz="1400" kern="1200">
                          <a:solidFill>
                            <a:srgbClr val="000000"/>
                          </a:solidFill>
                          <a:effectLst/>
                        </a:rPr>
                      </a:br>
                      <a:br>
                        <a:rPr lang="en-US" sz="1400" kern="1200">
                          <a:solidFill>
                            <a:srgbClr val="000000"/>
                          </a:solidFill>
                          <a:effectLst/>
                        </a:rPr>
                      </a:br>
                      <a:r>
                        <a:rPr lang="en-US" sz="1400" b="1" kern="1200">
                          <a:solidFill>
                            <a:schemeClr val="dk1"/>
                          </a:solidFill>
                          <a:effectLst/>
                        </a:rPr>
                        <a:t>Part B: </a:t>
                      </a:r>
                      <a:r>
                        <a:rPr lang="en-US" sz="1400" kern="1200">
                          <a:solidFill>
                            <a:schemeClr val="dk1"/>
                          </a:solidFill>
                          <a:effectLst/>
                        </a:rPr>
                        <a:t>Dr visits, medical, preventive care, DME, mental health (some prescriptions)</a:t>
                      </a:r>
                      <a:br>
                        <a:rPr lang="en-US" sz="1400" kern="1200">
                          <a:solidFill>
                            <a:srgbClr val="000000"/>
                          </a:solidFill>
                          <a:effectLst/>
                        </a:rPr>
                      </a:br>
                      <a:br>
                        <a:rPr lang="en-US" sz="1400" kern="1200">
                          <a:solidFill>
                            <a:srgbClr val="000000"/>
                          </a:solidFill>
                          <a:effectLst/>
                        </a:rPr>
                      </a:br>
                      <a:r>
                        <a:rPr lang="en-US" sz="1400" b="1" kern="1200">
                          <a:solidFill>
                            <a:schemeClr val="dk1"/>
                          </a:solidFill>
                          <a:effectLst/>
                        </a:rPr>
                        <a:t>Part D: </a:t>
                      </a:r>
                      <a:r>
                        <a:rPr lang="en-US" sz="1400" kern="1200">
                          <a:solidFill>
                            <a:schemeClr val="dk1"/>
                          </a:solidFill>
                          <a:effectLst/>
                        </a:rPr>
                        <a:t>prescription drugs</a:t>
                      </a:r>
                      <a:br>
                        <a:rPr lang="en-US" sz="1400" kern="1200">
                          <a:solidFill>
                            <a:srgbClr val="000000"/>
                          </a:solidFill>
                          <a:effectLst/>
                        </a:rPr>
                      </a:br>
                      <a:br>
                        <a:rPr lang="en-US" sz="1400" kern="1200">
                          <a:solidFill>
                            <a:srgbClr val="000000"/>
                          </a:solidFill>
                          <a:effectLst/>
                        </a:rPr>
                      </a:br>
                      <a:r>
                        <a:rPr lang="en-US" sz="1400" b="1" kern="1200">
                          <a:solidFill>
                            <a:schemeClr val="dk1"/>
                          </a:solidFill>
                          <a:effectLst/>
                        </a:rPr>
                        <a:t>Part C: (Medicare Advantage) </a:t>
                      </a:r>
                      <a:r>
                        <a:rPr lang="en-US" sz="1400" kern="1200">
                          <a:solidFill>
                            <a:schemeClr val="dk1"/>
                          </a:solidFill>
                          <a:effectLst/>
                        </a:rPr>
                        <a:t>Includes full Part</a:t>
                      </a:r>
                      <a:r>
                        <a:rPr lang="en-US" sz="1400" b="1" kern="1200">
                          <a:solidFill>
                            <a:schemeClr val="dk1"/>
                          </a:solidFill>
                          <a:effectLst/>
                        </a:rPr>
                        <a:t> </a:t>
                      </a:r>
                      <a:r>
                        <a:rPr lang="en-US" sz="1400" kern="1200">
                          <a:solidFill>
                            <a:schemeClr val="dk1"/>
                          </a:solidFill>
                          <a:effectLst/>
                        </a:rPr>
                        <a:t>A and Part B benefits. Most also cover Part D. </a:t>
                      </a:r>
                      <a:endParaRPr lang="en-US"/>
                    </a:p>
                    <a:p>
                      <a:endParaRPr lang="en-US" sz="1400" kern="1200">
                        <a:solidFill>
                          <a:schemeClr val="dk1"/>
                        </a:solidFill>
                        <a:effectLst/>
                      </a:endParaRPr>
                    </a:p>
                    <a:p>
                      <a:r>
                        <a:rPr lang="en-US" sz="1400" kern="1200">
                          <a:solidFill>
                            <a:schemeClr val="dk1"/>
                          </a:solidFill>
                          <a:effectLst/>
                        </a:rPr>
                        <a:t>These plans also have some flexibility to provide additional supplemental benefits like over the counter drugs, transportation, wellness programs, vision or dental services, home delivered meals or other services.</a:t>
                      </a:r>
                      <a:endParaRPr lang="en-US" sz="1400">
                        <a:latin typeface="Arial Nova"/>
                      </a:endParaRPr>
                    </a:p>
                  </a:txBody>
                  <a:tcPr marL="68580" marR="68580" marT="34290" marB="34290"/>
                </a:tc>
                <a:tc>
                  <a:txBody>
                    <a:bodyPr/>
                    <a:lstStyle/>
                    <a:p>
                      <a:pPr marL="285750" lvl="0" indent="-285750">
                        <a:buFont typeface="Arial" panose="020B0604020202020204" pitchFamily="34" charset="0"/>
                        <a:buChar char="•"/>
                      </a:pPr>
                      <a:r>
                        <a:rPr lang="en-US" sz="1400" kern="1200">
                          <a:solidFill>
                            <a:schemeClr val="dk1"/>
                          </a:solidFill>
                          <a:effectLst/>
                        </a:rPr>
                        <a:t>Hospital care </a:t>
                      </a:r>
                    </a:p>
                    <a:p>
                      <a:pPr marL="285750" lvl="0" indent="-285750">
                        <a:buFont typeface="Arial" panose="020B0604020202020204" pitchFamily="34" charset="0"/>
                        <a:buChar char="•"/>
                      </a:pPr>
                      <a:r>
                        <a:rPr lang="en-US" sz="1400" kern="1200">
                          <a:solidFill>
                            <a:schemeClr val="dk1"/>
                          </a:solidFill>
                          <a:effectLst/>
                        </a:rPr>
                        <a:t>Labs/tests </a:t>
                      </a:r>
                    </a:p>
                    <a:p>
                      <a:pPr marL="285750" lvl="0" indent="-285750">
                        <a:buFont typeface="Arial" panose="020B0604020202020204" pitchFamily="34" charset="0"/>
                        <a:buChar char="•"/>
                      </a:pPr>
                      <a:r>
                        <a:rPr lang="en-US" sz="1400" kern="1200">
                          <a:solidFill>
                            <a:schemeClr val="dk1"/>
                          </a:solidFill>
                          <a:effectLst/>
                        </a:rPr>
                        <a:t>Surgical care</a:t>
                      </a:r>
                    </a:p>
                    <a:p>
                      <a:pPr marL="285750" lvl="0" indent="-285750">
                        <a:buFont typeface="Arial" panose="020B0604020202020204" pitchFamily="34" charset="0"/>
                        <a:buChar char="•"/>
                      </a:pPr>
                      <a:r>
                        <a:rPr lang="en-US" sz="1400" kern="1200">
                          <a:solidFill>
                            <a:schemeClr val="dk1"/>
                          </a:solidFill>
                          <a:effectLst/>
                        </a:rPr>
                        <a:t>Preventive care </a:t>
                      </a:r>
                    </a:p>
                    <a:p>
                      <a:pPr marL="285750" lvl="0" indent="-285750">
                        <a:buFont typeface="Arial" panose="020B0604020202020204" pitchFamily="34" charset="0"/>
                        <a:buChar char="•"/>
                      </a:pPr>
                      <a:r>
                        <a:rPr lang="en-US" sz="1400" kern="1200">
                          <a:solidFill>
                            <a:schemeClr val="dk1"/>
                          </a:solidFill>
                          <a:effectLst/>
                        </a:rPr>
                        <a:t>Primary care visits </a:t>
                      </a:r>
                    </a:p>
                    <a:p>
                      <a:pPr marL="285750" lvl="0" indent="-285750">
                        <a:buFont typeface="Arial" panose="020B0604020202020204" pitchFamily="34" charset="0"/>
                        <a:buChar char="•"/>
                      </a:pPr>
                      <a:r>
                        <a:rPr lang="en-US" sz="1400" kern="1200">
                          <a:solidFill>
                            <a:schemeClr val="dk1"/>
                          </a:solidFill>
                          <a:effectLst/>
                        </a:rPr>
                        <a:t>Prescriptions</a:t>
                      </a:r>
                    </a:p>
                    <a:p>
                      <a:pPr marL="285750" lvl="0" indent="-285750">
                        <a:buFont typeface="Arial" panose="020B0604020202020204" pitchFamily="34" charset="0"/>
                        <a:buChar char="•"/>
                      </a:pPr>
                      <a:r>
                        <a:rPr lang="en-US" sz="1400" kern="1200">
                          <a:solidFill>
                            <a:schemeClr val="dk1"/>
                          </a:solidFill>
                          <a:effectLst/>
                        </a:rPr>
                        <a:t>Mental health and addiction treatment</a:t>
                      </a:r>
                    </a:p>
                    <a:p>
                      <a:pPr marL="285750" lvl="0" indent="-285750">
                        <a:buFont typeface="Arial" panose="020B0604020202020204" pitchFamily="34" charset="0"/>
                        <a:buChar char="•"/>
                      </a:pPr>
                      <a:r>
                        <a:rPr lang="en-US" sz="1400" kern="1200">
                          <a:solidFill>
                            <a:schemeClr val="dk1"/>
                          </a:solidFill>
                          <a:effectLst/>
                        </a:rPr>
                        <a:t>DME</a:t>
                      </a:r>
                    </a:p>
                    <a:p>
                      <a:pPr marL="285750" lvl="0" indent="-285750">
                        <a:buFont typeface="Arial" panose="020B0604020202020204" pitchFamily="34" charset="0"/>
                        <a:buChar char="•"/>
                      </a:pPr>
                      <a:r>
                        <a:rPr lang="en-US" sz="1400" kern="1200">
                          <a:solidFill>
                            <a:schemeClr val="dk1"/>
                          </a:solidFill>
                          <a:effectLst/>
                        </a:rPr>
                        <a:t>Home health </a:t>
                      </a:r>
                    </a:p>
                    <a:p>
                      <a:pPr marL="285750" lvl="0" indent="-285750">
                        <a:buFont typeface="Arial" panose="020B0604020202020204" pitchFamily="34" charset="0"/>
                        <a:buChar char="•"/>
                      </a:pPr>
                      <a:r>
                        <a:rPr lang="en-US" sz="1400" kern="1200">
                          <a:solidFill>
                            <a:schemeClr val="dk1"/>
                          </a:solidFill>
                          <a:effectLst/>
                        </a:rPr>
                        <a:t>Hospice </a:t>
                      </a:r>
                    </a:p>
                    <a:p>
                      <a:pPr marL="285750" lvl="0" indent="-285750">
                        <a:buFont typeface="Arial" panose="020B0604020202020204" pitchFamily="34" charset="0"/>
                        <a:buChar char="•"/>
                      </a:pPr>
                      <a:r>
                        <a:rPr lang="en-US" sz="1400" kern="1200">
                          <a:solidFill>
                            <a:schemeClr val="dk1"/>
                          </a:solidFill>
                          <a:effectLst/>
                        </a:rPr>
                        <a:t>Dental </a:t>
                      </a:r>
                    </a:p>
                    <a:p>
                      <a:pPr marL="285750" lvl="0" indent="-285750">
                        <a:buFont typeface="Arial" panose="020B0604020202020204" pitchFamily="34" charset="0"/>
                        <a:buChar char="•"/>
                      </a:pPr>
                      <a:r>
                        <a:rPr lang="en-US" sz="1400" kern="1200">
                          <a:solidFill>
                            <a:schemeClr val="dk1"/>
                          </a:solidFill>
                          <a:effectLst/>
                        </a:rPr>
                        <a:t>Vision </a:t>
                      </a:r>
                    </a:p>
                    <a:p>
                      <a:pPr marL="285750" lvl="0" indent="-285750">
                        <a:buFont typeface="Arial" panose="020B0604020202020204" pitchFamily="34" charset="0"/>
                        <a:buChar char="•"/>
                      </a:pPr>
                      <a:r>
                        <a:rPr lang="en-US" sz="1400" kern="1200">
                          <a:solidFill>
                            <a:schemeClr val="dk1"/>
                          </a:solidFill>
                          <a:effectLst/>
                        </a:rPr>
                        <a:t>Hearing aids</a:t>
                      </a:r>
                    </a:p>
                    <a:p>
                      <a:pPr marL="285750" lvl="0" indent="-285750">
                        <a:buFont typeface="Arial" panose="020B0604020202020204" pitchFamily="34" charset="0"/>
                        <a:buChar char="•"/>
                      </a:pPr>
                      <a:r>
                        <a:rPr lang="en-US" sz="1400" kern="1200">
                          <a:solidFill>
                            <a:schemeClr val="dk1"/>
                          </a:solidFill>
                          <a:effectLst/>
                        </a:rPr>
                        <a:t>NEMT</a:t>
                      </a:r>
                    </a:p>
                    <a:p>
                      <a:pPr marL="285750" lvl="0" indent="-285750">
                        <a:buFont typeface="Arial" panose="020B0604020202020204" pitchFamily="34" charset="0"/>
                        <a:buChar char="•"/>
                      </a:pPr>
                      <a:r>
                        <a:rPr lang="en-US" sz="1400" b="1" u="sng" kern="1200">
                          <a:solidFill>
                            <a:schemeClr val="dk1"/>
                          </a:solidFill>
                          <a:effectLst/>
                        </a:rPr>
                        <a:t>Care Coordination – An crucial component of the mLTSS program. A future presentation cover in more detail</a:t>
                      </a:r>
                    </a:p>
                    <a:p>
                      <a:pPr marL="285750" lvl="0" indent="-285750">
                        <a:buFont typeface="Arial" panose="020B0604020202020204" pitchFamily="34" charset="0"/>
                        <a:buChar char="•"/>
                      </a:pPr>
                      <a:endParaRPr lang="en-US" sz="1400" kern="1200">
                        <a:solidFill>
                          <a:schemeClr val="dk1"/>
                        </a:solidFill>
                        <a:effectLst/>
                        <a:latin typeface="Arial Nova" panose="020B0504020202020204" pitchFamily="34" charset="0"/>
                        <a:ea typeface="+mn-ea"/>
                        <a:cs typeface="+mn-cs"/>
                      </a:endParaRPr>
                    </a:p>
                  </a:txBody>
                  <a:tcPr marL="68580" marR="68580" marT="34290" marB="34290"/>
                </a:tc>
                <a:extLst>
                  <a:ext uri="{0D108BD9-81ED-4DB2-BD59-A6C34878D82A}">
                    <a16:rowId xmlns:a16="http://schemas.microsoft.com/office/drawing/2014/main" val="1396252867"/>
                  </a:ext>
                </a:extLst>
              </a:tr>
            </a:tbl>
          </a:graphicData>
        </a:graphic>
      </p:graphicFrame>
    </p:spTree>
    <p:extLst>
      <p:ext uri="{BB962C8B-B14F-4D97-AF65-F5344CB8AC3E}">
        <p14:creationId xmlns:p14="http://schemas.microsoft.com/office/powerpoint/2010/main" val="172960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B918-8031-056C-B821-C00E91E61B7A}"/>
              </a:ext>
            </a:extLst>
          </p:cNvPr>
          <p:cNvSpPr>
            <a:spLocks noGrp="1"/>
          </p:cNvSpPr>
          <p:nvPr>
            <p:ph type="title"/>
          </p:nvPr>
        </p:nvSpPr>
        <p:spPr>
          <a:xfrm>
            <a:off x="1808090" y="374268"/>
            <a:ext cx="8520600" cy="763500"/>
          </a:xfrm>
        </p:spPr>
        <p:txBody>
          <a:bodyPr/>
          <a:lstStyle/>
          <a:p>
            <a:r>
              <a:rPr lang="en-US"/>
              <a:t>PathWays LTSS Services</a:t>
            </a:r>
          </a:p>
        </p:txBody>
      </p:sp>
      <p:graphicFrame>
        <p:nvGraphicFramePr>
          <p:cNvPr id="4" name="Table 3">
            <a:extLst>
              <a:ext uri="{FF2B5EF4-FFF2-40B4-BE49-F238E27FC236}">
                <a16:creationId xmlns:a16="http://schemas.microsoft.com/office/drawing/2014/main" id="{E662152E-D508-558F-66DB-56F768BB3FA0}"/>
              </a:ext>
            </a:extLst>
          </p:cNvPr>
          <p:cNvGraphicFramePr>
            <a:graphicFrameLocks/>
          </p:cNvGraphicFramePr>
          <p:nvPr/>
        </p:nvGraphicFramePr>
        <p:xfrm>
          <a:off x="2004697" y="1703715"/>
          <a:ext cx="8127384" cy="4392636"/>
        </p:xfrm>
        <a:graphic>
          <a:graphicData uri="http://schemas.openxmlformats.org/drawingml/2006/table">
            <a:tbl>
              <a:tblPr firstRow="1" bandRow="1">
                <a:tableStyleId>{EB344D84-9AFB-497E-A393-DC336BA19D2E}</a:tableStyleId>
              </a:tblPr>
              <a:tblGrid>
                <a:gridCol w="3454095">
                  <a:extLst>
                    <a:ext uri="{9D8B030D-6E8A-4147-A177-3AD203B41FA5}">
                      <a16:colId xmlns:a16="http://schemas.microsoft.com/office/drawing/2014/main" val="14739665"/>
                    </a:ext>
                  </a:extLst>
                </a:gridCol>
                <a:gridCol w="4673289">
                  <a:extLst>
                    <a:ext uri="{9D8B030D-6E8A-4147-A177-3AD203B41FA5}">
                      <a16:colId xmlns:a16="http://schemas.microsoft.com/office/drawing/2014/main" val="1785339334"/>
                    </a:ext>
                  </a:extLst>
                </a:gridCol>
              </a:tblGrid>
              <a:tr h="229077">
                <a:tc>
                  <a:txBody>
                    <a:bodyPr/>
                    <a:lstStyle/>
                    <a:p>
                      <a:pPr algn="ctr"/>
                      <a:r>
                        <a:rPr lang="en-US" sz="1400" b="1">
                          <a:solidFill>
                            <a:schemeClr val="tx1"/>
                          </a:solidFill>
                        </a:rPr>
                        <a:t>Members with </a:t>
                      </a:r>
                      <a:r>
                        <a:rPr lang="en-US" sz="1400">
                          <a:solidFill>
                            <a:schemeClr val="tx1"/>
                          </a:solidFill>
                        </a:rPr>
                        <a:t>Nursing LOC</a:t>
                      </a:r>
                      <a:endParaRPr lang="en-US" sz="1400" b="1">
                        <a:solidFill>
                          <a:schemeClr val="tx1"/>
                        </a:solidFill>
                        <a:latin typeface="Arial Nova"/>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tx1"/>
                          </a:solidFill>
                        </a:rPr>
                        <a:t>Members with Waiver LOC</a:t>
                      </a:r>
                      <a:endParaRPr lang="en-US" sz="1400" b="1">
                        <a:solidFill>
                          <a:schemeClr val="tx1"/>
                        </a:solidFill>
                        <a:latin typeface="Arial Nova"/>
                      </a:endParaRPr>
                    </a:p>
                  </a:txBody>
                  <a:tcPr marL="68580" marR="68580" marT="34290" marB="34290"/>
                </a:tc>
                <a:extLst>
                  <a:ext uri="{0D108BD9-81ED-4DB2-BD59-A6C34878D82A}">
                    <a16:rowId xmlns:a16="http://schemas.microsoft.com/office/drawing/2014/main" val="1642568745"/>
                  </a:ext>
                </a:extLst>
              </a:tr>
              <a:tr h="276148">
                <a:tc>
                  <a:txBody>
                    <a:bodyPr/>
                    <a:lstStyle/>
                    <a:p>
                      <a:pPr algn="ctr"/>
                      <a:r>
                        <a:rPr lang="en-US" sz="1400"/>
                        <a:t>Traditional Medicaid</a:t>
                      </a:r>
                      <a:endParaRPr lang="en-US" sz="1400">
                        <a:latin typeface="Arial Nova"/>
                      </a:endParaRPr>
                    </a:p>
                  </a:txBody>
                  <a:tcPr marL="68580" marR="68580" marT="34290" marB="34290"/>
                </a:tc>
                <a:tc>
                  <a:txBody>
                    <a:bodyPr/>
                    <a:lstStyle/>
                    <a:p>
                      <a:pPr algn="ctr"/>
                      <a:r>
                        <a:rPr lang="en-US" sz="1400"/>
                        <a:t>HCBS Waiver Services**</a:t>
                      </a:r>
                      <a:endParaRPr lang="en-US" sz="1400">
                        <a:latin typeface="Arial Nova"/>
                      </a:endParaRPr>
                    </a:p>
                  </a:txBody>
                  <a:tcPr marL="68580" marR="68580" marT="34290" marB="34290"/>
                </a:tc>
                <a:extLst>
                  <a:ext uri="{0D108BD9-81ED-4DB2-BD59-A6C34878D82A}">
                    <a16:rowId xmlns:a16="http://schemas.microsoft.com/office/drawing/2014/main" val="4124134908"/>
                  </a:ext>
                </a:extLst>
              </a:tr>
              <a:tr h="3828756">
                <a:tc>
                  <a:txBody>
                    <a:bodyPr/>
                    <a:lstStyle/>
                    <a:p>
                      <a:pPr marL="171450" indent="-171450">
                        <a:buFont typeface="Arial" panose="020B0604020202020204" pitchFamily="34" charset="0"/>
                        <a:buChar char="•"/>
                      </a:pPr>
                      <a:r>
                        <a:rPr lang="en-US" sz="1400"/>
                        <a:t>Long Term Care (Nursing Facility)</a:t>
                      </a:r>
                      <a:endParaRPr lang="en-US" sz="1400">
                        <a:latin typeface="Arial Nova"/>
                      </a:endParaRPr>
                    </a:p>
                  </a:txBody>
                  <a:tcPr marL="68580" marR="68580" marT="34290" marB="34290"/>
                </a:tc>
                <a:tc>
                  <a:txBody>
                    <a:bodyPr/>
                    <a:lstStyle/>
                    <a:p>
                      <a:pPr marL="285750" indent="-285750" rtl="0" fontAlgn="base">
                        <a:buFont typeface="Arial" panose="020B0604020202020204" pitchFamily="34" charset="0"/>
                        <a:buChar char="•"/>
                      </a:pPr>
                      <a:r>
                        <a:rPr lang="en-US" sz="1400" b="0" u="none" strike="noStrike" kern="1200">
                          <a:solidFill>
                            <a:schemeClr val="dk1"/>
                          </a:solidFill>
                          <a:effectLst/>
                        </a:rPr>
                        <a:t>Adult Day Service &amp; Family Care</a:t>
                      </a:r>
                    </a:p>
                    <a:p>
                      <a:pPr marL="285750" indent="-285750" rtl="0" fontAlgn="base">
                        <a:buFont typeface="Arial" panose="020B0604020202020204" pitchFamily="34" charset="0"/>
                        <a:buChar char="•"/>
                      </a:pPr>
                      <a:r>
                        <a:rPr lang="en-US" sz="1400" b="0" u="none" strike="noStrike" kern="1200">
                          <a:solidFill>
                            <a:schemeClr val="dk1"/>
                          </a:solidFill>
                          <a:effectLst/>
                        </a:rPr>
                        <a:t>Assisted Living</a:t>
                      </a:r>
                    </a:p>
                    <a:p>
                      <a:pPr marL="285750" indent="-285750" rtl="0" fontAlgn="base">
                        <a:buFont typeface="Arial" panose="020B0604020202020204" pitchFamily="34" charset="0"/>
                        <a:buChar char="•"/>
                      </a:pPr>
                      <a:r>
                        <a:rPr lang="en-US" sz="1400" b="0" u="none" strike="noStrike" kern="1200">
                          <a:solidFill>
                            <a:schemeClr val="dk1"/>
                          </a:solidFill>
                          <a:effectLst/>
                        </a:rPr>
                        <a:t>Attendant Care, Self-Directed ATTC, &amp; PDHCS</a:t>
                      </a:r>
                    </a:p>
                    <a:p>
                      <a:pPr marL="285750" indent="-285750" rtl="0" fontAlgn="base">
                        <a:buFont typeface="Arial" panose="020B0604020202020204" pitchFamily="34" charset="0"/>
                        <a:buChar char="•"/>
                      </a:pPr>
                      <a:r>
                        <a:rPr lang="en-US" sz="1400" b="0" u="none" strike="noStrike" kern="1200">
                          <a:solidFill>
                            <a:schemeClr val="dk1"/>
                          </a:solidFill>
                          <a:effectLst/>
                        </a:rPr>
                        <a:t>Caregiving Coaching and Behavior Management</a:t>
                      </a:r>
                    </a:p>
                    <a:p>
                      <a:pPr marL="285750" indent="-285750" rtl="0" fontAlgn="base">
                        <a:buFont typeface="Arial" panose="020B0604020202020204" pitchFamily="34" charset="0"/>
                        <a:buChar char="•"/>
                      </a:pPr>
                      <a:r>
                        <a:rPr lang="en-US" sz="1400" b="0" u="none" strike="noStrike" kern="1200">
                          <a:solidFill>
                            <a:schemeClr val="dk1"/>
                          </a:solidFill>
                          <a:effectLst/>
                        </a:rPr>
                        <a:t>Service Coordination</a:t>
                      </a:r>
                    </a:p>
                    <a:p>
                      <a:pPr marL="285750" indent="-285750" rtl="0" fontAlgn="base">
                        <a:buFont typeface="Arial" panose="020B0604020202020204" pitchFamily="34" charset="0"/>
                        <a:buChar char="•"/>
                      </a:pPr>
                      <a:r>
                        <a:rPr lang="en-US" sz="1400" b="0" u="none" strike="noStrike" kern="1200">
                          <a:solidFill>
                            <a:schemeClr val="dk1"/>
                          </a:solidFill>
                          <a:effectLst/>
                        </a:rPr>
                        <a:t>Community Transition</a:t>
                      </a:r>
                    </a:p>
                    <a:p>
                      <a:pPr marL="285750" indent="-285750" rtl="0" fontAlgn="base">
                        <a:buFont typeface="Arial" panose="020B0604020202020204" pitchFamily="34" charset="0"/>
                        <a:buChar char="•"/>
                      </a:pPr>
                      <a:r>
                        <a:rPr lang="en-US" sz="1400" b="0" u="none" strike="noStrike" kern="1200">
                          <a:solidFill>
                            <a:schemeClr val="dk1"/>
                          </a:solidFill>
                          <a:effectLst/>
                        </a:rPr>
                        <a:t>Environmental Modifications &amp; Assessments</a:t>
                      </a:r>
                    </a:p>
                    <a:p>
                      <a:pPr marL="285750" indent="-285750" rtl="0" fontAlgn="base">
                        <a:buFont typeface="Arial" panose="020B0604020202020204" pitchFamily="34" charset="0"/>
                        <a:buChar char="•"/>
                      </a:pPr>
                      <a:r>
                        <a:rPr lang="en-US" sz="1400" b="0" u="none" strike="noStrike" kern="1200">
                          <a:solidFill>
                            <a:schemeClr val="dk1"/>
                          </a:solidFill>
                          <a:effectLst/>
                        </a:rPr>
                        <a:t>Home and Community Assistance (FKA Homemaker)</a:t>
                      </a:r>
                    </a:p>
                    <a:p>
                      <a:pPr marL="285750" indent="-285750" rtl="0" fontAlgn="base">
                        <a:buFont typeface="Arial" panose="020B0604020202020204" pitchFamily="34" charset="0"/>
                        <a:buChar char="•"/>
                      </a:pPr>
                      <a:r>
                        <a:rPr lang="en-US" sz="1400" b="0" u="none" strike="noStrike" kern="1200">
                          <a:solidFill>
                            <a:schemeClr val="dk1"/>
                          </a:solidFill>
                          <a:effectLst/>
                        </a:rPr>
                        <a:t>Home Delivered Meals</a:t>
                      </a:r>
                    </a:p>
                    <a:p>
                      <a:pPr marL="285750" indent="-285750" rtl="0" fontAlgn="base">
                        <a:buFont typeface="Arial" panose="020B0604020202020204" pitchFamily="34" charset="0"/>
                        <a:buChar char="•"/>
                      </a:pPr>
                      <a:r>
                        <a:rPr lang="en-US" sz="1400" b="0" u="none" strike="noStrike" kern="1200">
                          <a:solidFill>
                            <a:schemeClr val="dk1"/>
                          </a:solidFill>
                          <a:effectLst/>
                        </a:rPr>
                        <a:t>Nutritional Supplements</a:t>
                      </a:r>
                    </a:p>
                    <a:p>
                      <a:pPr marL="285750" indent="-285750" rtl="0" fontAlgn="base">
                        <a:buFont typeface="Arial" panose="020B0604020202020204" pitchFamily="34" charset="0"/>
                        <a:buChar char="•"/>
                      </a:pPr>
                      <a:r>
                        <a:rPr lang="en-US" sz="1400" b="0" u="none" strike="noStrike" kern="1200">
                          <a:solidFill>
                            <a:schemeClr val="dk1"/>
                          </a:solidFill>
                          <a:effectLst/>
                        </a:rPr>
                        <a:t>Personal Emergency Response System</a:t>
                      </a:r>
                    </a:p>
                    <a:p>
                      <a:pPr marL="285750" indent="-285750" rtl="0" fontAlgn="base">
                        <a:buFont typeface="Arial" panose="020B0604020202020204" pitchFamily="34" charset="0"/>
                        <a:buChar char="•"/>
                      </a:pPr>
                      <a:r>
                        <a:rPr lang="en-US" sz="1400" b="0" u="none" strike="noStrike" kern="1200">
                          <a:solidFill>
                            <a:schemeClr val="dk1"/>
                          </a:solidFill>
                          <a:effectLst/>
                        </a:rPr>
                        <a:t>Pest Control</a:t>
                      </a:r>
                    </a:p>
                    <a:p>
                      <a:pPr marL="285750" indent="-285750" rtl="0" fontAlgn="base">
                        <a:buFont typeface="Arial" panose="020B0604020202020204" pitchFamily="34" charset="0"/>
                        <a:buChar char="•"/>
                      </a:pPr>
                      <a:r>
                        <a:rPr lang="en-US" sz="1400" b="0" u="none" strike="noStrike" kern="1200">
                          <a:solidFill>
                            <a:schemeClr val="dk1"/>
                          </a:solidFill>
                          <a:effectLst/>
                        </a:rPr>
                        <a:t>Respite</a:t>
                      </a:r>
                    </a:p>
                    <a:p>
                      <a:pPr marL="285750" indent="-285750" rtl="0" fontAlgn="base">
                        <a:buFont typeface="Arial" panose="020B0604020202020204" pitchFamily="34" charset="0"/>
                        <a:buChar char="•"/>
                      </a:pPr>
                      <a:r>
                        <a:rPr lang="en-US" sz="1400" b="0" u="none" strike="noStrike" kern="1200">
                          <a:solidFill>
                            <a:schemeClr val="dk1"/>
                          </a:solidFill>
                          <a:effectLst/>
                        </a:rPr>
                        <a:t>Specialized Medical Equipment and Supplies</a:t>
                      </a:r>
                    </a:p>
                    <a:p>
                      <a:pPr marL="285750" indent="-285750" rtl="0" fontAlgn="base">
                        <a:buFont typeface="Arial" panose="020B0604020202020204" pitchFamily="34" charset="0"/>
                        <a:buChar char="•"/>
                      </a:pPr>
                      <a:r>
                        <a:rPr lang="en-US" sz="1400" b="0" u="none" strike="noStrike" kern="1200">
                          <a:solidFill>
                            <a:schemeClr val="dk1"/>
                          </a:solidFill>
                          <a:effectLst/>
                        </a:rPr>
                        <a:t>Structured Family Caregiving</a:t>
                      </a:r>
                    </a:p>
                    <a:p>
                      <a:pPr marL="285750" indent="-285750" rtl="0" fontAlgn="base">
                        <a:buFont typeface="Arial" panose="020B0604020202020204" pitchFamily="34" charset="0"/>
                        <a:buChar char="•"/>
                      </a:pPr>
                      <a:r>
                        <a:rPr lang="en-US" sz="1400" b="0" u="none" strike="noStrike" kern="1200">
                          <a:solidFill>
                            <a:schemeClr val="dk1"/>
                          </a:solidFill>
                          <a:effectLst/>
                        </a:rPr>
                        <a:t>Transportation</a:t>
                      </a:r>
                    </a:p>
                    <a:p>
                      <a:pPr marL="285750" indent="-285750" rtl="0" fontAlgn="base">
                        <a:buFont typeface="Arial" panose="020B0604020202020204" pitchFamily="34" charset="0"/>
                        <a:buChar char="•"/>
                      </a:pPr>
                      <a:r>
                        <a:rPr lang="en-US" sz="1400" b="0" u="none" strike="noStrike" kern="1200">
                          <a:solidFill>
                            <a:schemeClr val="dk1"/>
                          </a:solidFill>
                          <a:effectLst/>
                        </a:rPr>
                        <a:t>Vehicle Modifications</a:t>
                      </a:r>
                      <a:endParaRPr lang="en-US" sz="1400" b="0" i="0" u="none" strike="noStrike" kern="1200">
                        <a:solidFill>
                          <a:schemeClr val="dk1"/>
                        </a:solidFill>
                        <a:effectLst/>
                        <a:latin typeface="Arial Nova"/>
                        <a:ea typeface="+mn-ea"/>
                        <a:cs typeface="+mn-cs"/>
                      </a:endParaRPr>
                    </a:p>
                  </a:txBody>
                  <a:tcPr marL="68580" marR="68580" marT="34290" marB="34290"/>
                </a:tc>
                <a:extLst>
                  <a:ext uri="{0D108BD9-81ED-4DB2-BD59-A6C34878D82A}">
                    <a16:rowId xmlns:a16="http://schemas.microsoft.com/office/drawing/2014/main" val="1396252867"/>
                  </a:ext>
                </a:extLst>
              </a:tr>
            </a:tbl>
          </a:graphicData>
        </a:graphic>
      </p:graphicFrame>
      <p:sp>
        <p:nvSpPr>
          <p:cNvPr id="7" name="TextBox 6">
            <a:extLst>
              <a:ext uri="{FF2B5EF4-FFF2-40B4-BE49-F238E27FC236}">
                <a16:creationId xmlns:a16="http://schemas.microsoft.com/office/drawing/2014/main" id="{CB524C6A-D3A0-239C-E9A2-ECAEDF708B6B}"/>
              </a:ext>
            </a:extLst>
          </p:cNvPr>
          <p:cNvSpPr txBox="1"/>
          <p:nvPr/>
        </p:nvSpPr>
        <p:spPr>
          <a:xfrm>
            <a:off x="1835698" y="852917"/>
            <a:ext cx="8465385" cy="830997"/>
          </a:xfrm>
          <a:prstGeom prst="rect">
            <a:avLst/>
          </a:prstGeom>
          <a:noFill/>
        </p:spPr>
        <p:txBody>
          <a:bodyPr wrap="square" rtlCol="0">
            <a:spAutoFit/>
          </a:bodyPr>
          <a:lstStyle/>
          <a:p>
            <a:pPr>
              <a:buClr>
                <a:srgbClr val="000000"/>
              </a:buClr>
            </a:pPr>
            <a:r>
              <a:rPr lang="en-US" sz="1600" kern="0" spc="-4">
                <a:solidFill>
                  <a:srgbClr val="000000"/>
                </a:solidFill>
                <a:latin typeface="Arial Nova" panose="020B0504020202020204" pitchFamily="34" charset="0"/>
                <a:cs typeface="Trebuchet MS"/>
                <a:sym typeface="Arial"/>
              </a:rPr>
              <a:t>For those individuals with a Level of Care (LOC) making  them eligible for LTSS, the following services are included in the benefit package. All members receive comprehensive, person-centered care coordination – including duals.</a:t>
            </a:r>
            <a:endParaRPr lang="en-US" sz="1600" kern="0">
              <a:solidFill>
                <a:srgbClr val="000000"/>
              </a:solidFill>
              <a:latin typeface="Arial Nova" panose="020B0504020202020204" pitchFamily="34" charset="0"/>
              <a:cs typeface="Arial"/>
              <a:sym typeface="Arial"/>
            </a:endParaRPr>
          </a:p>
        </p:txBody>
      </p:sp>
    </p:spTree>
    <p:extLst>
      <p:ext uri="{BB962C8B-B14F-4D97-AF65-F5344CB8AC3E}">
        <p14:creationId xmlns:p14="http://schemas.microsoft.com/office/powerpoint/2010/main" val="279640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29DC-8BA2-2E33-48CD-A7F6EBE0263C}"/>
              </a:ext>
            </a:extLst>
          </p:cNvPr>
          <p:cNvSpPr>
            <a:spLocks noGrp="1"/>
          </p:cNvSpPr>
          <p:nvPr>
            <p:ph type="title"/>
          </p:nvPr>
        </p:nvSpPr>
        <p:spPr>
          <a:xfrm>
            <a:off x="1835700" y="545915"/>
            <a:ext cx="8520600" cy="440505"/>
          </a:xfrm>
          <a:noFill/>
          <a:ln>
            <a:noFill/>
          </a:ln>
        </p:spPr>
        <p:txBody>
          <a:bodyPr spcFirstLastPara="1" vert="horz" wrap="square" lIns="0" tIns="9525" rIns="0" bIns="0" rtlCol="0" anchor="ctr" anchorCtr="0">
            <a:spAutoFit/>
          </a:bodyPr>
          <a:lstStyle/>
          <a:p>
            <a:pPr marL="9525"/>
            <a:r>
              <a:rPr lang="en-US">
                <a:sym typeface="Trebuchet MS"/>
              </a:rPr>
              <a:t>Care Coordination &amp; Service Coordination Definition</a:t>
            </a:r>
            <a:endParaRPr lang="en-US"/>
          </a:p>
        </p:txBody>
      </p:sp>
      <p:sp>
        <p:nvSpPr>
          <p:cNvPr id="3" name="Text Placeholder 2">
            <a:extLst>
              <a:ext uri="{FF2B5EF4-FFF2-40B4-BE49-F238E27FC236}">
                <a16:creationId xmlns:a16="http://schemas.microsoft.com/office/drawing/2014/main" id="{08926630-4D8F-DF9A-D91B-07E4EF3D7BB7}"/>
              </a:ext>
            </a:extLst>
          </p:cNvPr>
          <p:cNvSpPr>
            <a:spLocks noGrp="1"/>
          </p:cNvSpPr>
          <p:nvPr>
            <p:ph type="body" idx="1"/>
          </p:nvPr>
        </p:nvSpPr>
        <p:spPr>
          <a:xfrm>
            <a:off x="1835700" y="942273"/>
            <a:ext cx="8520600" cy="4555200"/>
          </a:xfrm>
        </p:spPr>
        <p:txBody>
          <a:bodyPr/>
          <a:lstStyle/>
          <a:p>
            <a:pPr>
              <a:lnSpc>
                <a:spcPct val="114999"/>
              </a:lnSpc>
            </a:pPr>
            <a:r>
              <a:rPr lang="en-US" b="1">
                <a:solidFill>
                  <a:schemeClr val="tx1"/>
                </a:solidFill>
              </a:rPr>
              <a:t>Care Coordinator</a:t>
            </a:r>
            <a:r>
              <a:rPr lang="en-US">
                <a:solidFill>
                  <a:schemeClr val="tx1"/>
                </a:solidFill>
              </a:rPr>
              <a:t> - An individual meeting Indiana required residential, education, and/or experience requirements that is assigned to every member with the primary responsibility for coordination of the member’s physical and behavioral health, and LTSS services. </a:t>
            </a:r>
          </a:p>
          <a:p>
            <a:pPr>
              <a:lnSpc>
                <a:spcPct val="114999"/>
              </a:lnSpc>
            </a:pPr>
            <a:r>
              <a:rPr lang="en-US" b="1">
                <a:solidFill>
                  <a:schemeClr val="tx1"/>
                </a:solidFill>
              </a:rPr>
              <a:t>Service Coordinator </a:t>
            </a:r>
            <a:r>
              <a:rPr lang="en-US">
                <a:solidFill>
                  <a:schemeClr val="tx1"/>
                </a:solidFill>
              </a:rPr>
              <a:t>- Individuals meeting Indiana residential, educational and/or experience requirements responsible for the development and continuous modification of the Service Plan for members who are receiving LTSS, to establish goals and priorities, comprehensively assess needs, evaluate available resources, and develop a plan of care; and to identify LTSS providers as well as other community resources to provide a combination of services and supports that best meet the needs and goals of the member and informal caregiver(s). </a:t>
            </a:r>
          </a:p>
          <a:p>
            <a:pPr marL="114300" indent="0">
              <a:lnSpc>
                <a:spcPct val="114999"/>
              </a:lnSpc>
              <a:buNone/>
            </a:pPr>
            <a:endParaRPr lang="en-US"/>
          </a:p>
        </p:txBody>
      </p:sp>
    </p:spTree>
    <p:extLst>
      <p:ext uri="{BB962C8B-B14F-4D97-AF65-F5344CB8AC3E}">
        <p14:creationId xmlns:p14="http://schemas.microsoft.com/office/powerpoint/2010/main" val="158548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FF76E7-6CCE-E930-5175-F48E32CEC13E}"/>
              </a:ext>
            </a:extLst>
          </p:cNvPr>
          <p:cNvSpPr>
            <a:spLocks noGrp="1"/>
          </p:cNvSpPr>
          <p:nvPr>
            <p:ph type="title"/>
          </p:nvPr>
        </p:nvSpPr>
        <p:spPr>
          <a:xfrm>
            <a:off x="1835700" y="552334"/>
            <a:ext cx="8520600" cy="763500"/>
          </a:xfrm>
        </p:spPr>
        <p:txBody>
          <a:bodyPr/>
          <a:lstStyle/>
          <a:p>
            <a:r>
              <a:rPr lang="en-US"/>
              <a:t>Other Vendors in the PathWays Ecosystem</a:t>
            </a:r>
          </a:p>
        </p:txBody>
      </p:sp>
      <p:graphicFrame>
        <p:nvGraphicFramePr>
          <p:cNvPr id="5" name="Table 4">
            <a:extLst>
              <a:ext uri="{FF2B5EF4-FFF2-40B4-BE49-F238E27FC236}">
                <a16:creationId xmlns:a16="http://schemas.microsoft.com/office/drawing/2014/main" id="{D61ABD78-8602-F17E-5AFC-AFD4E00AA3DB}"/>
              </a:ext>
            </a:extLst>
          </p:cNvPr>
          <p:cNvGraphicFramePr>
            <a:graphicFrameLocks noGrp="1"/>
          </p:cNvGraphicFramePr>
          <p:nvPr/>
        </p:nvGraphicFramePr>
        <p:xfrm>
          <a:off x="1882836" y="1201679"/>
          <a:ext cx="7880193" cy="4855462"/>
        </p:xfrm>
        <a:graphic>
          <a:graphicData uri="http://schemas.openxmlformats.org/drawingml/2006/table">
            <a:tbl>
              <a:tblPr/>
              <a:tblGrid>
                <a:gridCol w="1852346">
                  <a:extLst>
                    <a:ext uri="{9D8B030D-6E8A-4147-A177-3AD203B41FA5}">
                      <a16:colId xmlns:a16="http://schemas.microsoft.com/office/drawing/2014/main" val="439281254"/>
                    </a:ext>
                  </a:extLst>
                </a:gridCol>
                <a:gridCol w="2982027">
                  <a:extLst>
                    <a:ext uri="{9D8B030D-6E8A-4147-A177-3AD203B41FA5}">
                      <a16:colId xmlns:a16="http://schemas.microsoft.com/office/drawing/2014/main" val="583344315"/>
                    </a:ext>
                  </a:extLst>
                </a:gridCol>
                <a:gridCol w="3045820">
                  <a:extLst>
                    <a:ext uri="{9D8B030D-6E8A-4147-A177-3AD203B41FA5}">
                      <a16:colId xmlns:a16="http://schemas.microsoft.com/office/drawing/2014/main" val="3382064499"/>
                    </a:ext>
                  </a:extLst>
                </a:gridCol>
              </a:tblGrid>
              <a:tr h="303265">
                <a:tc>
                  <a:txBody>
                    <a:bodyPr/>
                    <a:lstStyle/>
                    <a:p>
                      <a:pPr algn="ctr" rtl="0" fontAlgn="t">
                        <a:spcBef>
                          <a:spcPts val="0"/>
                        </a:spcBef>
                        <a:spcAft>
                          <a:spcPts val="0"/>
                        </a:spcAft>
                      </a:pPr>
                      <a:r>
                        <a:rPr lang="en-US" sz="1200" b="1" i="0" u="none" strike="noStrike">
                          <a:solidFill>
                            <a:srgbClr val="F8F8F8"/>
                          </a:solidFill>
                          <a:effectLst/>
                          <a:latin typeface="Arial" panose="020B0604020202020204" pitchFamily="34" charset="0"/>
                        </a:rPr>
                        <a:t>Vendor Name</a:t>
                      </a:r>
                      <a:endParaRPr lang="en-US" sz="1200" b="1">
                        <a:effectLst/>
                      </a:endParaRP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6642"/>
                    </a:solidFill>
                  </a:tcPr>
                </a:tc>
                <a:tc>
                  <a:txBody>
                    <a:bodyPr/>
                    <a:lstStyle/>
                    <a:p>
                      <a:pPr algn="ctr" rtl="0" fontAlgn="t">
                        <a:spcBef>
                          <a:spcPts val="0"/>
                        </a:spcBef>
                        <a:spcAft>
                          <a:spcPts val="0"/>
                        </a:spcAft>
                      </a:pPr>
                      <a:r>
                        <a:rPr lang="en-US" sz="1200" b="1" i="0" u="none" strike="noStrike">
                          <a:solidFill>
                            <a:srgbClr val="F8F8F8"/>
                          </a:solidFill>
                          <a:effectLst/>
                          <a:latin typeface="Arial"/>
                        </a:rPr>
                        <a:t>Services</a:t>
                      </a:r>
                      <a:endParaRPr lang="en-US" sz="1200" b="1">
                        <a:effectLst/>
                        <a:latin typeface="Arial"/>
                      </a:endParaRP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6642"/>
                    </a:solidFill>
                  </a:tcPr>
                </a:tc>
                <a:tc>
                  <a:txBody>
                    <a:bodyPr/>
                    <a:lstStyle/>
                    <a:p>
                      <a:pPr algn="ctr" rtl="0" fontAlgn="t">
                        <a:spcBef>
                          <a:spcPts val="0"/>
                        </a:spcBef>
                        <a:spcAft>
                          <a:spcPts val="0"/>
                        </a:spcAft>
                      </a:pPr>
                      <a:r>
                        <a:rPr lang="en-US" sz="1200" b="1" i="0" u="none" strike="noStrike">
                          <a:solidFill>
                            <a:srgbClr val="F8F8F8"/>
                          </a:solidFill>
                          <a:effectLst/>
                          <a:latin typeface="Arial"/>
                        </a:rPr>
                        <a:t>Example Member Interaction</a:t>
                      </a:r>
                      <a:endParaRPr lang="en-US" sz="1200" b="1">
                        <a:effectLst/>
                        <a:latin typeface="Arial"/>
                      </a:endParaRP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6642"/>
                    </a:solidFill>
                  </a:tcPr>
                </a:tc>
                <a:extLst>
                  <a:ext uri="{0D108BD9-81ED-4DB2-BD59-A6C34878D82A}">
                    <a16:rowId xmlns:a16="http://schemas.microsoft.com/office/drawing/2014/main" val="3608097016"/>
                  </a:ext>
                </a:extLst>
              </a:tr>
              <a:tr h="1121245">
                <a:tc>
                  <a:txBody>
                    <a:bodyPr/>
                    <a:lstStyle/>
                    <a:p>
                      <a:pPr rtl="0" fontAlgn="t">
                        <a:spcBef>
                          <a:spcPts val="0"/>
                        </a:spcBef>
                        <a:spcAft>
                          <a:spcPts val="0"/>
                        </a:spcAft>
                      </a:pPr>
                      <a:r>
                        <a:rPr lang="en-US" sz="1350" b="0" i="0" u="none" strike="noStrike">
                          <a:solidFill>
                            <a:srgbClr val="000000"/>
                          </a:solidFill>
                          <a:effectLst/>
                          <a:latin typeface="Arial"/>
                        </a:rPr>
                        <a:t>Enrollment Broker</a:t>
                      </a:r>
                    </a:p>
                    <a:p>
                      <a:pPr lvl="0">
                        <a:spcBef>
                          <a:spcPts val="0"/>
                        </a:spcBef>
                        <a:spcAft>
                          <a:spcPts val="0"/>
                        </a:spcAft>
                        <a:buNone/>
                      </a:pPr>
                      <a:endParaRPr lang="en-US" sz="1350" b="0" i="0" u="none" strike="noStrike">
                        <a:solidFill>
                          <a:srgbClr val="000000"/>
                        </a:solidFill>
                        <a:effectLst/>
                        <a:latin typeface="Arial"/>
                      </a:endParaRPr>
                    </a:p>
                    <a:p>
                      <a:pPr lvl="0">
                        <a:spcBef>
                          <a:spcPts val="0"/>
                        </a:spcBef>
                        <a:spcAft>
                          <a:spcPts val="0"/>
                        </a:spcAft>
                        <a:buNone/>
                      </a:pPr>
                      <a:r>
                        <a:rPr lang="en-US" sz="1350" b="0" i="0" u="none" strike="noStrike">
                          <a:solidFill>
                            <a:srgbClr val="000000"/>
                          </a:solidFill>
                          <a:effectLst/>
                          <a:latin typeface="Arial"/>
                        </a:rPr>
                        <a:t>(Maximus)</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Helps individuals select or change their PathWays MCE</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An individual gets a letter that they’re eligible for PathWays and a number to call to enroll.</a:t>
                      </a:r>
                    </a:p>
                    <a:p>
                      <a:pPr rtl="0" fontAlgn="base">
                        <a:spcBef>
                          <a:spcPts val="0"/>
                        </a:spcBef>
                        <a:spcAft>
                          <a:spcPts val="0"/>
                        </a:spcAft>
                        <a:buFont typeface="Arial" panose="020B0604020202020204" pitchFamily="34" charset="0"/>
                        <a:buNone/>
                      </a:pPr>
                      <a:endParaRPr lang="en-US" sz="1350" b="0" i="0" u="none" strike="noStrike">
                        <a:solidFill>
                          <a:srgbClr val="000000"/>
                        </a:solidFill>
                        <a:effectLst/>
                        <a:latin typeface="Arial"/>
                      </a:endParaRPr>
                    </a:p>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The EB helps them enroll with an MCE that has the individual’s current doctor in its network. </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extLst>
                  <a:ext uri="{0D108BD9-81ED-4DB2-BD59-A6C34878D82A}">
                    <a16:rowId xmlns:a16="http://schemas.microsoft.com/office/drawing/2014/main" val="3091331572"/>
                  </a:ext>
                </a:extLst>
              </a:tr>
              <a:tr h="1121245">
                <a:tc>
                  <a:txBody>
                    <a:bodyPr/>
                    <a:lstStyle/>
                    <a:p>
                      <a:pPr rtl="0" fontAlgn="t">
                        <a:spcBef>
                          <a:spcPts val="0"/>
                        </a:spcBef>
                        <a:spcAft>
                          <a:spcPts val="0"/>
                        </a:spcAft>
                      </a:pPr>
                      <a:r>
                        <a:rPr lang="en-US" sz="1350" b="0" i="0" u="none" strike="noStrike">
                          <a:solidFill>
                            <a:srgbClr val="000000"/>
                          </a:solidFill>
                          <a:effectLst/>
                          <a:latin typeface="Arial"/>
                        </a:rPr>
                        <a:t>Level of Care Assessor Representative (LCAR)</a:t>
                      </a:r>
                    </a:p>
                    <a:p>
                      <a:pPr lvl="0">
                        <a:spcBef>
                          <a:spcPts val="0"/>
                        </a:spcBef>
                        <a:spcAft>
                          <a:spcPts val="0"/>
                        </a:spcAft>
                        <a:buNone/>
                      </a:pPr>
                      <a:endParaRPr lang="en-US" sz="1350" b="0" i="0" u="none" strike="noStrike">
                        <a:solidFill>
                          <a:srgbClr val="000000"/>
                        </a:solidFill>
                        <a:effectLst/>
                        <a:latin typeface="Arial"/>
                      </a:endParaRPr>
                    </a:p>
                    <a:p>
                      <a:pPr lvl="0">
                        <a:spcBef>
                          <a:spcPts val="0"/>
                        </a:spcBef>
                        <a:spcAft>
                          <a:spcPts val="0"/>
                        </a:spcAft>
                        <a:buNone/>
                      </a:pPr>
                      <a:r>
                        <a:rPr lang="en-US" sz="1350" b="0" i="0" u="none" strike="noStrike">
                          <a:solidFill>
                            <a:srgbClr val="000000"/>
                          </a:solidFill>
                          <a:effectLst/>
                          <a:latin typeface="Arial"/>
                        </a:rPr>
                        <a:t>(Maximus)</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Assesses whether individuals meet Nursing Facility Level of Care (NFLOC) to qualify for LTSS </a:t>
                      </a:r>
                    </a:p>
                    <a:p>
                      <a:pPr marL="285750" indent="-285750" rtl="0" fontAlgn="base">
                        <a:spcBef>
                          <a:spcPts val="0"/>
                        </a:spcBef>
                        <a:spcAft>
                          <a:spcPts val="0"/>
                        </a:spcAft>
                        <a:buFont typeface="Arial" panose="020B0604020202020204" pitchFamily="34" charset="0"/>
                        <a:buChar char="•"/>
                      </a:pPr>
                      <a:r>
                        <a:rPr lang="en-US" sz="1350" b="0" i="0" u="none" strike="noStrike">
                          <a:solidFill>
                            <a:srgbClr val="000000"/>
                          </a:solidFill>
                          <a:effectLst/>
                          <a:latin typeface="Arial"/>
                        </a:rPr>
                        <a:t>Sometimes referred to as “functional eligibility”</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An Area Agency on Aging refers an individual to LCAR for an NFLOC assessment as a first step toward receiving waiver services. </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657038259"/>
                  </a:ext>
                </a:extLst>
              </a:tr>
              <a:tr h="1354954">
                <a:tc>
                  <a:txBody>
                    <a:bodyPr/>
                    <a:lstStyle/>
                    <a:p>
                      <a:pPr rtl="0" fontAlgn="t">
                        <a:spcBef>
                          <a:spcPts val="0"/>
                        </a:spcBef>
                        <a:spcAft>
                          <a:spcPts val="0"/>
                        </a:spcAft>
                      </a:pPr>
                      <a:r>
                        <a:rPr lang="en-US" sz="1350" b="0" i="0" u="none" strike="noStrike">
                          <a:solidFill>
                            <a:srgbClr val="000000"/>
                          </a:solidFill>
                          <a:effectLst/>
                          <a:latin typeface="Arial"/>
                        </a:rPr>
                        <a:t>Dual Eligible Special Needs Plans (D-SNPs), type of Medicare Advantage Plan</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Cover and coordinate Medicare services, specifically for dual-eligible individuals</a:t>
                      </a:r>
                    </a:p>
                    <a:p>
                      <a:pPr rtl="0" fontAlgn="base">
                        <a:spcBef>
                          <a:spcPts val="0"/>
                        </a:spcBef>
                        <a:spcAft>
                          <a:spcPts val="0"/>
                        </a:spcAft>
                        <a:buFont typeface="Arial" panose="020B0604020202020204" pitchFamily="34" charset="0"/>
                        <a:buNone/>
                      </a:pPr>
                      <a:endParaRPr lang="en-US" sz="1350" b="0" i="0" u="none" strike="noStrike">
                        <a:solidFill>
                          <a:srgbClr val="000000"/>
                        </a:solidFill>
                        <a:effectLst/>
                        <a:latin typeface="Arial"/>
                      </a:endParaRPr>
                    </a:p>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With PathWays, each D-SNP will have an aligned MLTSS Plan (same parent company), to allow for greater coordination between Medicare and Medicaid benefits. </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A D-SNP case manager works with the member’s PathWays team to make sure that an individual’s transition from a hospital to a short-term skilled nursing facility stay to the home/community goes smoothly. </a:t>
                      </a:r>
                    </a:p>
                  </a:txBody>
                  <a:tcPr marL="34778" marR="34778" marT="34778" marB="34778">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521430045"/>
                  </a:ext>
                </a:extLst>
              </a:tr>
            </a:tbl>
          </a:graphicData>
        </a:graphic>
      </p:graphicFrame>
      <p:sp>
        <p:nvSpPr>
          <p:cNvPr id="6" name="Rectangle 1">
            <a:extLst>
              <a:ext uri="{FF2B5EF4-FFF2-40B4-BE49-F238E27FC236}">
                <a16:creationId xmlns:a16="http://schemas.microsoft.com/office/drawing/2014/main" id="{782310B9-E6A2-E876-703D-C550AA92A560}"/>
              </a:ext>
            </a:extLst>
          </p:cNvPr>
          <p:cNvSpPr>
            <a:spLocks noChangeArrowheads="1"/>
          </p:cNvSpPr>
          <p:nvPr/>
        </p:nvSpPr>
        <p:spPr bwMode="auto">
          <a:xfrm>
            <a:off x="-1441474" y="1291839"/>
            <a:ext cx="201852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eaLnBrk="0" fontAlgn="base" hangingPunct="0">
              <a:spcBef>
                <a:spcPct val="0"/>
              </a:spcBef>
              <a:spcAft>
                <a:spcPct val="0"/>
              </a:spcAft>
            </a:pPr>
            <a:endParaRPr lang="en-US" altLang="en-US" kern="0">
              <a:solidFill>
                <a:srgbClr val="000000"/>
              </a:solidFill>
              <a:latin typeface="Arial" panose="020B0604020202020204" pitchFamily="34" charset="0"/>
              <a:cs typeface="Arial"/>
              <a:sym typeface="Arial"/>
            </a:endParaRPr>
          </a:p>
        </p:txBody>
      </p:sp>
    </p:spTree>
    <p:extLst>
      <p:ext uri="{BB962C8B-B14F-4D97-AF65-F5344CB8AC3E}">
        <p14:creationId xmlns:p14="http://schemas.microsoft.com/office/powerpoint/2010/main" val="3129923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B4E9-DF5A-92F4-747C-50C958CB49B2}"/>
              </a:ext>
            </a:extLst>
          </p:cNvPr>
          <p:cNvSpPr>
            <a:spLocks noGrp="1"/>
          </p:cNvSpPr>
          <p:nvPr>
            <p:ph type="title"/>
          </p:nvPr>
        </p:nvSpPr>
        <p:spPr>
          <a:xfrm>
            <a:off x="1835700" y="326084"/>
            <a:ext cx="8520600" cy="763500"/>
          </a:xfrm>
        </p:spPr>
        <p:txBody>
          <a:bodyPr/>
          <a:lstStyle/>
          <a:p>
            <a:r>
              <a:rPr lang="en-US"/>
              <a:t>Other Vendors in the PathWays Ecosystem</a:t>
            </a:r>
          </a:p>
        </p:txBody>
      </p:sp>
      <p:graphicFrame>
        <p:nvGraphicFramePr>
          <p:cNvPr id="4" name="Table 3">
            <a:extLst>
              <a:ext uri="{FF2B5EF4-FFF2-40B4-BE49-F238E27FC236}">
                <a16:creationId xmlns:a16="http://schemas.microsoft.com/office/drawing/2014/main" id="{F096DFA8-F945-568B-59A3-AEC39FB6B5B5}"/>
              </a:ext>
            </a:extLst>
          </p:cNvPr>
          <p:cNvGraphicFramePr>
            <a:graphicFrameLocks noGrp="1"/>
          </p:cNvGraphicFramePr>
          <p:nvPr/>
        </p:nvGraphicFramePr>
        <p:xfrm>
          <a:off x="1835701" y="997057"/>
          <a:ext cx="7886277" cy="5268202"/>
        </p:xfrm>
        <a:graphic>
          <a:graphicData uri="http://schemas.openxmlformats.org/drawingml/2006/table">
            <a:tbl>
              <a:tblPr/>
              <a:tblGrid>
                <a:gridCol w="1608048">
                  <a:extLst>
                    <a:ext uri="{9D8B030D-6E8A-4147-A177-3AD203B41FA5}">
                      <a16:colId xmlns:a16="http://schemas.microsoft.com/office/drawing/2014/main" val="1549147784"/>
                    </a:ext>
                  </a:extLst>
                </a:gridCol>
                <a:gridCol w="3378611">
                  <a:extLst>
                    <a:ext uri="{9D8B030D-6E8A-4147-A177-3AD203B41FA5}">
                      <a16:colId xmlns:a16="http://schemas.microsoft.com/office/drawing/2014/main" val="1135783449"/>
                    </a:ext>
                  </a:extLst>
                </a:gridCol>
                <a:gridCol w="2899618">
                  <a:extLst>
                    <a:ext uri="{9D8B030D-6E8A-4147-A177-3AD203B41FA5}">
                      <a16:colId xmlns:a16="http://schemas.microsoft.com/office/drawing/2014/main" val="1922267766"/>
                    </a:ext>
                  </a:extLst>
                </a:gridCol>
              </a:tblGrid>
              <a:tr h="306310">
                <a:tc>
                  <a:txBody>
                    <a:bodyPr/>
                    <a:lstStyle/>
                    <a:p>
                      <a:pPr algn="ctr" rtl="0" fontAlgn="t">
                        <a:spcBef>
                          <a:spcPts val="0"/>
                        </a:spcBef>
                        <a:spcAft>
                          <a:spcPts val="0"/>
                        </a:spcAft>
                      </a:pPr>
                      <a:r>
                        <a:rPr lang="en-US" sz="1200" b="1" i="0" u="none" strike="noStrike">
                          <a:solidFill>
                            <a:srgbClr val="F8F8F8"/>
                          </a:solidFill>
                          <a:effectLst/>
                          <a:latin typeface="Arial" panose="020B0604020202020204" pitchFamily="34" charset="0"/>
                        </a:rPr>
                        <a:t>Vendor Name</a:t>
                      </a:r>
                      <a:endParaRPr lang="en-US" sz="1200" b="1">
                        <a:effectLst/>
                      </a:endParaRP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6642"/>
                    </a:solidFill>
                  </a:tcPr>
                </a:tc>
                <a:tc>
                  <a:txBody>
                    <a:bodyPr/>
                    <a:lstStyle/>
                    <a:p>
                      <a:pPr algn="ctr" rtl="0" fontAlgn="t">
                        <a:spcBef>
                          <a:spcPts val="0"/>
                        </a:spcBef>
                        <a:spcAft>
                          <a:spcPts val="0"/>
                        </a:spcAft>
                      </a:pPr>
                      <a:r>
                        <a:rPr lang="en-US" sz="1200" b="1" i="0" u="none" strike="noStrike">
                          <a:solidFill>
                            <a:srgbClr val="F8F8F8"/>
                          </a:solidFill>
                          <a:effectLst/>
                          <a:latin typeface="Arial"/>
                        </a:rPr>
                        <a:t>Services</a:t>
                      </a:r>
                      <a:endParaRPr lang="en-US" sz="1200" b="1">
                        <a:effectLst/>
                        <a:latin typeface="Arial"/>
                      </a:endParaRP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6642"/>
                    </a:solidFill>
                  </a:tcPr>
                </a:tc>
                <a:tc>
                  <a:txBody>
                    <a:bodyPr/>
                    <a:lstStyle/>
                    <a:p>
                      <a:pPr algn="ctr" rtl="0" fontAlgn="t">
                        <a:spcBef>
                          <a:spcPts val="0"/>
                        </a:spcBef>
                        <a:spcAft>
                          <a:spcPts val="0"/>
                        </a:spcAft>
                      </a:pPr>
                      <a:r>
                        <a:rPr lang="en-US" sz="1200" b="1" i="0" u="none" strike="noStrike">
                          <a:solidFill>
                            <a:srgbClr val="F8F8F8"/>
                          </a:solidFill>
                          <a:effectLst/>
                          <a:latin typeface="Arial"/>
                        </a:rPr>
                        <a:t>Example Member Interaction</a:t>
                      </a:r>
                      <a:endParaRPr lang="en-US" sz="1200" b="1">
                        <a:effectLst/>
                        <a:latin typeface="Arial"/>
                      </a:endParaRP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006642"/>
                    </a:solidFill>
                  </a:tcPr>
                </a:tc>
                <a:extLst>
                  <a:ext uri="{0D108BD9-81ED-4DB2-BD59-A6C34878D82A}">
                    <a16:rowId xmlns:a16="http://schemas.microsoft.com/office/drawing/2014/main" val="3972034630"/>
                  </a:ext>
                </a:extLst>
              </a:tr>
              <a:tr h="1845411">
                <a:tc>
                  <a:txBody>
                    <a:bodyPr/>
                    <a:lstStyle/>
                    <a:p>
                      <a:pPr rtl="0" fontAlgn="t">
                        <a:spcBef>
                          <a:spcPts val="0"/>
                        </a:spcBef>
                        <a:spcAft>
                          <a:spcPts val="0"/>
                        </a:spcAft>
                      </a:pPr>
                      <a:r>
                        <a:rPr lang="en-US" sz="1350" b="0" i="0" u="none" strike="noStrike">
                          <a:solidFill>
                            <a:srgbClr val="000000"/>
                          </a:solidFill>
                          <a:effectLst/>
                          <a:latin typeface="Arial" panose="020B0604020202020204" pitchFamily="34" charset="0"/>
                        </a:rPr>
                        <a:t>Area Agencies on Aging (AAA)</a:t>
                      </a:r>
                      <a:endParaRPr lang="en-US" sz="1350">
                        <a:effectLst/>
                      </a:endParaRP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Coordinate, offer, and connect older adults to services to support them in their home and community </a:t>
                      </a:r>
                    </a:p>
                    <a:p>
                      <a:pPr rtl="0" fontAlgn="base">
                        <a:spcBef>
                          <a:spcPts val="0"/>
                        </a:spcBef>
                        <a:spcAft>
                          <a:spcPts val="0"/>
                        </a:spcAft>
                        <a:buFont typeface="Arial" panose="020B0604020202020204" pitchFamily="34" charset="0"/>
                        <a:buNone/>
                      </a:pPr>
                      <a:endParaRPr lang="en-US" sz="1350" b="0" i="0" u="none" strike="noStrike">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Contracted at a local/regional level with the State to provide Older Americans Act services (Federal program), CHOICE (State program), and waiver services–including waiver care management. </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A family contacts a AAA to get information and resources when they discover that Grandma has been having trouble caring for herself at home. </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extLst>
                  <a:ext uri="{0D108BD9-81ED-4DB2-BD59-A6C34878D82A}">
                    <a16:rowId xmlns:a16="http://schemas.microsoft.com/office/drawing/2014/main" val="822662054"/>
                  </a:ext>
                </a:extLst>
              </a:tr>
              <a:tr h="1254717">
                <a:tc>
                  <a:txBody>
                    <a:bodyPr/>
                    <a:lstStyle/>
                    <a:p>
                      <a:pPr rtl="0" fontAlgn="t">
                        <a:spcBef>
                          <a:spcPts val="0"/>
                        </a:spcBef>
                        <a:spcAft>
                          <a:spcPts val="0"/>
                        </a:spcAft>
                      </a:pPr>
                      <a:r>
                        <a:rPr lang="en-US" sz="1350" b="0" i="0" u="none" strike="noStrike">
                          <a:solidFill>
                            <a:srgbClr val="000000"/>
                          </a:solidFill>
                          <a:effectLst/>
                          <a:latin typeface="Arial"/>
                        </a:rPr>
                        <a:t>Independent Case Management companies (ICMs)</a:t>
                      </a:r>
                      <a:endParaRPr lang="en-US" sz="1350">
                        <a:effectLst/>
                        <a:latin typeface="Arial"/>
                      </a:endParaRP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Like AAAs, ICMs offer A&amp;D waiver care management services today.</a:t>
                      </a:r>
                    </a:p>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Under PathWays, MCEs will subcontract with existing A&amp;D care management providers to perform PathWays Service Coordination.</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A PathWays member who qualifies for HCBS works with their Service Coordinator (subcontracted through an ICM) on an LTSS-specific Service Plan. </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888619457"/>
                  </a:ext>
                </a:extLst>
              </a:tr>
              <a:tr h="1648513">
                <a:tc>
                  <a:txBody>
                    <a:bodyPr/>
                    <a:lstStyle/>
                    <a:p>
                      <a:pPr rtl="0" fontAlgn="t">
                        <a:spcBef>
                          <a:spcPts val="0"/>
                        </a:spcBef>
                        <a:spcAft>
                          <a:spcPts val="0"/>
                        </a:spcAft>
                      </a:pPr>
                      <a:r>
                        <a:rPr lang="en-US" sz="1350" b="0" i="0" u="none" strike="noStrike">
                          <a:solidFill>
                            <a:srgbClr val="000000"/>
                          </a:solidFill>
                          <a:effectLst/>
                          <a:latin typeface="Arial"/>
                        </a:rPr>
                        <a:t>Member Support Services (MSS)</a:t>
                      </a:r>
                    </a:p>
                    <a:p>
                      <a:pPr lvl="0">
                        <a:spcBef>
                          <a:spcPts val="0"/>
                        </a:spcBef>
                        <a:spcAft>
                          <a:spcPts val="0"/>
                        </a:spcAft>
                        <a:buNone/>
                      </a:pPr>
                      <a:endParaRPr lang="en-US" sz="1350" b="0" i="0" u="none" strike="noStrike">
                        <a:solidFill>
                          <a:srgbClr val="000000"/>
                        </a:solidFill>
                        <a:effectLst/>
                        <a:latin typeface="Arial"/>
                      </a:endParaRPr>
                    </a:p>
                    <a:p>
                      <a:pPr lvl="0">
                        <a:spcBef>
                          <a:spcPts val="0"/>
                        </a:spcBef>
                        <a:spcAft>
                          <a:spcPts val="0"/>
                        </a:spcAft>
                        <a:buNone/>
                      </a:pPr>
                      <a:r>
                        <a:rPr lang="en-US" sz="1350" b="0" i="0" u="none" strike="noStrike">
                          <a:solidFill>
                            <a:srgbClr val="000000"/>
                          </a:solidFill>
                          <a:effectLst/>
                          <a:latin typeface="Arial"/>
                        </a:rPr>
                        <a:t>(Vendor TBD – in procurement)</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tc>
                  <a:txBody>
                    <a:bodyPr/>
                    <a:lstStyle/>
                    <a:p>
                      <a:pPr rtl="0" fontAlgn="base">
                        <a:spcBef>
                          <a:spcPts val="480"/>
                        </a:spcBef>
                        <a:spcAft>
                          <a:spcPts val="0"/>
                        </a:spcAft>
                        <a:buFont typeface="Arial" panose="020B0604020202020204" pitchFamily="34" charset="0"/>
                        <a:buNone/>
                      </a:pPr>
                      <a:r>
                        <a:rPr lang="en-US" sz="1350" b="0" i="0" u="none" strike="noStrike">
                          <a:solidFill>
                            <a:srgbClr val="000000"/>
                          </a:solidFill>
                          <a:effectLst/>
                          <a:latin typeface="Arial"/>
                        </a:rPr>
                        <a:t>Assists members with understanding and navigating their coverage and rights under PathWays</a:t>
                      </a:r>
                    </a:p>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a:rPr>
                        <a:t>Supports members in resolving MCE issues and navigating the grievance and appeal process</a:t>
                      </a:r>
                    </a:p>
                    <a:p>
                      <a:pPr marL="285750" indent="-285750" rtl="0" fontAlgn="base">
                        <a:spcBef>
                          <a:spcPts val="0"/>
                        </a:spcBef>
                        <a:spcAft>
                          <a:spcPts val="0"/>
                        </a:spcAft>
                        <a:buFont typeface="Arial" panose="020B0604020202020204" pitchFamily="34" charset="0"/>
                        <a:buChar char="•"/>
                      </a:pPr>
                      <a:r>
                        <a:rPr lang="en-US" sz="1350" b="0" i="0" u="none" strike="noStrike">
                          <a:solidFill>
                            <a:srgbClr val="000000"/>
                          </a:solidFill>
                          <a:effectLst/>
                          <a:latin typeface="Arial"/>
                        </a:rPr>
                        <a:t>Also called “Beneficiary Support Services” as federally required</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tc>
                  <a:txBody>
                    <a:bodyPr/>
                    <a:lstStyle/>
                    <a:p>
                      <a:pPr rtl="0" fontAlgn="base">
                        <a:spcBef>
                          <a:spcPts val="0"/>
                        </a:spcBef>
                        <a:spcAft>
                          <a:spcPts val="0"/>
                        </a:spcAft>
                        <a:buFont typeface="Arial" panose="020B0604020202020204" pitchFamily="34" charset="0"/>
                        <a:buNone/>
                      </a:pPr>
                      <a:r>
                        <a:rPr lang="en-US" sz="1350" b="0" i="0" u="none" strike="noStrike">
                          <a:solidFill>
                            <a:srgbClr val="000000"/>
                          </a:solidFill>
                          <a:effectLst/>
                          <a:latin typeface="Arial" panose="020B0604020202020204" pitchFamily="34" charset="0"/>
                        </a:rPr>
                        <a:t>An MCE denies a PathWays member a service they think they need. The member contacts the MSS to learn what their options are and how to file an appeal. </a:t>
                      </a:r>
                    </a:p>
                  </a:txBody>
                  <a:tcPr marL="38312" marR="38312" marT="38312" marB="38312">
                    <a:lnL w="6350" cap="flat" cmpd="sng" algn="ctr">
                      <a:solidFill>
                        <a:srgbClr val="9E9E9E"/>
                      </a:solidFill>
                      <a:prstDash val="solid"/>
                      <a:round/>
                      <a:headEnd type="none" w="med" len="med"/>
                      <a:tailEnd type="none" w="med" len="med"/>
                    </a:lnL>
                    <a:lnR w="6350" cap="flat" cmpd="sng" algn="ctr">
                      <a:solidFill>
                        <a:srgbClr val="9E9E9E"/>
                      </a:solidFill>
                      <a:prstDash val="solid"/>
                      <a:round/>
                      <a:headEnd type="none" w="med" len="med"/>
                      <a:tailEnd type="none" w="med" len="med"/>
                    </a:lnR>
                    <a:lnT w="6350" cap="flat" cmpd="sng" algn="ctr">
                      <a:solidFill>
                        <a:srgbClr val="9E9E9E"/>
                      </a:solidFill>
                      <a:prstDash val="solid"/>
                      <a:round/>
                      <a:headEnd type="none" w="med" len="med"/>
                      <a:tailEnd type="none" w="med" len="med"/>
                    </a:lnT>
                    <a:lnB w="6350" cap="flat" cmpd="sng" algn="ctr">
                      <a:solidFill>
                        <a:srgbClr val="9E9E9E"/>
                      </a:solidFill>
                      <a:prstDash val="solid"/>
                      <a:round/>
                      <a:headEnd type="none" w="med" len="med"/>
                      <a:tailEnd type="none" w="med" len="med"/>
                    </a:lnB>
                    <a:solidFill>
                      <a:srgbClr val="E1EFD8"/>
                    </a:solidFill>
                  </a:tcPr>
                </a:tc>
                <a:extLst>
                  <a:ext uri="{0D108BD9-81ED-4DB2-BD59-A6C34878D82A}">
                    <a16:rowId xmlns:a16="http://schemas.microsoft.com/office/drawing/2014/main" val="3887099732"/>
                  </a:ext>
                </a:extLst>
              </a:tr>
            </a:tbl>
          </a:graphicData>
        </a:graphic>
      </p:graphicFrame>
      <p:sp>
        <p:nvSpPr>
          <p:cNvPr id="5" name="Rectangle 1">
            <a:extLst>
              <a:ext uri="{FF2B5EF4-FFF2-40B4-BE49-F238E27FC236}">
                <a16:creationId xmlns:a16="http://schemas.microsoft.com/office/drawing/2014/main" id="{1D8883A1-76FA-BA18-AC72-2202174AA58A}"/>
              </a:ext>
            </a:extLst>
          </p:cNvPr>
          <p:cNvSpPr>
            <a:spLocks noChangeArrowheads="1"/>
          </p:cNvSpPr>
          <p:nvPr/>
        </p:nvSpPr>
        <p:spPr bwMode="auto">
          <a:xfrm>
            <a:off x="4329113" y="1545839"/>
            <a:ext cx="13441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eaLnBrk="0" fontAlgn="base" hangingPunct="0">
              <a:spcBef>
                <a:spcPct val="0"/>
              </a:spcBef>
              <a:spcAft>
                <a:spcPct val="0"/>
              </a:spcAft>
            </a:pPr>
            <a:endParaRPr lang="en-US" altLang="en-US" kern="0">
              <a:solidFill>
                <a:srgbClr val="000000"/>
              </a:solidFill>
              <a:latin typeface="Arial" panose="020B0604020202020204" pitchFamily="34" charset="0"/>
              <a:cs typeface="Arial"/>
              <a:sym typeface="Arial"/>
            </a:endParaRPr>
          </a:p>
        </p:txBody>
      </p:sp>
    </p:spTree>
    <p:extLst>
      <p:ext uri="{BB962C8B-B14F-4D97-AF65-F5344CB8AC3E}">
        <p14:creationId xmlns:p14="http://schemas.microsoft.com/office/powerpoint/2010/main" val="3295970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EC48-93F9-6824-C0E7-4E951446BF77}"/>
              </a:ext>
            </a:extLst>
          </p:cNvPr>
          <p:cNvSpPr>
            <a:spLocks noGrp="1"/>
          </p:cNvSpPr>
          <p:nvPr>
            <p:ph type="title"/>
          </p:nvPr>
        </p:nvSpPr>
        <p:spPr>
          <a:xfrm>
            <a:off x="1835700" y="2603470"/>
            <a:ext cx="8520600" cy="763500"/>
          </a:xfrm>
        </p:spPr>
        <p:txBody>
          <a:bodyPr/>
          <a:lstStyle/>
          <a:p>
            <a:pPr algn="ctr"/>
            <a:r>
              <a:rPr lang="en-US" u="sng" dirty="0"/>
              <a:t>MCE Readiness</a:t>
            </a:r>
          </a:p>
        </p:txBody>
      </p:sp>
    </p:spTree>
    <p:extLst>
      <p:ext uri="{BB962C8B-B14F-4D97-AF65-F5344CB8AC3E}">
        <p14:creationId xmlns:p14="http://schemas.microsoft.com/office/powerpoint/2010/main" val="273070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8BF71-8E1B-899E-792C-1FC0F13B6820}"/>
              </a:ext>
            </a:extLst>
          </p:cNvPr>
          <p:cNvSpPr>
            <a:spLocks noGrp="1"/>
          </p:cNvSpPr>
          <p:nvPr>
            <p:ph type="title"/>
          </p:nvPr>
        </p:nvSpPr>
        <p:spPr/>
        <p:txBody>
          <a:bodyPr/>
          <a:lstStyle/>
          <a:p>
            <a:r>
              <a:rPr lang="en-US"/>
              <a:t>What is Readiness Review</a:t>
            </a:r>
          </a:p>
        </p:txBody>
      </p:sp>
      <p:sp>
        <p:nvSpPr>
          <p:cNvPr id="3" name="Text Placeholder 2">
            <a:extLst>
              <a:ext uri="{FF2B5EF4-FFF2-40B4-BE49-F238E27FC236}">
                <a16:creationId xmlns:a16="http://schemas.microsoft.com/office/drawing/2014/main" id="{102CB04A-F16E-A8F3-9163-776D4DCBB8B0}"/>
              </a:ext>
            </a:extLst>
          </p:cNvPr>
          <p:cNvSpPr>
            <a:spLocks noGrp="1"/>
          </p:cNvSpPr>
          <p:nvPr>
            <p:ph type="body" idx="1"/>
          </p:nvPr>
        </p:nvSpPr>
        <p:spPr>
          <a:xfrm>
            <a:off x="1835700" y="1359424"/>
            <a:ext cx="8520600" cy="4555200"/>
          </a:xfrm>
        </p:spPr>
        <p:txBody>
          <a:bodyPr>
            <a:normAutofit/>
          </a:bodyPr>
          <a:lstStyle/>
          <a:p>
            <a:pPr>
              <a:lnSpc>
                <a:spcPct val="114999"/>
              </a:lnSpc>
            </a:pPr>
            <a:r>
              <a:rPr lang="en-US">
                <a:solidFill>
                  <a:schemeClr val="tx1"/>
                </a:solidFill>
              </a:rPr>
              <a:t>A systematic large-scale review of MCE staffing, policies and procedures, processes, documents, member and provider communication, subcontracts, system capabilities, and provider network to ensure the health plan is prepared in advance of the new contract go live</a:t>
            </a:r>
          </a:p>
          <a:p>
            <a:pPr>
              <a:lnSpc>
                <a:spcPct val="114999"/>
              </a:lnSpc>
            </a:pPr>
            <a:r>
              <a:rPr lang="en-US">
                <a:solidFill>
                  <a:schemeClr val="tx1"/>
                </a:solidFill>
              </a:rPr>
              <a:t>Safeguards that the selected MCE is ready to accept enrollment, provide the necessary continuity of care, ensure access to the necessary spectrum of providers, and fully meet the diverse needs of the population</a:t>
            </a:r>
          </a:p>
          <a:p>
            <a:pPr>
              <a:lnSpc>
                <a:spcPct val="114999"/>
              </a:lnSpc>
            </a:pPr>
            <a:r>
              <a:rPr lang="en-US">
                <a:solidFill>
                  <a:schemeClr val="tx1"/>
                </a:solidFill>
              </a:rPr>
              <a:t>Readiness reviews includes both desk review of MCE documentation as well as onsite demonstrations of MCE capabilities</a:t>
            </a:r>
          </a:p>
        </p:txBody>
      </p:sp>
    </p:spTree>
    <p:extLst>
      <p:ext uri="{BB962C8B-B14F-4D97-AF65-F5344CB8AC3E}">
        <p14:creationId xmlns:p14="http://schemas.microsoft.com/office/powerpoint/2010/main" val="4254245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6873A0-66E9-8DD7-B12D-35A40B674E40}"/>
              </a:ext>
            </a:extLst>
          </p:cNvPr>
          <p:cNvPicPr>
            <a:picLocks noChangeAspect="1"/>
          </p:cNvPicPr>
          <p:nvPr/>
        </p:nvPicPr>
        <p:blipFill>
          <a:blip r:embed="rId3"/>
          <a:stretch>
            <a:fillRect/>
          </a:stretch>
        </p:blipFill>
        <p:spPr>
          <a:xfrm>
            <a:off x="1898652" y="1156151"/>
            <a:ext cx="7907865" cy="3827389"/>
          </a:xfrm>
          <a:prstGeom prst="rect">
            <a:avLst/>
          </a:prstGeom>
        </p:spPr>
      </p:pic>
    </p:spTree>
    <p:extLst>
      <p:ext uri="{BB962C8B-B14F-4D97-AF65-F5344CB8AC3E}">
        <p14:creationId xmlns:p14="http://schemas.microsoft.com/office/powerpoint/2010/main" val="374238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243B4-B838-3361-CCEA-55AD76E56CAD}"/>
              </a:ext>
            </a:extLst>
          </p:cNvPr>
          <p:cNvPicPr>
            <a:picLocks noChangeAspect="1"/>
          </p:cNvPicPr>
          <p:nvPr/>
        </p:nvPicPr>
        <p:blipFill>
          <a:blip r:embed="rId2"/>
          <a:stretch>
            <a:fillRect/>
          </a:stretch>
        </p:blipFill>
        <p:spPr>
          <a:xfrm>
            <a:off x="2290234" y="823282"/>
            <a:ext cx="7611532" cy="4470604"/>
          </a:xfrm>
          <a:prstGeom prst="rect">
            <a:avLst/>
          </a:prstGeom>
        </p:spPr>
      </p:pic>
    </p:spTree>
    <p:extLst>
      <p:ext uri="{BB962C8B-B14F-4D97-AF65-F5344CB8AC3E}">
        <p14:creationId xmlns:p14="http://schemas.microsoft.com/office/powerpoint/2010/main" val="37126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0157AED7-8D67-4A3E-B5FD-52E0E8A50AA1}"/>
              </a:ext>
            </a:extLst>
          </p:cNvPr>
          <p:cNvSpPr/>
          <p:nvPr/>
        </p:nvSpPr>
        <p:spPr>
          <a:xfrm>
            <a:off x="6096000" y="3237271"/>
            <a:ext cx="3124200" cy="3048000"/>
          </a:xfrm>
          <a:prstGeom prst="triangle">
            <a:avLst/>
          </a:prstGeom>
          <a:solidFill>
            <a:srgbClr val="008C5B"/>
          </a:solidFill>
          <a:ln>
            <a:solidFill>
              <a:srgbClr val="008C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2FA13-01BC-4C87-9946-E655E379E82F}"/>
              </a:ext>
            </a:extLst>
          </p:cNvPr>
          <p:cNvSpPr>
            <a:spLocks noGrp="1"/>
          </p:cNvSpPr>
          <p:nvPr>
            <p:ph type="title"/>
          </p:nvPr>
        </p:nvSpPr>
        <p:spPr>
          <a:xfrm>
            <a:off x="518160" y="133579"/>
            <a:ext cx="9525000" cy="878299"/>
          </a:xfrm>
        </p:spPr>
        <p:txBody>
          <a:bodyPr/>
          <a:lstStyle/>
          <a:p>
            <a:r>
              <a:rPr lang="en-US" sz="2800" b="1" dirty="0">
                <a:solidFill>
                  <a:srgbClr val="006E00"/>
                </a:solidFill>
                <a:latin typeface="Arial Nova" panose="020B0504020202020204" pitchFamily="34" charset="0"/>
              </a:rPr>
              <a:t>Proposed Reimbursement Approach:</a:t>
            </a:r>
            <a:br>
              <a:rPr lang="en-US" sz="2800" b="1" dirty="0">
                <a:latin typeface="Arial Nova" panose="020B0504020202020204" pitchFamily="34" charset="0"/>
              </a:rPr>
            </a:br>
            <a:r>
              <a:rPr lang="en-US" sz="2400" b="1" dirty="0">
                <a:latin typeface="Arial Nova" panose="020B0504020202020204" pitchFamily="34" charset="0"/>
              </a:rPr>
              <a:t>Twin Programs for Fee for Service and Managed Care</a:t>
            </a:r>
            <a:endParaRPr lang="en-US" sz="2800" b="1" dirty="0">
              <a:latin typeface="Arial Nova" panose="020B0504020202020204" pitchFamily="34" charset="0"/>
            </a:endParaRPr>
          </a:p>
        </p:txBody>
      </p:sp>
      <p:sp>
        <p:nvSpPr>
          <p:cNvPr id="5" name="Slide Number Placeholder 15">
            <a:extLst>
              <a:ext uri="{FF2B5EF4-FFF2-40B4-BE49-F238E27FC236}">
                <a16:creationId xmlns:a16="http://schemas.microsoft.com/office/drawing/2014/main" id="{5EE2F8DF-B169-4D42-9715-D4C705F60A4C}"/>
              </a:ext>
            </a:extLst>
          </p:cNvPr>
          <p:cNvSpPr txBox="1">
            <a:spLocks/>
          </p:cNvSpPr>
          <p:nvPr/>
        </p:nvSpPr>
        <p:spPr>
          <a:xfrm>
            <a:off x="10058400" y="64008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8BC63C-A90F-384A-918D-1423499908E7}" type="slidenum">
              <a:rPr lang="en-US">
                <a:solidFill>
                  <a:schemeClr val="tx1"/>
                </a:solidFill>
              </a:rPr>
              <a:pPr/>
              <a:t>3</a:t>
            </a:fld>
            <a:endParaRPr lang="en-US" dirty="0">
              <a:solidFill>
                <a:schemeClr val="tx1"/>
              </a:solidFill>
            </a:endParaRPr>
          </a:p>
        </p:txBody>
      </p:sp>
      <p:graphicFrame>
        <p:nvGraphicFramePr>
          <p:cNvPr id="3" name="Diagram 2">
            <a:extLst>
              <a:ext uri="{FF2B5EF4-FFF2-40B4-BE49-F238E27FC236}">
                <a16:creationId xmlns:a16="http://schemas.microsoft.com/office/drawing/2014/main" id="{2884C59B-D009-4D40-AA7E-24F713AFD62F}"/>
              </a:ext>
            </a:extLst>
          </p:cNvPr>
          <p:cNvGraphicFramePr/>
          <p:nvPr/>
        </p:nvGraphicFramePr>
        <p:xfrm>
          <a:off x="-838200" y="1019223"/>
          <a:ext cx="11811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426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697B98-A8FC-9A69-79C9-111CA432C776}"/>
              </a:ext>
            </a:extLst>
          </p:cNvPr>
          <p:cNvSpPr txBox="1">
            <a:spLocks/>
          </p:cNvSpPr>
          <p:nvPr/>
        </p:nvSpPr>
        <p:spPr>
          <a:xfrm>
            <a:off x="1963519" y="453242"/>
            <a:ext cx="8520600" cy="763500"/>
          </a:xfrm>
          <a:prstGeom prst="rect">
            <a:avLst/>
          </a:prstGeom>
          <a:noFill/>
          <a:ln>
            <a:noFill/>
          </a:ln>
        </p:spPr>
        <p:txBody>
          <a:bodyPr spcFirstLastPara="1" wrap="square" lIns="91425" tIns="91425" rIns="91425" bIns="91425" anchor="b"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buClr>
                <a:srgbClr val="000000"/>
              </a:buClr>
            </a:pPr>
            <a:r>
              <a:rPr lang="en-US" u="sng" kern="0" dirty="0">
                <a:solidFill>
                  <a:srgbClr val="000000"/>
                </a:solidFill>
              </a:rPr>
              <a:t>Future Stakeholder Engagement</a:t>
            </a:r>
          </a:p>
        </p:txBody>
      </p:sp>
      <p:sp>
        <p:nvSpPr>
          <p:cNvPr id="2" name="TextBox 1">
            <a:extLst>
              <a:ext uri="{FF2B5EF4-FFF2-40B4-BE49-F238E27FC236}">
                <a16:creationId xmlns:a16="http://schemas.microsoft.com/office/drawing/2014/main" id="{F62BB314-516A-85A3-74DB-E8FB42724DA1}"/>
              </a:ext>
            </a:extLst>
          </p:cNvPr>
          <p:cNvSpPr txBox="1"/>
          <p:nvPr/>
        </p:nvSpPr>
        <p:spPr>
          <a:xfrm>
            <a:off x="2556387" y="1681316"/>
            <a:ext cx="7226658" cy="2523768"/>
          </a:xfrm>
          <a:prstGeom prst="rect">
            <a:avLst/>
          </a:prstGeom>
          <a:noFill/>
        </p:spPr>
        <p:txBody>
          <a:bodyPr wrap="none" rtlCol="0">
            <a:spAutoFit/>
          </a:bodyPr>
          <a:lstStyle/>
          <a:p>
            <a:pPr marL="342900" indent="-342900">
              <a:buClr>
                <a:srgbClr val="000000"/>
              </a:buClr>
              <a:buFont typeface="Arial" panose="020B0604020202020204" pitchFamily="34" charset="0"/>
              <a:buChar char="•"/>
            </a:pPr>
            <a:r>
              <a:rPr lang="en-US" sz="2400" kern="0" dirty="0">
                <a:solidFill>
                  <a:srgbClr val="000000"/>
                </a:solidFill>
                <a:latin typeface="Arial"/>
                <a:cs typeface="Arial"/>
                <a:sym typeface="Arial"/>
              </a:rPr>
              <a:t>Commercials </a:t>
            </a:r>
          </a:p>
          <a:p>
            <a:pPr marL="342900" indent="-342900">
              <a:buClr>
                <a:srgbClr val="000000"/>
              </a:buClr>
              <a:buFont typeface="Arial" panose="020B0604020202020204" pitchFamily="34" charset="0"/>
              <a:buChar char="•"/>
            </a:pPr>
            <a:r>
              <a:rPr lang="en-US" sz="2400" kern="0" dirty="0">
                <a:solidFill>
                  <a:srgbClr val="000000"/>
                </a:solidFill>
                <a:latin typeface="Arial"/>
                <a:cs typeface="Arial"/>
                <a:sym typeface="Arial"/>
              </a:rPr>
              <a:t>Promotional Kits based on different intercessors</a:t>
            </a:r>
          </a:p>
          <a:p>
            <a:pPr marL="342900" indent="-342900">
              <a:buClr>
                <a:srgbClr val="000000"/>
              </a:buClr>
              <a:buFont typeface="Arial" panose="020B0604020202020204" pitchFamily="34" charset="0"/>
              <a:buChar char="•"/>
            </a:pPr>
            <a:r>
              <a:rPr lang="en-US" sz="2400" kern="0" dirty="0">
                <a:solidFill>
                  <a:srgbClr val="000000"/>
                </a:solidFill>
                <a:latin typeface="Arial"/>
                <a:cs typeface="Arial"/>
                <a:sym typeface="Arial"/>
              </a:rPr>
              <a:t>Fall community activities</a:t>
            </a:r>
          </a:p>
          <a:p>
            <a:pPr marL="342900" indent="-342900">
              <a:buClr>
                <a:srgbClr val="000000"/>
              </a:buClr>
              <a:buFont typeface="Arial" panose="020B0604020202020204" pitchFamily="34" charset="0"/>
              <a:buChar char="•"/>
            </a:pPr>
            <a:r>
              <a:rPr lang="en-US" sz="2400" kern="0" dirty="0">
                <a:solidFill>
                  <a:srgbClr val="000000"/>
                </a:solidFill>
                <a:latin typeface="Arial"/>
                <a:cs typeface="Arial"/>
                <a:sym typeface="Arial"/>
              </a:rPr>
              <a:t>Member notices </a:t>
            </a:r>
          </a:p>
          <a:p>
            <a:pPr marL="342900" indent="-342900">
              <a:buClr>
                <a:srgbClr val="000000"/>
              </a:buClr>
              <a:buFont typeface="Arial" panose="020B0604020202020204" pitchFamily="34" charset="0"/>
              <a:buChar char="•"/>
            </a:pPr>
            <a:r>
              <a:rPr lang="en-US" sz="2400" kern="0" dirty="0">
                <a:solidFill>
                  <a:srgbClr val="000000"/>
                </a:solidFill>
                <a:latin typeface="Arial"/>
                <a:cs typeface="Arial"/>
                <a:sym typeface="Arial"/>
              </a:rPr>
              <a:t>Ongoing HCBS and Nursing Facility engagement</a:t>
            </a:r>
          </a:p>
          <a:p>
            <a:pPr marL="342900" indent="-342900">
              <a:buClr>
                <a:srgbClr val="000000"/>
              </a:buClr>
              <a:buFont typeface="Arial" panose="020B0604020202020204" pitchFamily="34" charset="0"/>
              <a:buChar char="•"/>
            </a:pPr>
            <a:r>
              <a:rPr lang="en-US" sz="2400" kern="0" dirty="0">
                <a:solidFill>
                  <a:srgbClr val="000000"/>
                </a:solidFill>
                <a:latin typeface="Arial"/>
                <a:cs typeface="Arial"/>
                <a:sym typeface="Arial"/>
              </a:rPr>
              <a:t>Member engagement (spring, 2024) </a:t>
            </a:r>
          </a:p>
          <a:p>
            <a:pPr>
              <a:buClr>
                <a:srgbClr val="000000"/>
              </a:buClr>
            </a:pPr>
            <a:endParaRPr lang="en-US" sz="1400" kern="0" dirty="0">
              <a:solidFill>
                <a:srgbClr val="000000"/>
              </a:solidFill>
              <a:latin typeface="Arial"/>
              <a:cs typeface="Arial"/>
              <a:sym typeface="Arial"/>
            </a:endParaRPr>
          </a:p>
        </p:txBody>
      </p:sp>
    </p:spTree>
    <p:extLst>
      <p:ext uri="{BB962C8B-B14F-4D97-AF65-F5344CB8AC3E}">
        <p14:creationId xmlns:p14="http://schemas.microsoft.com/office/powerpoint/2010/main" val="176665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402A-D152-4DE1-A21C-75E2564B3201}"/>
              </a:ext>
            </a:extLst>
          </p:cNvPr>
          <p:cNvSpPr>
            <a:spLocks noGrp="1"/>
          </p:cNvSpPr>
          <p:nvPr>
            <p:ph type="title"/>
          </p:nvPr>
        </p:nvSpPr>
        <p:spPr>
          <a:xfrm>
            <a:off x="390066" y="289004"/>
            <a:ext cx="10040267" cy="716280"/>
          </a:xfrm>
        </p:spPr>
        <p:txBody>
          <a:bodyPr/>
          <a:lstStyle/>
          <a:p>
            <a:r>
              <a:rPr lang="en-US" sz="2800" b="1" dirty="0">
                <a:solidFill>
                  <a:srgbClr val="008C5B"/>
                </a:solidFill>
                <a:latin typeface="Arial Nova" panose="020B0504020202020204" pitchFamily="34" charset="0"/>
              </a:rPr>
              <a:t>Nursing Facility Base Rate - Direct Care Floor</a:t>
            </a:r>
            <a:br>
              <a:rPr lang="en-US" dirty="0"/>
            </a:br>
            <a:r>
              <a:rPr lang="en-US" sz="2000" b="1" dirty="0">
                <a:latin typeface="Arial Nova" panose="020B0504020202020204" pitchFamily="34" charset="0"/>
              </a:rPr>
              <a:t>Impact on three illustrative facilities</a:t>
            </a:r>
            <a:endParaRPr lang="en-US" sz="2400" b="1" dirty="0">
              <a:latin typeface="Arial Nova" panose="020B0504020202020204" pitchFamily="34" charset="0"/>
            </a:endParaRPr>
          </a:p>
        </p:txBody>
      </p:sp>
      <p:sp>
        <p:nvSpPr>
          <p:cNvPr id="4" name="Slide Number Placeholder 15">
            <a:extLst>
              <a:ext uri="{FF2B5EF4-FFF2-40B4-BE49-F238E27FC236}">
                <a16:creationId xmlns:a16="http://schemas.microsoft.com/office/drawing/2014/main" id="{4D25ED98-62F6-4CA7-AF05-6544AA6C5182}"/>
              </a:ext>
            </a:extLst>
          </p:cNvPr>
          <p:cNvSpPr txBox="1">
            <a:spLocks/>
          </p:cNvSpPr>
          <p:nvPr/>
        </p:nvSpPr>
        <p:spPr>
          <a:xfrm>
            <a:off x="10058400" y="640080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8BC63C-A90F-384A-918D-1423499908E7}" type="slidenum">
              <a:rPr lang="en-US">
                <a:solidFill>
                  <a:schemeClr val="tx1"/>
                </a:solidFill>
              </a:rPr>
              <a:pPr/>
              <a:t>4</a:t>
            </a:fld>
            <a:endParaRPr lang="en-US" dirty="0">
              <a:solidFill>
                <a:schemeClr val="tx1"/>
              </a:solidFill>
            </a:endParaRPr>
          </a:p>
        </p:txBody>
      </p:sp>
      <p:sp>
        <p:nvSpPr>
          <p:cNvPr id="3" name="TextBox 2">
            <a:extLst>
              <a:ext uri="{FF2B5EF4-FFF2-40B4-BE49-F238E27FC236}">
                <a16:creationId xmlns:a16="http://schemas.microsoft.com/office/drawing/2014/main" id="{B9BE2457-0A8E-2CC1-5D2E-D4221341A41D}"/>
              </a:ext>
            </a:extLst>
          </p:cNvPr>
          <p:cNvSpPr txBox="1"/>
          <p:nvPr/>
        </p:nvSpPr>
        <p:spPr>
          <a:xfrm flipH="1">
            <a:off x="5960068" y="3244334"/>
            <a:ext cx="5957611" cy="2739211"/>
          </a:xfrm>
          <a:prstGeom prst="rect">
            <a:avLst/>
          </a:prstGeom>
          <a:noFill/>
        </p:spPr>
        <p:txBody>
          <a:bodyPr wrap="square" rtlCol="0">
            <a:spAutoFit/>
          </a:bodyPr>
          <a:lstStyle/>
          <a:p>
            <a:pPr>
              <a:spcAft>
                <a:spcPts val="600"/>
              </a:spcAft>
            </a:pPr>
            <a:r>
              <a:rPr lang="en-US" b="1" dirty="0">
                <a:latin typeface="Arial Nova" panose="020B0504020202020204" pitchFamily="34" charset="0"/>
              </a:rPr>
              <a:t>Facility A: </a:t>
            </a:r>
            <a:r>
              <a:rPr lang="en-US" dirty="0">
                <a:latin typeface="Arial Nova" panose="020B0504020202020204" pitchFamily="34" charset="0"/>
              </a:rPr>
              <a:t>Setting the Direct Care Price at the 85</a:t>
            </a:r>
            <a:r>
              <a:rPr lang="en-US" baseline="30000" dirty="0">
                <a:latin typeface="Arial Nova" panose="020B0504020202020204" pitchFamily="34" charset="0"/>
              </a:rPr>
              <a:t>th</a:t>
            </a:r>
            <a:r>
              <a:rPr lang="en-US" dirty="0">
                <a:latin typeface="Arial Nova" panose="020B0504020202020204" pitchFamily="34" charset="0"/>
              </a:rPr>
              <a:t> percentile allows higher cost facilities to be reimbursed for more of their staffing costs than using the median.</a:t>
            </a:r>
          </a:p>
          <a:p>
            <a:pPr>
              <a:spcAft>
                <a:spcPts val="600"/>
              </a:spcAft>
            </a:pPr>
            <a:r>
              <a:rPr lang="en-US" b="1" dirty="0">
                <a:latin typeface="Arial Nova" panose="020B0504020202020204" pitchFamily="34" charset="0"/>
              </a:rPr>
              <a:t>Facility B</a:t>
            </a:r>
            <a:r>
              <a:rPr lang="en-US" dirty="0">
                <a:latin typeface="Arial Nova" panose="020B0504020202020204" pitchFamily="34" charset="0"/>
              </a:rPr>
              <a:t>: Facilities within 5% of the Direct Care Price will still receive the full price, to allow for reasonable profit and investment in staffing.</a:t>
            </a:r>
          </a:p>
          <a:p>
            <a:pPr>
              <a:spcAft>
                <a:spcPts val="600"/>
              </a:spcAft>
            </a:pPr>
            <a:r>
              <a:rPr lang="en-US" b="1" dirty="0">
                <a:latin typeface="Arial Nova" panose="020B0504020202020204" pitchFamily="34" charset="0"/>
              </a:rPr>
              <a:t>Facility C</a:t>
            </a:r>
            <a:r>
              <a:rPr lang="en-US" dirty="0">
                <a:latin typeface="Arial Nova" panose="020B0504020202020204" pitchFamily="34" charset="0"/>
              </a:rPr>
              <a:t>: Facilities with lower staffing will have profits limited to 5%. This caps the potential profit that can be generated from lower staffing.</a:t>
            </a:r>
          </a:p>
        </p:txBody>
      </p:sp>
      <p:pic>
        <p:nvPicPr>
          <p:cNvPr id="12" name="Picture 11">
            <a:extLst>
              <a:ext uri="{FF2B5EF4-FFF2-40B4-BE49-F238E27FC236}">
                <a16:creationId xmlns:a16="http://schemas.microsoft.com/office/drawing/2014/main" id="{FDD05545-252A-CF49-52BD-0C9E32592931}"/>
              </a:ext>
            </a:extLst>
          </p:cNvPr>
          <p:cNvPicPr>
            <a:picLocks noChangeAspect="1"/>
          </p:cNvPicPr>
          <p:nvPr/>
        </p:nvPicPr>
        <p:blipFill>
          <a:blip r:embed="rId2"/>
          <a:stretch>
            <a:fillRect/>
          </a:stretch>
        </p:blipFill>
        <p:spPr>
          <a:xfrm>
            <a:off x="274320" y="1560748"/>
            <a:ext cx="5135880" cy="4659218"/>
          </a:xfrm>
          <a:prstGeom prst="rect">
            <a:avLst/>
          </a:prstGeom>
        </p:spPr>
      </p:pic>
      <p:sp>
        <p:nvSpPr>
          <p:cNvPr id="14" name="Rectangle 13">
            <a:extLst>
              <a:ext uri="{FF2B5EF4-FFF2-40B4-BE49-F238E27FC236}">
                <a16:creationId xmlns:a16="http://schemas.microsoft.com/office/drawing/2014/main" id="{E2088624-E8B5-DBA3-5860-52F2C6424A35}"/>
              </a:ext>
            </a:extLst>
          </p:cNvPr>
          <p:cNvSpPr/>
          <p:nvPr/>
        </p:nvSpPr>
        <p:spPr>
          <a:xfrm>
            <a:off x="6382109" y="2687733"/>
            <a:ext cx="3467819" cy="362482"/>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ova" panose="020B0504020202020204" pitchFamily="34" charset="0"/>
                <a:cs typeface="Calibri" panose="020F0502020204030204" pitchFamily="34" charset="0"/>
              </a:rPr>
              <a:t>Median cost: 50</a:t>
            </a:r>
            <a:r>
              <a:rPr lang="en-US" sz="1800" b="1" baseline="30000" dirty="0">
                <a:solidFill>
                  <a:schemeClr val="tx1"/>
                </a:solidFill>
                <a:latin typeface="Arial Nova" panose="020B0504020202020204" pitchFamily="34" charset="0"/>
                <a:cs typeface="Calibri" panose="020F0502020204030204" pitchFamily="34" charset="0"/>
              </a:rPr>
              <a:t>th</a:t>
            </a:r>
            <a:r>
              <a:rPr lang="en-US" sz="1800" b="1" dirty="0">
                <a:solidFill>
                  <a:schemeClr val="tx1"/>
                </a:solidFill>
                <a:latin typeface="Arial Nova" panose="020B0504020202020204" pitchFamily="34" charset="0"/>
                <a:cs typeface="Calibri" panose="020F0502020204030204" pitchFamily="34" charset="0"/>
              </a:rPr>
              <a:t> </a:t>
            </a:r>
            <a:r>
              <a:rPr lang="en-US" sz="1800" dirty="0">
                <a:solidFill>
                  <a:schemeClr val="tx1"/>
                </a:solidFill>
                <a:latin typeface="Arial Nova" panose="020B0504020202020204" pitchFamily="34" charset="0"/>
                <a:cs typeface="Calibri" panose="020F0502020204030204" pitchFamily="34" charset="0"/>
              </a:rPr>
              <a:t>percentile</a:t>
            </a:r>
          </a:p>
        </p:txBody>
      </p:sp>
      <p:cxnSp>
        <p:nvCxnSpPr>
          <p:cNvPr id="16" name="Straight Arrow Connector 15">
            <a:extLst>
              <a:ext uri="{FF2B5EF4-FFF2-40B4-BE49-F238E27FC236}">
                <a16:creationId xmlns:a16="http://schemas.microsoft.com/office/drawing/2014/main" id="{42CE22B6-D65C-A09E-740E-D2A35E266425}"/>
              </a:ext>
            </a:extLst>
          </p:cNvPr>
          <p:cNvCxnSpPr>
            <a:cxnSpLocks/>
          </p:cNvCxnSpPr>
          <p:nvPr/>
        </p:nvCxnSpPr>
        <p:spPr>
          <a:xfrm flipH="1">
            <a:off x="5454588" y="1996411"/>
            <a:ext cx="914400" cy="39106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9F44DB-7EC1-E518-E3DA-828500742CD2}"/>
              </a:ext>
            </a:extLst>
          </p:cNvPr>
          <p:cNvCxnSpPr>
            <a:cxnSpLocks/>
          </p:cNvCxnSpPr>
          <p:nvPr/>
        </p:nvCxnSpPr>
        <p:spPr>
          <a:xfrm flipH="1">
            <a:off x="5371381" y="2859787"/>
            <a:ext cx="953219" cy="18374"/>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F61318E-B755-AF65-464C-1831D15177BF}"/>
              </a:ext>
            </a:extLst>
          </p:cNvPr>
          <p:cNvSpPr txBox="1"/>
          <p:nvPr/>
        </p:nvSpPr>
        <p:spPr>
          <a:xfrm>
            <a:off x="9875520" y="316039"/>
            <a:ext cx="1783079" cy="1569660"/>
          </a:xfrm>
          <a:prstGeom prst="rect">
            <a:avLst/>
          </a:prstGeom>
          <a:solidFill>
            <a:schemeClr val="bg1"/>
          </a:solidFill>
        </p:spPr>
        <p:txBody>
          <a:bodyPr wrap="square" rtlCol="0">
            <a:spAutoFit/>
          </a:bodyPr>
          <a:lstStyle/>
          <a:p>
            <a:r>
              <a:rPr lang="en-US" sz="3200" dirty="0">
                <a:solidFill>
                  <a:schemeClr val="bg1"/>
                </a:solidFill>
              </a:rPr>
              <a:t>XXXXXXXXXXXXXXX</a:t>
            </a:r>
          </a:p>
        </p:txBody>
      </p:sp>
      <p:sp>
        <p:nvSpPr>
          <p:cNvPr id="10" name="Rectangle 9">
            <a:extLst>
              <a:ext uri="{FF2B5EF4-FFF2-40B4-BE49-F238E27FC236}">
                <a16:creationId xmlns:a16="http://schemas.microsoft.com/office/drawing/2014/main" id="{A4BB10C0-3087-6032-3CC7-52000BDDEA03}"/>
              </a:ext>
            </a:extLst>
          </p:cNvPr>
          <p:cNvSpPr/>
          <p:nvPr/>
        </p:nvSpPr>
        <p:spPr>
          <a:xfrm>
            <a:off x="6413376" y="1391613"/>
            <a:ext cx="3733800" cy="104955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Nova" panose="020B0504020202020204" pitchFamily="34" charset="0"/>
                <a:cs typeface="Calibri" panose="020F0502020204030204" pitchFamily="34" charset="0"/>
              </a:rPr>
              <a:t>Direct Care Price: </a:t>
            </a:r>
            <a:r>
              <a:rPr lang="en-US" sz="1800" dirty="0">
                <a:solidFill>
                  <a:schemeClr val="tx1"/>
                </a:solidFill>
                <a:latin typeface="Arial Nova" panose="020B0504020202020204" pitchFamily="34" charset="0"/>
                <a:cs typeface="Calibri" panose="020F0502020204030204" pitchFamily="34" charset="0"/>
              </a:rPr>
              <a:t>Set at the </a:t>
            </a:r>
            <a:r>
              <a:rPr lang="en-US" sz="1800" b="1" dirty="0">
                <a:solidFill>
                  <a:schemeClr val="tx1"/>
                </a:solidFill>
                <a:latin typeface="Arial Nova" panose="020B0504020202020204" pitchFamily="34" charset="0"/>
                <a:cs typeface="Calibri" panose="020F0502020204030204" pitchFamily="34" charset="0"/>
              </a:rPr>
              <a:t>85</a:t>
            </a:r>
            <a:r>
              <a:rPr lang="en-US" sz="1800" b="1" baseline="30000" dirty="0">
                <a:solidFill>
                  <a:schemeClr val="tx1"/>
                </a:solidFill>
                <a:latin typeface="Arial Nova" panose="020B0504020202020204" pitchFamily="34" charset="0"/>
                <a:cs typeface="Calibri" panose="020F0502020204030204" pitchFamily="34" charset="0"/>
              </a:rPr>
              <a:t>th</a:t>
            </a:r>
            <a:r>
              <a:rPr lang="en-US" sz="1800" b="1" dirty="0">
                <a:solidFill>
                  <a:schemeClr val="tx1"/>
                </a:solidFill>
                <a:latin typeface="Arial Nova" panose="020B0504020202020204" pitchFamily="34" charset="0"/>
                <a:cs typeface="Calibri" panose="020F0502020204030204" pitchFamily="34" charset="0"/>
              </a:rPr>
              <a:t> </a:t>
            </a:r>
            <a:r>
              <a:rPr lang="en-US" sz="1800" dirty="0">
                <a:solidFill>
                  <a:schemeClr val="tx1"/>
                </a:solidFill>
                <a:latin typeface="Arial Nova" panose="020B0504020202020204" pitchFamily="34" charset="0"/>
                <a:cs typeface="Calibri" panose="020F0502020204030204" pitchFamily="34" charset="0"/>
              </a:rPr>
              <a:t>percentile of direct care costs</a:t>
            </a:r>
          </a:p>
        </p:txBody>
      </p:sp>
    </p:spTree>
    <p:extLst>
      <p:ext uri="{BB962C8B-B14F-4D97-AF65-F5344CB8AC3E}">
        <p14:creationId xmlns:p14="http://schemas.microsoft.com/office/powerpoint/2010/main" val="110789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2FEF11-EF5D-A96E-CF3B-AEF4B37C1F01}"/>
              </a:ext>
            </a:extLst>
          </p:cNvPr>
          <p:cNvSpPr>
            <a:spLocks noGrp="1"/>
          </p:cNvSpPr>
          <p:nvPr>
            <p:ph type="title"/>
          </p:nvPr>
        </p:nvSpPr>
        <p:spPr>
          <a:xfrm>
            <a:off x="609600" y="310392"/>
            <a:ext cx="9372600" cy="985008"/>
          </a:xfrm>
        </p:spPr>
        <p:txBody>
          <a:bodyPr/>
          <a:lstStyle/>
          <a:p>
            <a:r>
              <a:rPr lang="en-US" sz="2800" b="1" dirty="0">
                <a:latin typeface="Arial Nova" panose="020B0504020202020204" pitchFamily="34" charset="0"/>
              </a:rPr>
              <a:t>Supplemental (UPL) Program – </a:t>
            </a:r>
            <a:r>
              <a:rPr lang="en-US" sz="2800" b="1" dirty="0">
                <a:solidFill>
                  <a:srgbClr val="008C5B"/>
                </a:solidFill>
                <a:latin typeface="Arial Nova" panose="020B0504020202020204" pitchFamily="34" charset="0"/>
              </a:rPr>
              <a:t>Payment Amount</a:t>
            </a:r>
          </a:p>
        </p:txBody>
      </p:sp>
      <p:sp>
        <p:nvSpPr>
          <p:cNvPr id="2" name="TextBox 1">
            <a:extLst>
              <a:ext uri="{FF2B5EF4-FFF2-40B4-BE49-F238E27FC236}">
                <a16:creationId xmlns:a16="http://schemas.microsoft.com/office/drawing/2014/main" id="{4856AA0D-82F0-BAD8-0E39-E322EBFAF716}"/>
              </a:ext>
            </a:extLst>
          </p:cNvPr>
          <p:cNvSpPr txBox="1"/>
          <p:nvPr/>
        </p:nvSpPr>
        <p:spPr>
          <a:xfrm flipH="1">
            <a:off x="274320" y="1219200"/>
            <a:ext cx="11274551" cy="4647426"/>
          </a:xfrm>
          <a:prstGeom prst="rect">
            <a:avLst/>
          </a:prstGeom>
          <a:noFill/>
        </p:spPr>
        <p:txBody>
          <a:bodyPr wrap="square" rtlCol="0">
            <a:spAutoFit/>
          </a:bodyPr>
          <a:lstStyle/>
          <a:p>
            <a:pPr>
              <a:buClr>
                <a:schemeClr val="tx1"/>
              </a:buClr>
            </a:pPr>
            <a:r>
              <a:rPr lang="en-US" sz="2000" b="1" dirty="0">
                <a:solidFill>
                  <a:srgbClr val="008C5B"/>
                </a:solidFill>
                <a:latin typeface="Arial Nova" panose="020B0504020202020204" pitchFamily="34" charset="0"/>
              </a:rPr>
              <a:t>Current Program </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Each facility paid difference (if any) between their Medicare and Medicaid rates</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No quality considerations</a:t>
            </a:r>
          </a:p>
          <a:p>
            <a:pPr>
              <a:buClr>
                <a:schemeClr val="tx1"/>
              </a:buClr>
            </a:pPr>
            <a:endParaRPr lang="en-US" sz="2000" b="1" dirty="0">
              <a:solidFill>
                <a:srgbClr val="008C5B"/>
              </a:solidFill>
              <a:latin typeface="Arial Nova" panose="020B0504020202020204" pitchFamily="34" charset="0"/>
            </a:endParaRPr>
          </a:p>
          <a:p>
            <a:pPr>
              <a:buClr>
                <a:schemeClr val="tx1"/>
              </a:buClr>
            </a:pPr>
            <a:r>
              <a:rPr lang="en-US" sz="2000" b="1" dirty="0">
                <a:solidFill>
                  <a:srgbClr val="008C5B"/>
                </a:solidFill>
                <a:latin typeface="Arial Nova" panose="020B0504020202020204" pitchFamily="34" charset="0"/>
              </a:rPr>
              <a:t>Managed Care Payment Alternatives  </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Uniform Dollar payment Per day</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Uniform % of Medicaid Base Rate </a:t>
            </a:r>
          </a:p>
          <a:p>
            <a:pPr>
              <a:buClr>
                <a:schemeClr val="tx1"/>
              </a:buClr>
            </a:pPr>
            <a:r>
              <a:rPr lang="en-US" sz="1800" dirty="0">
                <a:solidFill>
                  <a:schemeClr val="tx1">
                    <a:lumMod val="50000"/>
                    <a:lumOff val="50000"/>
                  </a:schemeClr>
                </a:solidFill>
                <a:latin typeface="Arial Nova" panose="020B0504020202020204"/>
              </a:rPr>
              <a:t>Opted for approach that would pay higher supplemental payments to </a:t>
            </a:r>
            <a:r>
              <a:rPr lang="en-US" dirty="0">
                <a:solidFill>
                  <a:schemeClr val="tx1">
                    <a:lumMod val="50000"/>
                    <a:lumOff val="50000"/>
                  </a:schemeClr>
                </a:solidFill>
                <a:latin typeface="Arial Nova" panose="020B0504020202020204"/>
              </a:rPr>
              <a:t>facilities with higher base rates with the thought that supplemental payments should increase with resident acuity </a:t>
            </a:r>
          </a:p>
          <a:p>
            <a:pPr>
              <a:buClr>
                <a:schemeClr val="tx1"/>
              </a:buClr>
            </a:pPr>
            <a:endParaRPr lang="en-US" sz="2000" dirty="0">
              <a:solidFill>
                <a:schemeClr val="tx1">
                  <a:lumMod val="50000"/>
                  <a:lumOff val="50000"/>
                </a:schemeClr>
              </a:solidFill>
              <a:latin typeface="Arial Nova" panose="020B0504020202020204" pitchFamily="34" charset="0"/>
            </a:endParaRPr>
          </a:p>
          <a:p>
            <a:pPr>
              <a:buClr>
                <a:schemeClr val="tx1"/>
              </a:buClr>
            </a:pPr>
            <a:r>
              <a:rPr lang="en-US" sz="2000" b="1" dirty="0">
                <a:solidFill>
                  <a:srgbClr val="008C5B"/>
                </a:solidFill>
                <a:latin typeface="Arial Nova" panose="020B0504020202020204" pitchFamily="34" charset="0"/>
              </a:rPr>
              <a:t>Quality Portion of UPL Payment</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10% of UPL Payment Pool</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20% of UPL Payment Pool</a:t>
            </a:r>
          </a:p>
          <a:p>
            <a:pPr>
              <a:buClr>
                <a:schemeClr val="tx1"/>
              </a:buClr>
            </a:pPr>
            <a:r>
              <a:rPr lang="en-US" sz="2000" dirty="0">
                <a:solidFill>
                  <a:schemeClr val="tx1">
                    <a:lumMod val="50000"/>
                    <a:lumOff val="50000"/>
                  </a:schemeClr>
                </a:solidFill>
                <a:latin typeface="Arial Nova" panose="020B0504020202020204" pitchFamily="34" charset="0"/>
              </a:rPr>
              <a:t>To minimize disruption associated with MLTSS transition, UPL Quality amount will start at 10% and  ramp up to 20% over time (2% added each year)  </a:t>
            </a:r>
            <a:endParaRPr lang="en-US" dirty="0">
              <a:latin typeface="Arial Nova" panose="020B0504020202020204" pitchFamily="34" charset="0"/>
            </a:endParaRPr>
          </a:p>
        </p:txBody>
      </p:sp>
      <p:sp>
        <p:nvSpPr>
          <p:cNvPr id="4" name="Star: 5 Points 3">
            <a:extLst>
              <a:ext uri="{FF2B5EF4-FFF2-40B4-BE49-F238E27FC236}">
                <a16:creationId xmlns:a16="http://schemas.microsoft.com/office/drawing/2014/main" id="{260FB069-291E-9817-7A7C-845AA675715A}"/>
              </a:ext>
            </a:extLst>
          </p:cNvPr>
          <p:cNvSpPr/>
          <p:nvPr/>
        </p:nvSpPr>
        <p:spPr>
          <a:xfrm>
            <a:off x="4572000" y="3051959"/>
            <a:ext cx="304800" cy="304800"/>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F237C6EE-F36D-AA8D-2862-37E39FD42344}"/>
              </a:ext>
            </a:extLst>
          </p:cNvPr>
          <p:cNvSpPr/>
          <p:nvPr/>
        </p:nvSpPr>
        <p:spPr>
          <a:xfrm>
            <a:off x="3733800" y="4572000"/>
            <a:ext cx="304800" cy="304800"/>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438A04E6-899F-C8F4-EDD4-BB096EE7B7F6}"/>
              </a:ext>
            </a:extLst>
          </p:cNvPr>
          <p:cNvSpPr/>
          <p:nvPr/>
        </p:nvSpPr>
        <p:spPr>
          <a:xfrm flipH="1">
            <a:off x="9451759" y="5832481"/>
            <a:ext cx="304800" cy="305574"/>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267DA807-E22D-F13D-0F12-2BE28DFC84DD}"/>
              </a:ext>
            </a:extLst>
          </p:cNvPr>
          <p:cNvSpPr txBox="1"/>
          <p:nvPr/>
        </p:nvSpPr>
        <p:spPr>
          <a:xfrm flipH="1">
            <a:off x="9753600" y="5819358"/>
            <a:ext cx="1859281" cy="400110"/>
          </a:xfrm>
          <a:prstGeom prst="rect">
            <a:avLst/>
          </a:prstGeom>
          <a:noFill/>
        </p:spPr>
        <p:txBody>
          <a:bodyPr wrap="square" rtlCol="0">
            <a:spAutoFit/>
          </a:bodyPr>
          <a:lstStyle/>
          <a:p>
            <a:r>
              <a:rPr lang="en-US" dirty="0"/>
              <a:t> </a:t>
            </a:r>
            <a:r>
              <a:rPr lang="en-US" sz="2000" dirty="0">
                <a:solidFill>
                  <a:schemeClr val="tx1">
                    <a:lumMod val="50000"/>
                    <a:lumOff val="50000"/>
                  </a:schemeClr>
                </a:solidFill>
              </a:rPr>
              <a:t>= Selected</a:t>
            </a:r>
          </a:p>
        </p:txBody>
      </p:sp>
    </p:spTree>
    <p:extLst>
      <p:ext uri="{BB962C8B-B14F-4D97-AF65-F5344CB8AC3E}">
        <p14:creationId xmlns:p14="http://schemas.microsoft.com/office/powerpoint/2010/main" val="2154311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2FEF11-EF5D-A96E-CF3B-AEF4B37C1F01}"/>
              </a:ext>
            </a:extLst>
          </p:cNvPr>
          <p:cNvSpPr>
            <a:spLocks noGrp="1"/>
          </p:cNvSpPr>
          <p:nvPr>
            <p:ph type="title"/>
          </p:nvPr>
        </p:nvSpPr>
        <p:spPr>
          <a:xfrm>
            <a:off x="609600" y="310392"/>
            <a:ext cx="9372600" cy="985008"/>
          </a:xfrm>
        </p:spPr>
        <p:txBody>
          <a:bodyPr/>
          <a:lstStyle/>
          <a:p>
            <a:r>
              <a:rPr lang="en-US" sz="2800" b="1" dirty="0">
                <a:latin typeface="Arial Nova" panose="020B0504020202020204" pitchFamily="34" charset="0"/>
              </a:rPr>
              <a:t>Supplemental (UPL) Program – </a:t>
            </a:r>
            <a:r>
              <a:rPr lang="en-US" sz="2800" b="1" dirty="0">
                <a:solidFill>
                  <a:srgbClr val="008C5B"/>
                </a:solidFill>
                <a:latin typeface="Arial Nova" panose="020B0504020202020204" pitchFamily="34" charset="0"/>
              </a:rPr>
              <a:t>Payment Type </a:t>
            </a:r>
          </a:p>
        </p:txBody>
      </p:sp>
      <p:sp>
        <p:nvSpPr>
          <p:cNvPr id="2" name="TextBox 1">
            <a:extLst>
              <a:ext uri="{FF2B5EF4-FFF2-40B4-BE49-F238E27FC236}">
                <a16:creationId xmlns:a16="http://schemas.microsoft.com/office/drawing/2014/main" id="{4856AA0D-82F0-BAD8-0E39-E322EBFAF716}"/>
              </a:ext>
            </a:extLst>
          </p:cNvPr>
          <p:cNvSpPr txBox="1"/>
          <p:nvPr/>
        </p:nvSpPr>
        <p:spPr>
          <a:xfrm flipH="1">
            <a:off x="458724" y="1219200"/>
            <a:ext cx="10971276" cy="4708981"/>
          </a:xfrm>
          <a:prstGeom prst="rect">
            <a:avLst/>
          </a:prstGeom>
          <a:noFill/>
        </p:spPr>
        <p:txBody>
          <a:bodyPr wrap="square" rtlCol="0">
            <a:spAutoFit/>
          </a:bodyPr>
          <a:lstStyle/>
          <a:p>
            <a:pPr>
              <a:buClr>
                <a:schemeClr val="tx1"/>
              </a:buClr>
            </a:pPr>
            <a:endParaRPr lang="en-US" sz="2000" b="1" dirty="0">
              <a:solidFill>
                <a:srgbClr val="008C5B"/>
              </a:solidFill>
              <a:latin typeface="Arial Nova" panose="020B0504020202020204" pitchFamily="34" charset="0"/>
            </a:endParaRPr>
          </a:p>
          <a:p>
            <a:pPr>
              <a:buClr>
                <a:schemeClr val="tx1"/>
              </a:buClr>
            </a:pPr>
            <a:r>
              <a:rPr lang="en-US" sz="2000" b="1" dirty="0">
                <a:solidFill>
                  <a:srgbClr val="008C5B"/>
                </a:solidFill>
                <a:latin typeface="Arial Nova" panose="020B0504020202020204" pitchFamily="34" charset="0"/>
              </a:rPr>
              <a:t>Managed Care Payment Alternatives  </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Pass-Through Payment </a:t>
            </a:r>
          </a:p>
          <a:p>
            <a:pPr marL="800100" lvl="1"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Option for FFS supplemental program transitioning to managed care</a:t>
            </a:r>
          </a:p>
          <a:p>
            <a:pPr marL="800100" lvl="1"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Pass-Through Payments are allowed for up to three years</a:t>
            </a:r>
          </a:p>
          <a:p>
            <a:pPr marL="800100" lvl="1"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Total annual Pass-through payments are capped at amount paid under UPL program prior to transition to managed care</a:t>
            </a:r>
          </a:p>
          <a:p>
            <a:pPr marL="800100" lvl="1"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CMS does not require detailed reporting on Pass-Through payments by facility    </a:t>
            </a:r>
          </a:p>
          <a:p>
            <a:pPr marL="342900"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Directed Payments  </a:t>
            </a:r>
          </a:p>
          <a:p>
            <a:pPr marL="800100" lvl="1"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Requires prior CMS approval via submission of “Preprint” form</a:t>
            </a:r>
          </a:p>
          <a:p>
            <a:pPr marL="800100" lvl="1" indent="-342900">
              <a:buClr>
                <a:schemeClr val="tx1"/>
              </a:buClr>
              <a:buFont typeface="Arial" panose="020B0604020202020204" pitchFamily="34" charset="0"/>
              <a:buChar char="•"/>
            </a:pPr>
            <a:r>
              <a:rPr lang="en-US" sz="2000" dirty="0">
                <a:solidFill>
                  <a:schemeClr val="tx1">
                    <a:lumMod val="50000"/>
                    <a:lumOff val="50000"/>
                  </a:schemeClr>
                </a:solidFill>
                <a:latin typeface="Arial Nova" panose="020B0504020202020204" pitchFamily="34" charset="0"/>
              </a:rPr>
              <a:t>Payments are not subject to cap based on prior year UPL payments </a:t>
            </a:r>
          </a:p>
          <a:p>
            <a:pPr>
              <a:buClr>
                <a:schemeClr val="tx1"/>
              </a:buClr>
            </a:pPr>
            <a:endParaRPr lang="en-US" sz="2000" dirty="0">
              <a:solidFill>
                <a:schemeClr val="tx1">
                  <a:lumMod val="50000"/>
                  <a:lumOff val="50000"/>
                </a:schemeClr>
              </a:solidFill>
              <a:latin typeface="Arial Nova" panose="020B0504020202020204" pitchFamily="34" charset="0"/>
            </a:endParaRPr>
          </a:p>
          <a:p>
            <a:pPr>
              <a:buClr>
                <a:schemeClr val="tx1"/>
              </a:buClr>
            </a:pPr>
            <a:r>
              <a:rPr lang="en-US" sz="2000" b="1" dirty="0">
                <a:solidFill>
                  <a:schemeClr val="tx1">
                    <a:lumMod val="50000"/>
                    <a:lumOff val="50000"/>
                  </a:schemeClr>
                </a:solidFill>
                <a:latin typeface="Arial Nova" panose="020B0504020202020204" pitchFamily="34" charset="0"/>
              </a:rPr>
              <a:t>Providers had initially favored a Pass-Through approach as no detailed reporting would be  required. More recent discussions have favored Directed Payment to avoid cap limiting annual payments in the future. </a:t>
            </a:r>
            <a:endParaRPr lang="en-US" dirty="0">
              <a:solidFill>
                <a:schemeClr val="tx1">
                  <a:lumMod val="50000"/>
                  <a:lumOff val="50000"/>
                </a:schemeClr>
              </a:solidFill>
              <a:latin typeface="Arial Nova" panose="020B0504020202020204" pitchFamily="34" charset="0"/>
            </a:endParaRPr>
          </a:p>
        </p:txBody>
      </p:sp>
      <p:sp>
        <p:nvSpPr>
          <p:cNvPr id="4" name="Star: 5 Points 3">
            <a:extLst>
              <a:ext uri="{FF2B5EF4-FFF2-40B4-BE49-F238E27FC236}">
                <a16:creationId xmlns:a16="http://schemas.microsoft.com/office/drawing/2014/main" id="{260FB069-291E-9817-7A7C-845AA675715A}"/>
              </a:ext>
            </a:extLst>
          </p:cNvPr>
          <p:cNvSpPr/>
          <p:nvPr/>
        </p:nvSpPr>
        <p:spPr>
          <a:xfrm>
            <a:off x="3124200" y="3657600"/>
            <a:ext cx="304800" cy="304800"/>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03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12FEF11-EF5D-A96E-CF3B-AEF4B37C1F01}"/>
              </a:ext>
            </a:extLst>
          </p:cNvPr>
          <p:cNvSpPr>
            <a:spLocks noGrp="1"/>
          </p:cNvSpPr>
          <p:nvPr>
            <p:ph type="title"/>
          </p:nvPr>
        </p:nvSpPr>
        <p:spPr>
          <a:xfrm>
            <a:off x="609600" y="310392"/>
            <a:ext cx="9372600" cy="985008"/>
          </a:xfrm>
        </p:spPr>
        <p:txBody>
          <a:bodyPr/>
          <a:lstStyle/>
          <a:p>
            <a:r>
              <a:rPr lang="en-US" sz="3600" b="1" dirty="0">
                <a:latin typeface="Arial Nova" panose="020B0504020202020204" pitchFamily="34" charset="0"/>
              </a:rPr>
              <a:t>Proposed Quality Approach</a:t>
            </a:r>
          </a:p>
        </p:txBody>
      </p:sp>
      <p:graphicFrame>
        <p:nvGraphicFramePr>
          <p:cNvPr id="3" name="Table 7">
            <a:extLst>
              <a:ext uri="{FF2B5EF4-FFF2-40B4-BE49-F238E27FC236}">
                <a16:creationId xmlns:a16="http://schemas.microsoft.com/office/drawing/2014/main" id="{C72D39E3-67A0-5E16-FFC0-F5BA3D6ADF30}"/>
              </a:ext>
            </a:extLst>
          </p:cNvPr>
          <p:cNvGraphicFramePr>
            <a:graphicFrameLocks noGrp="1"/>
          </p:cNvGraphicFramePr>
          <p:nvPr>
            <p:extLst>
              <p:ext uri="{D42A27DB-BD31-4B8C-83A1-F6EECF244321}">
                <p14:modId xmlns:p14="http://schemas.microsoft.com/office/powerpoint/2010/main" val="510234919"/>
              </p:ext>
            </p:extLst>
          </p:nvPr>
        </p:nvGraphicFramePr>
        <p:xfrm>
          <a:off x="666750" y="1267703"/>
          <a:ext cx="2590800" cy="2085236"/>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1915058839"/>
                    </a:ext>
                  </a:extLst>
                </a:gridCol>
              </a:tblGrid>
              <a:tr h="386419">
                <a:tc>
                  <a:txBody>
                    <a:bodyPr/>
                    <a:lstStyle/>
                    <a:p>
                      <a:pPr algn="ctr"/>
                      <a:r>
                        <a:rPr lang="en-US" sz="2000" dirty="0">
                          <a:solidFill>
                            <a:schemeClr val="bg1"/>
                          </a:solidFill>
                        </a:rPr>
                        <a:t>Current Metrics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00"/>
                    </a:solidFill>
                  </a:tcPr>
                </a:tc>
                <a:extLst>
                  <a:ext uri="{0D108BD9-81ED-4DB2-BD59-A6C34878D82A}">
                    <a16:rowId xmlns:a16="http://schemas.microsoft.com/office/drawing/2014/main" val="1907452398"/>
                  </a:ext>
                </a:extLst>
              </a:tr>
              <a:tr h="0">
                <a:tc>
                  <a:txBody>
                    <a:bodyPr/>
                    <a:lstStyle/>
                    <a:p>
                      <a:pPr algn="ctr"/>
                      <a:endParaRPr lang="en-US"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8314663"/>
                  </a:ext>
                </a:extLst>
              </a:tr>
              <a:tr h="393039">
                <a:tc>
                  <a:txBody>
                    <a:bodyPr/>
                    <a:lstStyle/>
                    <a:p>
                      <a:pPr algn="ctr"/>
                      <a:r>
                        <a:rPr lang="en-US" dirty="0"/>
                        <a:t>CMS Long Stay Measures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2551564703"/>
                  </a:ext>
                </a:extLst>
              </a:tr>
              <a:tr h="393039">
                <a:tc>
                  <a:txBody>
                    <a:bodyPr/>
                    <a:lstStyle/>
                    <a:p>
                      <a:pPr algn="ctr"/>
                      <a:r>
                        <a:rPr lang="en-US" dirty="0"/>
                        <a:t>Health Dept Surveys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3161689064"/>
                  </a:ext>
                </a:extLst>
              </a:tr>
              <a:tr h="393039">
                <a:tc>
                  <a:txBody>
                    <a:bodyPr/>
                    <a:lstStyle/>
                    <a:p>
                      <a:pPr algn="ctr"/>
                      <a:r>
                        <a:rPr lang="en-US" dirty="0"/>
                        <a:t>Staff Retention</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3262149649"/>
                  </a:ext>
                </a:extLst>
              </a:tr>
              <a:tr h="393039">
                <a:tc>
                  <a:txBody>
                    <a:bodyPr/>
                    <a:lstStyle/>
                    <a:p>
                      <a:pPr algn="ctr"/>
                      <a:r>
                        <a:rPr lang="en-US" dirty="0"/>
                        <a:t>Advance Care Planning </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1443811197"/>
                  </a:ext>
                </a:extLst>
              </a:tr>
            </a:tbl>
          </a:graphicData>
        </a:graphic>
      </p:graphicFrame>
      <p:sp>
        <p:nvSpPr>
          <p:cNvPr id="8" name="TextBox 7">
            <a:extLst>
              <a:ext uri="{FF2B5EF4-FFF2-40B4-BE49-F238E27FC236}">
                <a16:creationId xmlns:a16="http://schemas.microsoft.com/office/drawing/2014/main" id="{BB50FDFE-26B2-0379-578C-86E5DD1C781C}"/>
              </a:ext>
            </a:extLst>
          </p:cNvPr>
          <p:cNvSpPr txBox="1"/>
          <p:nvPr/>
        </p:nvSpPr>
        <p:spPr>
          <a:xfrm flipH="1">
            <a:off x="304800" y="3501338"/>
            <a:ext cx="11274551" cy="2985433"/>
          </a:xfrm>
          <a:prstGeom prst="rect">
            <a:avLst/>
          </a:prstGeom>
          <a:noFill/>
        </p:spPr>
        <p:txBody>
          <a:bodyPr wrap="square" rtlCol="0">
            <a:spAutoFit/>
          </a:bodyPr>
          <a:lstStyle/>
          <a:p>
            <a:pPr marL="342900" indent="-342900">
              <a:buClr>
                <a:schemeClr val="tx1"/>
              </a:buClr>
              <a:buFont typeface="Wingdings" panose="05000000000000000000" pitchFamily="2" charset="2"/>
              <a:buChar char="ü"/>
            </a:pPr>
            <a:r>
              <a:rPr lang="en-US" sz="2000" b="1" dirty="0">
                <a:solidFill>
                  <a:srgbClr val="008C5B"/>
                </a:solidFill>
                <a:latin typeface="Arial Nova" panose="020B0504020202020204" pitchFamily="34" charset="0"/>
              </a:rPr>
              <a:t>Short Term Revisions</a:t>
            </a:r>
            <a:endParaRPr lang="en-US" sz="2000" dirty="0">
              <a:latin typeface="Arial Nova" panose="020B0504020202020204" pitchFamily="34" charset="0"/>
            </a:endParaRPr>
          </a:p>
          <a:p>
            <a:pPr marL="800100" lvl="1" indent="-342900">
              <a:buFont typeface="Wingdings" panose="05000000000000000000" pitchFamily="2" charset="2"/>
              <a:buChar char="§"/>
            </a:pPr>
            <a:r>
              <a:rPr lang="en-US" sz="1800" dirty="0">
                <a:solidFill>
                  <a:schemeClr val="tx1"/>
                </a:solidFill>
                <a:latin typeface="Arial Nova" panose="020B0504020202020204"/>
              </a:rPr>
              <a:t>Retire Health Department Survey Score and Advance Care Planning raining Metrics</a:t>
            </a:r>
          </a:p>
          <a:p>
            <a:pPr marL="800100" lvl="1" indent="-342900">
              <a:buFont typeface="Wingdings" panose="05000000000000000000" pitchFamily="2" charset="2"/>
              <a:buChar char="§"/>
            </a:pPr>
            <a:r>
              <a:rPr lang="en-US" dirty="0">
                <a:latin typeface="Arial Nova" panose="020B0504020202020204"/>
              </a:rPr>
              <a:t>Shift from current staffing Metric (Retention) to CMS Staffing Requirements</a:t>
            </a:r>
          </a:p>
          <a:p>
            <a:pPr marL="800100" lvl="1" indent="-342900">
              <a:buFont typeface="Wingdings" panose="05000000000000000000" pitchFamily="2" charset="2"/>
              <a:buChar char="§"/>
            </a:pPr>
            <a:r>
              <a:rPr lang="en-US" dirty="0">
                <a:latin typeface="Arial Nova" panose="020B0504020202020204"/>
              </a:rPr>
              <a:t>Focus on smaller number of CMS Long Stay Measures</a:t>
            </a:r>
            <a:r>
              <a:rPr lang="en-US" dirty="0">
                <a:latin typeface="Arial Nova" panose="020B0504020202020204" pitchFamily="34" charset="0"/>
              </a:rPr>
              <a:t> </a:t>
            </a:r>
            <a:endParaRPr lang="en-US" sz="1800" dirty="0">
              <a:latin typeface="Arial Nova" panose="020B0504020202020204"/>
            </a:endParaRPr>
          </a:p>
          <a:p>
            <a:pPr>
              <a:buClr>
                <a:schemeClr val="tx1"/>
              </a:buClr>
            </a:pPr>
            <a:endParaRPr lang="en-US" sz="2000" b="1" dirty="0">
              <a:solidFill>
                <a:srgbClr val="008C5B"/>
              </a:solidFill>
              <a:latin typeface="Arial Nova" panose="020B0504020202020204" pitchFamily="34" charset="0"/>
            </a:endParaRPr>
          </a:p>
          <a:p>
            <a:pPr marL="342900" indent="-342900">
              <a:buClr>
                <a:schemeClr val="tx1"/>
              </a:buClr>
              <a:buFont typeface="Wingdings" panose="05000000000000000000" pitchFamily="2" charset="2"/>
              <a:buChar char="ü"/>
            </a:pPr>
            <a:r>
              <a:rPr lang="en-US" sz="2000" b="1" dirty="0">
                <a:solidFill>
                  <a:srgbClr val="008C5B"/>
                </a:solidFill>
                <a:latin typeface="Arial Nova" panose="020B0504020202020204" pitchFamily="34" charset="0"/>
              </a:rPr>
              <a:t>Long-term goals</a:t>
            </a:r>
            <a:endParaRPr lang="en-US" sz="2000" dirty="0">
              <a:latin typeface="Arial Nova" panose="020B0504020202020204" pitchFamily="34" charset="0"/>
            </a:endParaRPr>
          </a:p>
          <a:p>
            <a:pPr marL="800100" lvl="1" indent="-342900">
              <a:buFont typeface="Wingdings" panose="05000000000000000000" pitchFamily="2" charset="2"/>
              <a:buChar char="§"/>
            </a:pPr>
            <a:r>
              <a:rPr lang="en-US" sz="1800" dirty="0">
                <a:solidFill>
                  <a:schemeClr val="tx1"/>
                </a:solidFill>
                <a:latin typeface="Arial Nova" panose="020B0504020202020204"/>
              </a:rPr>
              <a:t>Connect to other Pathways quality programs</a:t>
            </a:r>
          </a:p>
          <a:p>
            <a:pPr marL="800100" lvl="1" indent="-342900">
              <a:buFont typeface="Wingdings" panose="05000000000000000000" pitchFamily="2" charset="2"/>
              <a:buChar char="§"/>
            </a:pPr>
            <a:r>
              <a:rPr lang="en-US" sz="1800" dirty="0">
                <a:solidFill>
                  <a:schemeClr val="tx1"/>
                </a:solidFill>
                <a:latin typeface="Arial Nova" panose="020B0504020202020204"/>
              </a:rPr>
              <a:t>Enable short term changes in quality metrics</a:t>
            </a:r>
          </a:p>
          <a:p>
            <a:pPr marL="800100" lvl="1" indent="-342900">
              <a:buFont typeface="Wingdings" panose="05000000000000000000" pitchFamily="2" charset="2"/>
              <a:buChar char="§"/>
            </a:pPr>
            <a:r>
              <a:rPr lang="en-US" dirty="0">
                <a:latin typeface="Arial Nova" panose="020B0504020202020204" pitchFamily="34" charset="0"/>
              </a:rPr>
              <a:t>Long-term </a:t>
            </a:r>
            <a:r>
              <a:rPr lang="en-US" b="1" dirty="0">
                <a:latin typeface="Arial Nova" panose="020B0504020202020204" pitchFamily="34" charset="0"/>
              </a:rPr>
              <a:t>Quality Advisory Committee</a:t>
            </a:r>
            <a:endParaRPr lang="en-US" sz="1800" b="1" dirty="0">
              <a:latin typeface="Arial Nova" panose="020B0504020202020204"/>
            </a:endParaRPr>
          </a:p>
          <a:p>
            <a:pPr lvl="1"/>
            <a:endParaRPr lang="en-US" sz="2000" dirty="0">
              <a:latin typeface="Arial Nova" panose="020B0504020202020204" pitchFamily="34" charset="0"/>
            </a:endParaRPr>
          </a:p>
        </p:txBody>
      </p:sp>
      <p:graphicFrame>
        <p:nvGraphicFramePr>
          <p:cNvPr id="9" name="Table 7">
            <a:extLst>
              <a:ext uri="{FF2B5EF4-FFF2-40B4-BE49-F238E27FC236}">
                <a16:creationId xmlns:a16="http://schemas.microsoft.com/office/drawing/2014/main" id="{F94856FB-0165-97B7-309B-FBEF94EAC7F7}"/>
              </a:ext>
            </a:extLst>
          </p:cNvPr>
          <p:cNvGraphicFramePr>
            <a:graphicFrameLocks noGrp="1"/>
          </p:cNvGraphicFramePr>
          <p:nvPr>
            <p:extLst>
              <p:ext uri="{D42A27DB-BD31-4B8C-83A1-F6EECF244321}">
                <p14:modId xmlns:p14="http://schemas.microsoft.com/office/powerpoint/2010/main" val="2093577922"/>
              </p:ext>
            </p:extLst>
          </p:nvPr>
        </p:nvGraphicFramePr>
        <p:xfrm>
          <a:off x="3936948" y="1278384"/>
          <a:ext cx="2590800" cy="2078609"/>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1915058839"/>
                    </a:ext>
                  </a:extLst>
                </a:gridCol>
              </a:tblGrid>
              <a:tr h="392186">
                <a:tc>
                  <a:txBody>
                    <a:bodyPr/>
                    <a:lstStyle/>
                    <a:p>
                      <a:pPr algn="ctr"/>
                      <a:r>
                        <a:rPr lang="en-US" sz="2000" dirty="0">
                          <a:solidFill>
                            <a:schemeClr val="bg1"/>
                          </a:solidFill>
                        </a:rPr>
                        <a:t>Transition Metrics</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00"/>
                    </a:solidFill>
                  </a:tcPr>
                </a:tc>
                <a:extLst>
                  <a:ext uri="{0D108BD9-81ED-4DB2-BD59-A6C34878D82A}">
                    <a16:rowId xmlns:a16="http://schemas.microsoft.com/office/drawing/2014/main" val="1907452398"/>
                  </a:ext>
                </a:extLst>
              </a:tr>
              <a:tr h="158515">
                <a:tc>
                  <a:txBody>
                    <a:bodyPr/>
                    <a:lstStyle/>
                    <a:p>
                      <a:pPr algn="ctr"/>
                      <a:endParaRPr lang="en-US"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8314663"/>
                  </a:ext>
                </a:extLst>
              </a:tr>
              <a:tr h="700907">
                <a:tc>
                  <a:txBody>
                    <a:bodyPr/>
                    <a:lstStyle/>
                    <a:p>
                      <a:pPr algn="just"/>
                      <a:r>
                        <a:rPr lang="en-US" dirty="0"/>
                        <a:t>CMS Long Stay Measures</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2551564703"/>
                  </a:ext>
                </a:extLst>
              </a:tr>
              <a:tr h="822947">
                <a:tc>
                  <a:txBody>
                    <a:bodyPr/>
                    <a:lstStyle/>
                    <a:p>
                      <a:pPr algn="ctr"/>
                      <a:r>
                        <a:rPr lang="en-US" dirty="0"/>
                        <a:t>CMS Staffing Requirements</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3161689064"/>
                  </a:ext>
                </a:extLst>
              </a:tr>
            </a:tbl>
          </a:graphicData>
        </a:graphic>
      </p:graphicFrame>
      <p:graphicFrame>
        <p:nvGraphicFramePr>
          <p:cNvPr id="10" name="Table 7">
            <a:extLst>
              <a:ext uri="{FF2B5EF4-FFF2-40B4-BE49-F238E27FC236}">
                <a16:creationId xmlns:a16="http://schemas.microsoft.com/office/drawing/2014/main" id="{B54A2BD2-8650-6AA4-4800-F219326DDFBC}"/>
              </a:ext>
            </a:extLst>
          </p:cNvPr>
          <p:cNvGraphicFramePr>
            <a:graphicFrameLocks noGrp="1"/>
          </p:cNvGraphicFramePr>
          <p:nvPr>
            <p:extLst>
              <p:ext uri="{D42A27DB-BD31-4B8C-83A1-F6EECF244321}">
                <p14:modId xmlns:p14="http://schemas.microsoft.com/office/powerpoint/2010/main" val="577726898"/>
              </p:ext>
            </p:extLst>
          </p:nvPr>
        </p:nvGraphicFramePr>
        <p:xfrm>
          <a:off x="7334250" y="1295400"/>
          <a:ext cx="2590800" cy="2085236"/>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1915058839"/>
                    </a:ext>
                  </a:extLst>
                </a:gridCol>
              </a:tblGrid>
              <a:tr h="386419">
                <a:tc>
                  <a:txBody>
                    <a:bodyPr/>
                    <a:lstStyle/>
                    <a:p>
                      <a:pPr algn="ctr"/>
                      <a:r>
                        <a:rPr lang="en-US" sz="2000" dirty="0">
                          <a:solidFill>
                            <a:schemeClr val="bg1"/>
                          </a:solidFill>
                        </a:rPr>
                        <a:t>Pathways Metrics</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300"/>
                    </a:solidFill>
                  </a:tcPr>
                </a:tc>
                <a:extLst>
                  <a:ext uri="{0D108BD9-81ED-4DB2-BD59-A6C34878D82A}">
                    <a16:rowId xmlns:a16="http://schemas.microsoft.com/office/drawing/2014/main" val="1907452398"/>
                  </a:ext>
                </a:extLst>
              </a:tr>
              <a:tr h="0">
                <a:tc>
                  <a:txBody>
                    <a:bodyPr/>
                    <a:lstStyle/>
                    <a:p>
                      <a:pPr algn="ctr"/>
                      <a:endParaRPr lang="en-US" sz="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8314663"/>
                  </a:ext>
                </a:extLst>
              </a:tr>
              <a:tr h="393039">
                <a:tc>
                  <a:txBody>
                    <a:bodyPr/>
                    <a:lstStyle/>
                    <a:p>
                      <a:pPr algn="ctr"/>
                      <a:r>
                        <a:rPr lang="en-US" dirty="0"/>
                        <a:t>TBD</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2551564703"/>
                  </a:ext>
                </a:extLst>
              </a:tr>
              <a:tr h="393039">
                <a:tc>
                  <a:txBody>
                    <a:bodyPr/>
                    <a:lstStyle/>
                    <a:p>
                      <a:pPr algn="ctr"/>
                      <a:r>
                        <a:rPr lang="en-US" dirty="0"/>
                        <a:t>TBD</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3161689064"/>
                  </a:ext>
                </a:extLst>
              </a:tr>
              <a:tr h="393039">
                <a:tc>
                  <a:txBody>
                    <a:bodyPr/>
                    <a:lstStyle/>
                    <a:p>
                      <a:pPr algn="ctr"/>
                      <a:r>
                        <a:rPr lang="en-US" dirty="0"/>
                        <a:t>TBD</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3262149649"/>
                  </a:ext>
                </a:extLst>
              </a:tr>
              <a:tr h="393039">
                <a:tc>
                  <a:txBody>
                    <a:bodyPr/>
                    <a:lstStyle/>
                    <a:p>
                      <a:pPr algn="ctr"/>
                      <a:r>
                        <a:rPr lang="en-US" dirty="0"/>
                        <a:t>TBD</a:t>
                      </a:r>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rgbClr val="E3F2DF"/>
                    </a:solidFill>
                  </a:tcPr>
                </a:tc>
                <a:extLst>
                  <a:ext uri="{0D108BD9-81ED-4DB2-BD59-A6C34878D82A}">
                    <a16:rowId xmlns:a16="http://schemas.microsoft.com/office/drawing/2014/main" val="1443811197"/>
                  </a:ext>
                </a:extLst>
              </a:tr>
            </a:tbl>
          </a:graphicData>
        </a:graphic>
      </p:graphicFrame>
      <p:sp>
        <p:nvSpPr>
          <p:cNvPr id="11" name="Arrow: Right 10">
            <a:extLst>
              <a:ext uri="{FF2B5EF4-FFF2-40B4-BE49-F238E27FC236}">
                <a16:creationId xmlns:a16="http://schemas.microsoft.com/office/drawing/2014/main" id="{8BDB7633-5ACC-09CE-51EA-8D76C7917C1F}"/>
              </a:ext>
            </a:extLst>
          </p:cNvPr>
          <p:cNvSpPr/>
          <p:nvPr/>
        </p:nvSpPr>
        <p:spPr>
          <a:xfrm>
            <a:off x="3321101" y="2310321"/>
            <a:ext cx="615847" cy="444927"/>
          </a:xfrm>
          <a:prstGeom prst="rightArrow">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414516CC-B454-87BC-49CB-AC491ED3DBA2}"/>
              </a:ext>
            </a:extLst>
          </p:cNvPr>
          <p:cNvSpPr/>
          <p:nvPr/>
        </p:nvSpPr>
        <p:spPr>
          <a:xfrm>
            <a:off x="6646889" y="2322369"/>
            <a:ext cx="615847" cy="444927"/>
          </a:xfrm>
          <a:prstGeom prst="rightArrow">
            <a:avLst/>
          </a:prstGeom>
          <a:solidFill>
            <a:srgbClr val="003300"/>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9599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2FA13-01BC-4C87-9946-E655E379E82F}"/>
              </a:ext>
            </a:extLst>
          </p:cNvPr>
          <p:cNvSpPr>
            <a:spLocks noGrp="1"/>
          </p:cNvSpPr>
          <p:nvPr>
            <p:ph type="title"/>
          </p:nvPr>
        </p:nvSpPr>
        <p:spPr>
          <a:xfrm>
            <a:off x="91440" y="182880"/>
            <a:ext cx="8915400" cy="783282"/>
          </a:xfrm>
        </p:spPr>
        <p:txBody>
          <a:bodyPr/>
          <a:lstStyle/>
          <a:p>
            <a:r>
              <a:rPr lang="en-US" sz="2800" b="1" dirty="0">
                <a:latin typeface="Arial Nova" panose="020B0504020202020204" pitchFamily="34" charset="0"/>
              </a:rPr>
              <a:t>Transitional Plan for Base Rates</a:t>
            </a:r>
            <a:br>
              <a:rPr lang="en-US" sz="2800" b="1" dirty="0">
                <a:latin typeface="Arial Nova" panose="020B0504020202020204" pitchFamily="34" charset="0"/>
              </a:rPr>
            </a:br>
            <a:r>
              <a:rPr lang="en-US" sz="2800" b="1" dirty="0">
                <a:latin typeface="Arial Nova" panose="020B0504020202020204" pitchFamily="34" charset="0"/>
              </a:rPr>
              <a:t>Base Rates to be refreshed every six months</a:t>
            </a:r>
          </a:p>
        </p:txBody>
      </p:sp>
      <p:sp>
        <p:nvSpPr>
          <p:cNvPr id="5" name="Slide Number Placeholder 15">
            <a:extLst>
              <a:ext uri="{FF2B5EF4-FFF2-40B4-BE49-F238E27FC236}">
                <a16:creationId xmlns:a16="http://schemas.microsoft.com/office/drawing/2014/main" id="{5EE2F8DF-B169-4D42-9715-D4C705F60A4C}"/>
              </a:ext>
            </a:extLst>
          </p:cNvPr>
          <p:cNvSpPr txBox="1">
            <a:spLocks/>
          </p:cNvSpPr>
          <p:nvPr/>
        </p:nvSpPr>
        <p:spPr>
          <a:xfrm>
            <a:off x="10058400" y="618197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8BC63C-A90F-384A-918D-1423499908E7}" type="slidenum">
              <a:rPr lang="en-US">
                <a:solidFill>
                  <a:schemeClr val="tx1"/>
                </a:solidFill>
              </a:rPr>
              <a:pPr/>
              <a:t>8</a:t>
            </a:fld>
            <a:endParaRPr lang="en-US" dirty="0">
              <a:solidFill>
                <a:schemeClr val="tx1"/>
              </a:solidFill>
            </a:endParaRPr>
          </a:p>
        </p:txBody>
      </p:sp>
      <p:grpSp>
        <p:nvGrpSpPr>
          <p:cNvPr id="77" name="Group 76">
            <a:extLst>
              <a:ext uri="{FF2B5EF4-FFF2-40B4-BE49-F238E27FC236}">
                <a16:creationId xmlns:a16="http://schemas.microsoft.com/office/drawing/2014/main" id="{0861F6D3-0D4F-45CB-9C6B-2A052676669A}"/>
              </a:ext>
            </a:extLst>
          </p:cNvPr>
          <p:cNvGrpSpPr/>
          <p:nvPr/>
        </p:nvGrpSpPr>
        <p:grpSpPr>
          <a:xfrm>
            <a:off x="489270" y="1672637"/>
            <a:ext cx="11213459" cy="365125"/>
            <a:chOff x="609599" y="2209799"/>
            <a:chExt cx="11059851" cy="381001"/>
          </a:xfrm>
          <a:solidFill>
            <a:srgbClr val="008C5B"/>
          </a:solidFill>
        </p:grpSpPr>
        <p:sp>
          <p:nvSpPr>
            <p:cNvPr id="78" name="Rectangle 77">
              <a:extLst>
                <a:ext uri="{FF2B5EF4-FFF2-40B4-BE49-F238E27FC236}">
                  <a16:creationId xmlns:a16="http://schemas.microsoft.com/office/drawing/2014/main" id="{B35A916A-C8C0-49B9-9F84-124D6E770CFC}"/>
                </a:ext>
              </a:extLst>
            </p:cNvPr>
            <p:cNvSpPr/>
            <p:nvPr/>
          </p:nvSpPr>
          <p:spPr>
            <a:xfrm>
              <a:off x="609599" y="2209800"/>
              <a:ext cx="2705621"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SFY 2025</a:t>
              </a:r>
            </a:p>
          </p:txBody>
        </p:sp>
        <p:sp>
          <p:nvSpPr>
            <p:cNvPr id="79" name="Rectangle 78">
              <a:extLst>
                <a:ext uri="{FF2B5EF4-FFF2-40B4-BE49-F238E27FC236}">
                  <a16:creationId xmlns:a16="http://schemas.microsoft.com/office/drawing/2014/main" id="{8F0B36C5-D498-4ADA-B919-3E3422A99011}"/>
                </a:ext>
              </a:extLst>
            </p:cNvPr>
            <p:cNvSpPr/>
            <p:nvPr/>
          </p:nvSpPr>
          <p:spPr>
            <a:xfrm>
              <a:off x="3352799" y="2209799"/>
              <a:ext cx="2705622"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SFY 2026</a:t>
              </a:r>
            </a:p>
          </p:txBody>
        </p:sp>
        <p:sp>
          <p:nvSpPr>
            <p:cNvPr id="80" name="Rectangle 79">
              <a:extLst>
                <a:ext uri="{FF2B5EF4-FFF2-40B4-BE49-F238E27FC236}">
                  <a16:creationId xmlns:a16="http://schemas.microsoft.com/office/drawing/2014/main" id="{58C5B077-6B74-4852-908A-DA349D0E1E1E}"/>
                </a:ext>
              </a:extLst>
            </p:cNvPr>
            <p:cNvSpPr/>
            <p:nvPr/>
          </p:nvSpPr>
          <p:spPr>
            <a:xfrm>
              <a:off x="6088485" y="2209799"/>
              <a:ext cx="2705622"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SFY 2027</a:t>
              </a:r>
            </a:p>
          </p:txBody>
        </p:sp>
        <p:sp>
          <p:nvSpPr>
            <p:cNvPr id="82" name="Pentagon 6">
              <a:extLst>
                <a:ext uri="{FF2B5EF4-FFF2-40B4-BE49-F238E27FC236}">
                  <a16:creationId xmlns:a16="http://schemas.microsoft.com/office/drawing/2014/main" id="{0CBE01C1-759D-4DC1-9EED-8DAFCFE057B5}"/>
                </a:ext>
              </a:extLst>
            </p:cNvPr>
            <p:cNvSpPr/>
            <p:nvPr/>
          </p:nvSpPr>
          <p:spPr>
            <a:xfrm>
              <a:off x="8824170" y="2209799"/>
              <a:ext cx="2845280" cy="381000"/>
            </a:xfrm>
            <a:prstGeom prst="homePlate">
              <a:avLst>
                <a:gd name="adj" fmla="val 42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SFY 2028</a:t>
              </a:r>
            </a:p>
          </p:txBody>
        </p:sp>
      </p:grpSp>
      <p:grpSp>
        <p:nvGrpSpPr>
          <p:cNvPr id="95" name="Group 94">
            <a:extLst>
              <a:ext uri="{FF2B5EF4-FFF2-40B4-BE49-F238E27FC236}">
                <a16:creationId xmlns:a16="http://schemas.microsoft.com/office/drawing/2014/main" id="{7602A573-EB37-4B05-A737-F015E393B4F0}"/>
              </a:ext>
            </a:extLst>
          </p:cNvPr>
          <p:cNvGrpSpPr/>
          <p:nvPr/>
        </p:nvGrpSpPr>
        <p:grpSpPr>
          <a:xfrm>
            <a:off x="497954" y="2066104"/>
            <a:ext cx="2738858" cy="367504"/>
            <a:chOff x="583280" y="2181819"/>
            <a:chExt cx="2738858" cy="383483"/>
          </a:xfrm>
        </p:grpSpPr>
        <p:sp>
          <p:nvSpPr>
            <p:cNvPr id="96" name="Rectangle 95">
              <a:extLst>
                <a:ext uri="{FF2B5EF4-FFF2-40B4-BE49-F238E27FC236}">
                  <a16:creationId xmlns:a16="http://schemas.microsoft.com/office/drawing/2014/main" id="{A1429F81-C40D-4697-986E-A1368C3F2E83}"/>
                </a:ext>
              </a:extLst>
            </p:cNvPr>
            <p:cNvSpPr/>
            <p:nvPr/>
          </p:nvSpPr>
          <p:spPr>
            <a:xfrm>
              <a:off x="583280" y="2184302"/>
              <a:ext cx="1349992" cy="38100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Jul - Dec</a:t>
              </a:r>
            </a:p>
          </p:txBody>
        </p:sp>
        <p:sp>
          <p:nvSpPr>
            <p:cNvPr id="97" name="Rectangle 96">
              <a:extLst>
                <a:ext uri="{FF2B5EF4-FFF2-40B4-BE49-F238E27FC236}">
                  <a16:creationId xmlns:a16="http://schemas.microsoft.com/office/drawing/2014/main" id="{4EC10EFE-9E75-40C4-82B0-ACF5BA5F711F}"/>
                </a:ext>
              </a:extLst>
            </p:cNvPr>
            <p:cNvSpPr/>
            <p:nvPr/>
          </p:nvSpPr>
          <p:spPr>
            <a:xfrm>
              <a:off x="1972146" y="2181819"/>
              <a:ext cx="1349992" cy="38100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Jan - Jun</a:t>
              </a:r>
            </a:p>
          </p:txBody>
        </p:sp>
      </p:grpSp>
      <p:sp>
        <p:nvSpPr>
          <p:cNvPr id="148" name="Content Placeholder 5">
            <a:extLst>
              <a:ext uri="{FF2B5EF4-FFF2-40B4-BE49-F238E27FC236}">
                <a16:creationId xmlns:a16="http://schemas.microsoft.com/office/drawing/2014/main" id="{692995DA-B5D6-49D9-B4A5-71AFD63A486E}"/>
              </a:ext>
            </a:extLst>
          </p:cNvPr>
          <p:cNvSpPr txBox="1">
            <a:spLocks/>
          </p:cNvSpPr>
          <p:nvPr/>
        </p:nvSpPr>
        <p:spPr>
          <a:xfrm>
            <a:off x="804274" y="3072095"/>
            <a:ext cx="1589397" cy="365125"/>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0">
              <a:spcBef>
                <a:spcPts val="0"/>
              </a:spcBef>
              <a:buNone/>
            </a:pPr>
            <a:endParaRPr lang="en-US" sz="1800" b="1" dirty="0">
              <a:solidFill>
                <a:schemeClr val="bg1"/>
              </a:solidFill>
              <a:latin typeface="Arial Nova" panose="020B0504020202020204" pitchFamily="34" charset="0"/>
              <a:cs typeface="Times New Roman" panose="02020603050405020304" pitchFamily="18" charset="0"/>
            </a:endParaRPr>
          </a:p>
        </p:txBody>
      </p:sp>
      <p:sp>
        <p:nvSpPr>
          <p:cNvPr id="168" name="Content Placeholder 5">
            <a:extLst>
              <a:ext uri="{FF2B5EF4-FFF2-40B4-BE49-F238E27FC236}">
                <a16:creationId xmlns:a16="http://schemas.microsoft.com/office/drawing/2014/main" id="{FC9CC8A4-A725-4FFC-92DD-6377CF0A59DD}"/>
              </a:ext>
            </a:extLst>
          </p:cNvPr>
          <p:cNvSpPr txBox="1">
            <a:spLocks/>
          </p:cNvSpPr>
          <p:nvPr/>
        </p:nvSpPr>
        <p:spPr>
          <a:xfrm>
            <a:off x="498623" y="1285412"/>
            <a:ext cx="6792605" cy="378335"/>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0">
              <a:spcBef>
                <a:spcPts val="0"/>
              </a:spcBef>
              <a:buNone/>
            </a:pPr>
            <a:r>
              <a:rPr lang="en-US" sz="1600" dirty="0">
                <a:solidFill>
                  <a:schemeClr val="tx1"/>
                </a:solidFill>
                <a:latin typeface="Arial Nova" panose="020B0504020202020204" pitchFamily="34" charset="0"/>
                <a:cs typeface="Times New Roman" panose="02020603050405020304" pitchFamily="18" charset="0"/>
              </a:rPr>
              <a:t>Rate effective period</a:t>
            </a:r>
          </a:p>
        </p:txBody>
      </p:sp>
      <p:sp>
        <p:nvSpPr>
          <p:cNvPr id="64" name="Content Placeholder 5">
            <a:extLst>
              <a:ext uri="{FF2B5EF4-FFF2-40B4-BE49-F238E27FC236}">
                <a16:creationId xmlns:a16="http://schemas.microsoft.com/office/drawing/2014/main" id="{FF15F7D4-E28B-4ECD-A86E-7DA94E83FB24}"/>
              </a:ext>
            </a:extLst>
          </p:cNvPr>
          <p:cNvSpPr txBox="1">
            <a:spLocks/>
          </p:cNvSpPr>
          <p:nvPr/>
        </p:nvSpPr>
        <p:spPr>
          <a:xfrm>
            <a:off x="493830" y="4459529"/>
            <a:ext cx="11058586" cy="440971"/>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0">
              <a:spcBef>
                <a:spcPts val="0"/>
              </a:spcBef>
              <a:buNone/>
            </a:pPr>
            <a:r>
              <a:rPr lang="en-US" sz="1600" dirty="0">
                <a:solidFill>
                  <a:schemeClr val="tx1"/>
                </a:solidFill>
                <a:latin typeface="Arial Nova" panose="020B0504020202020204" pitchFamily="34" charset="0"/>
                <a:cs typeface="Times New Roman" panose="02020603050405020304" pitchFamily="18" charset="0"/>
              </a:rPr>
              <a:t>Cost report period for base rates</a:t>
            </a:r>
          </a:p>
        </p:txBody>
      </p:sp>
      <p:grpSp>
        <p:nvGrpSpPr>
          <p:cNvPr id="14" name="Group 13">
            <a:extLst>
              <a:ext uri="{FF2B5EF4-FFF2-40B4-BE49-F238E27FC236}">
                <a16:creationId xmlns:a16="http://schemas.microsoft.com/office/drawing/2014/main" id="{74BC2461-9F81-83D7-2780-48516C660F08}"/>
              </a:ext>
            </a:extLst>
          </p:cNvPr>
          <p:cNvGrpSpPr/>
          <p:nvPr/>
        </p:nvGrpSpPr>
        <p:grpSpPr>
          <a:xfrm>
            <a:off x="3274912" y="2069161"/>
            <a:ext cx="2738858" cy="367504"/>
            <a:chOff x="583280" y="2181819"/>
            <a:chExt cx="2738858" cy="383483"/>
          </a:xfrm>
        </p:grpSpPr>
        <p:sp>
          <p:nvSpPr>
            <p:cNvPr id="15" name="Rectangle 14">
              <a:extLst>
                <a:ext uri="{FF2B5EF4-FFF2-40B4-BE49-F238E27FC236}">
                  <a16:creationId xmlns:a16="http://schemas.microsoft.com/office/drawing/2014/main" id="{C6B3AA90-AF9A-4452-F0AF-FCBE4E6BE8C1}"/>
                </a:ext>
              </a:extLst>
            </p:cNvPr>
            <p:cNvSpPr/>
            <p:nvPr/>
          </p:nvSpPr>
          <p:spPr>
            <a:xfrm>
              <a:off x="583280" y="2184302"/>
              <a:ext cx="1349992" cy="38100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Jul - Dec</a:t>
              </a:r>
            </a:p>
          </p:txBody>
        </p:sp>
        <p:sp>
          <p:nvSpPr>
            <p:cNvPr id="16" name="Rectangle 15">
              <a:extLst>
                <a:ext uri="{FF2B5EF4-FFF2-40B4-BE49-F238E27FC236}">
                  <a16:creationId xmlns:a16="http://schemas.microsoft.com/office/drawing/2014/main" id="{35CE1ECD-8BF5-07FF-C2DD-3AB5CCBC880A}"/>
                </a:ext>
              </a:extLst>
            </p:cNvPr>
            <p:cNvSpPr/>
            <p:nvPr/>
          </p:nvSpPr>
          <p:spPr>
            <a:xfrm>
              <a:off x="1972146" y="2181819"/>
              <a:ext cx="1349992" cy="38100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Jan - Jun</a:t>
              </a:r>
            </a:p>
          </p:txBody>
        </p:sp>
      </p:grpSp>
      <p:grpSp>
        <p:nvGrpSpPr>
          <p:cNvPr id="17" name="Group 16">
            <a:extLst>
              <a:ext uri="{FF2B5EF4-FFF2-40B4-BE49-F238E27FC236}">
                <a16:creationId xmlns:a16="http://schemas.microsoft.com/office/drawing/2014/main" id="{F5A113C5-7C20-2796-8450-C9079B50B5E3}"/>
              </a:ext>
            </a:extLst>
          </p:cNvPr>
          <p:cNvGrpSpPr/>
          <p:nvPr/>
        </p:nvGrpSpPr>
        <p:grpSpPr>
          <a:xfrm>
            <a:off x="6039505" y="2066729"/>
            <a:ext cx="2738858" cy="367504"/>
            <a:chOff x="583280" y="2181819"/>
            <a:chExt cx="2738858" cy="383483"/>
          </a:xfrm>
        </p:grpSpPr>
        <p:sp>
          <p:nvSpPr>
            <p:cNvPr id="18" name="Rectangle 17">
              <a:extLst>
                <a:ext uri="{FF2B5EF4-FFF2-40B4-BE49-F238E27FC236}">
                  <a16:creationId xmlns:a16="http://schemas.microsoft.com/office/drawing/2014/main" id="{215AD923-7880-278D-CF3B-C4EC6EF66370}"/>
                </a:ext>
              </a:extLst>
            </p:cNvPr>
            <p:cNvSpPr/>
            <p:nvPr/>
          </p:nvSpPr>
          <p:spPr>
            <a:xfrm>
              <a:off x="583280" y="2184302"/>
              <a:ext cx="1349992" cy="38100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Jul - Dec</a:t>
              </a:r>
            </a:p>
          </p:txBody>
        </p:sp>
        <p:sp>
          <p:nvSpPr>
            <p:cNvPr id="19" name="Rectangle 18">
              <a:extLst>
                <a:ext uri="{FF2B5EF4-FFF2-40B4-BE49-F238E27FC236}">
                  <a16:creationId xmlns:a16="http://schemas.microsoft.com/office/drawing/2014/main" id="{F5A154EA-2FFC-E27E-2F23-20673FFB2CC8}"/>
                </a:ext>
              </a:extLst>
            </p:cNvPr>
            <p:cNvSpPr/>
            <p:nvPr/>
          </p:nvSpPr>
          <p:spPr>
            <a:xfrm>
              <a:off x="1972146" y="2181819"/>
              <a:ext cx="1349992" cy="38100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Jan - Jun</a:t>
              </a:r>
            </a:p>
          </p:txBody>
        </p:sp>
      </p:grpSp>
      <p:grpSp>
        <p:nvGrpSpPr>
          <p:cNvPr id="20" name="Group 19">
            <a:extLst>
              <a:ext uri="{FF2B5EF4-FFF2-40B4-BE49-F238E27FC236}">
                <a16:creationId xmlns:a16="http://schemas.microsoft.com/office/drawing/2014/main" id="{374F4AD8-5C76-6F2A-27EA-5125A7B8B55A}"/>
              </a:ext>
            </a:extLst>
          </p:cNvPr>
          <p:cNvGrpSpPr/>
          <p:nvPr/>
        </p:nvGrpSpPr>
        <p:grpSpPr>
          <a:xfrm>
            <a:off x="8807325" y="2059611"/>
            <a:ext cx="2738858" cy="367504"/>
            <a:chOff x="583280" y="2181819"/>
            <a:chExt cx="2738858" cy="383483"/>
          </a:xfrm>
        </p:grpSpPr>
        <p:sp>
          <p:nvSpPr>
            <p:cNvPr id="21" name="Rectangle 20">
              <a:extLst>
                <a:ext uri="{FF2B5EF4-FFF2-40B4-BE49-F238E27FC236}">
                  <a16:creationId xmlns:a16="http://schemas.microsoft.com/office/drawing/2014/main" id="{49DF6B3E-8336-F3F0-C6EC-8DB3E09FE452}"/>
                </a:ext>
              </a:extLst>
            </p:cNvPr>
            <p:cNvSpPr/>
            <p:nvPr/>
          </p:nvSpPr>
          <p:spPr>
            <a:xfrm>
              <a:off x="583280" y="2184302"/>
              <a:ext cx="1349992" cy="38100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Jul - Dec</a:t>
              </a:r>
            </a:p>
          </p:txBody>
        </p:sp>
        <p:sp>
          <p:nvSpPr>
            <p:cNvPr id="22" name="Rectangle 21">
              <a:extLst>
                <a:ext uri="{FF2B5EF4-FFF2-40B4-BE49-F238E27FC236}">
                  <a16:creationId xmlns:a16="http://schemas.microsoft.com/office/drawing/2014/main" id="{D39A3309-8053-ABE5-3716-2D2E7775800C}"/>
                </a:ext>
              </a:extLst>
            </p:cNvPr>
            <p:cNvSpPr/>
            <p:nvPr/>
          </p:nvSpPr>
          <p:spPr>
            <a:xfrm>
              <a:off x="1972146" y="2181819"/>
              <a:ext cx="1349992" cy="38100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Jan - Jun</a:t>
              </a:r>
            </a:p>
          </p:txBody>
        </p:sp>
      </p:grpSp>
      <p:grpSp>
        <p:nvGrpSpPr>
          <p:cNvPr id="6" name="Group 5">
            <a:extLst>
              <a:ext uri="{FF2B5EF4-FFF2-40B4-BE49-F238E27FC236}">
                <a16:creationId xmlns:a16="http://schemas.microsoft.com/office/drawing/2014/main" id="{E56C8BBE-7A61-C9F4-5F3A-B84A9A3FB335}"/>
              </a:ext>
            </a:extLst>
          </p:cNvPr>
          <p:cNvGrpSpPr/>
          <p:nvPr/>
        </p:nvGrpSpPr>
        <p:grpSpPr>
          <a:xfrm>
            <a:off x="498623" y="4890663"/>
            <a:ext cx="11213459" cy="365125"/>
            <a:chOff x="609599" y="2209799"/>
            <a:chExt cx="11059851" cy="381001"/>
          </a:xfrm>
          <a:solidFill>
            <a:srgbClr val="008C5B"/>
          </a:solidFill>
        </p:grpSpPr>
        <p:sp>
          <p:nvSpPr>
            <p:cNvPr id="7" name="Rectangle 6">
              <a:extLst>
                <a:ext uri="{FF2B5EF4-FFF2-40B4-BE49-F238E27FC236}">
                  <a16:creationId xmlns:a16="http://schemas.microsoft.com/office/drawing/2014/main" id="{7F4C7F4C-F811-BB5C-3399-8E02BA9E891A}"/>
                </a:ext>
              </a:extLst>
            </p:cNvPr>
            <p:cNvSpPr/>
            <p:nvPr/>
          </p:nvSpPr>
          <p:spPr>
            <a:xfrm>
              <a:off x="609599" y="2209800"/>
              <a:ext cx="2705621"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CY 2022</a:t>
              </a:r>
            </a:p>
          </p:txBody>
        </p:sp>
        <p:sp>
          <p:nvSpPr>
            <p:cNvPr id="8" name="Rectangle 7">
              <a:extLst>
                <a:ext uri="{FF2B5EF4-FFF2-40B4-BE49-F238E27FC236}">
                  <a16:creationId xmlns:a16="http://schemas.microsoft.com/office/drawing/2014/main" id="{AF67B977-B96E-C3F6-EF03-0B29EA48C966}"/>
                </a:ext>
              </a:extLst>
            </p:cNvPr>
            <p:cNvSpPr/>
            <p:nvPr/>
          </p:nvSpPr>
          <p:spPr>
            <a:xfrm>
              <a:off x="3352799" y="2209799"/>
              <a:ext cx="2705622"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CY 2023</a:t>
              </a:r>
            </a:p>
          </p:txBody>
        </p:sp>
        <p:sp>
          <p:nvSpPr>
            <p:cNvPr id="10" name="Rectangle 9">
              <a:extLst>
                <a:ext uri="{FF2B5EF4-FFF2-40B4-BE49-F238E27FC236}">
                  <a16:creationId xmlns:a16="http://schemas.microsoft.com/office/drawing/2014/main" id="{D2455EDD-08CA-2CA7-A43D-1B8D94BE7AF5}"/>
                </a:ext>
              </a:extLst>
            </p:cNvPr>
            <p:cNvSpPr/>
            <p:nvPr/>
          </p:nvSpPr>
          <p:spPr>
            <a:xfrm>
              <a:off x="6088485" y="2209799"/>
              <a:ext cx="2705622"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CY 2024</a:t>
              </a:r>
            </a:p>
          </p:txBody>
        </p:sp>
        <p:sp>
          <p:nvSpPr>
            <p:cNvPr id="11" name="Pentagon 6">
              <a:extLst>
                <a:ext uri="{FF2B5EF4-FFF2-40B4-BE49-F238E27FC236}">
                  <a16:creationId xmlns:a16="http://schemas.microsoft.com/office/drawing/2014/main" id="{6AABB473-FF06-4D37-B36A-DDB76E7D9A89}"/>
                </a:ext>
              </a:extLst>
            </p:cNvPr>
            <p:cNvSpPr/>
            <p:nvPr/>
          </p:nvSpPr>
          <p:spPr>
            <a:xfrm>
              <a:off x="8824170" y="2209799"/>
              <a:ext cx="2845280" cy="381000"/>
            </a:xfrm>
            <a:prstGeom prst="homePlate">
              <a:avLst>
                <a:gd name="adj" fmla="val 42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CY 2025</a:t>
              </a:r>
            </a:p>
          </p:txBody>
        </p:sp>
      </p:grpSp>
      <p:grpSp>
        <p:nvGrpSpPr>
          <p:cNvPr id="31" name="Group 30">
            <a:extLst>
              <a:ext uri="{FF2B5EF4-FFF2-40B4-BE49-F238E27FC236}">
                <a16:creationId xmlns:a16="http://schemas.microsoft.com/office/drawing/2014/main" id="{8BF6AC3E-7148-5BE0-5F4D-D22418425ADE}"/>
              </a:ext>
            </a:extLst>
          </p:cNvPr>
          <p:cNvGrpSpPr/>
          <p:nvPr/>
        </p:nvGrpSpPr>
        <p:grpSpPr>
          <a:xfrm>
            <a:off x="487324" y="5694290"/>
            <a:ext cx="2738858" cy="551017"/>
            <a:chOff x="583280" y="2181817"/>
            <a:chExt cx="2738858" cy="574975"/>
          </a:xfrm>
        </p:grpSpPr>
        <p:sp>
          <p:nvSpPr>
            <p:cNvPr id="32" name="Rectangle 31">
              <a:extLst>
                <a:ext uri="{FF2B5EF4-FFF2-40B4-BE49-F238E27FC236}">
                  <a16:creationId xmlns:a16="http://schemas.microsoft.com/office/drawing/2014/main" id="{9E41DF67-196D-EC80-F0D2-27CBC40CBAF2}"/>
                </a:ext>
              </a:extLst>
            </p:cNvPr>
            <p:cNvSpPr/>
            <p:nvPr/>
          </p:nvSpPr>
          <p:spPr>
            <a:xfrm>
              <a:off x="583280" y="2184295"/>
              <a:ext cx="1349992" cy="572497"/>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Sept23 – Mar24</a:t>
              </a:r>
            </a:p>
          </p:txBody>
        </p:sp>
        <p:sp>
          <p:nvSpPr>
            <p:cNvPr id="33" name="Rectangle 32">
              <a:extLst>
                <a:ext uri="{FF2B5EF4-FFF2-40B4-BE49-F238E27FC236}">
                  <a16:creationId xmlns:a16="http://schemas.microsoft.com/office/drawing/2014/main" id="{7CA1EBB3-ABFE-7FB1-2C4A-4494342815E4}"/>
                </a:ext>
              </a:extLst>
            </p:cNvPr>
            <p:cNvSpPr/>
            <p:nvPr/>
          </p:nvSpPr>
          <p:spPr>
            <a:xfrm>
              <a:off x="1972146" y="2181817"/>
              <a:ext cx="1349992" cy="572496"/>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Apr24 – Aug24</a:t>
              </a:r>
            </a:p>
          </p:txBody>
        </p:sp>
      </p:grpSp>
      <p:sp>
        <p:nvSpPr>
          <p:cNvPr id="35" name="Rectangle 34">
            <a:extLst>
              <a:ext uri="{FF2B5EF4-FFF2-40B4-BE49-F238E27FC236}">
                <a16:creationId xmlns:a16="http://schemas.microsoft.com/office/drawing/2014/main" id="{28EFF3F7-2ACE-0413-577E-6B89EBD21CCE}"/>
              </a:ext>
            </a:extLst>
          </p:cNvPr>
          <p:cNvSpPr/>
          <p:nvPr/>
        </p:nvSpPr>
        <p:spPr>
          <a:xfrm>
            <a:off x="3274912" y="5696669"/>
            <a:ext cx="1349992" cy="54864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Sept24 – Mar25</a:t>
            </a:r>
          </a:p>
        </p:txBody>
      </p:sp>
      <p:sp>
        <p:nvSpPr>
          <p:cNvPr id="36" name="Rectangle 35">
            <a:extLst>
              <a:ext uri="{FF2B5EF4-FFF2-40B4-BE49-F238E27FC236}">
                <a16:creationId xmlns:a16="http://schemas.microsoft.com/office/drawing/2014/main" id="{89075DE6-8D3D-16E0-BD94-0590FBF1433F}"/>
              </a:ext>
            </a:extLst>
          </p:cNvPr>
          <p:cNvSpPr/>
          <p:nvPr/>
        </p:nvSpPr>
        <p:spPr>
          <a:xfrm>
            <a:off x="4663778" y="5694291"/>
            <a:ext cx="1349992" cy="54864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Apr25 – Aug25</a:t>
            </a:r>
          </a:p>
        </p:txBody>
      </p:sp>
      <p:sp>
        <p:nvSpPr>
          <p:cNvPr id="37" name="Rectangle 36">
            <a:extLst>
              <a:ext uri="{FF2B5EF4-FFF2-40B4-BE49-F238E27FC236}">
                <a16:creationId xmlns:a16="http://schemas.microsoft.com/office/drawing/2014/main" id="{B58398E5-FC9E-B2B6-786E-E8AC60B0B864}"/>
              </a:ext>
            </a:extLst>
          </p:cNvPr>
          <p:cNvSpPr/>
          <p:nvPr/>
        </p:nvSpPr>
        <p:spPr>
          <a:xfrm>
            <a:off x="6049417" y="5681257"/>
            <a:ext cx="1349992" cy="54864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Sept25 – Mar26</a:t>
            </a:r>
          </a:p>
        </p:txBody>
      </p:sp>
      <p:sp>
        <p:nvSpPr>
          <p:cNvPr id="38" name="Rectangle 37">
            <a:extLst>
              <a:ext uri="{FF2B5EF4-FFF2-40B4-BE49-F238E27FC236}">
                <a16:creationId xmlns:a16="http://schemas.microsoft.com/office/drawing/2014/main" id="{CA07DFD0-464C-E3E8-778E-752FD9A96A4C}"/>
              </a:ext>
            </a:extLst>
          </p:cNvPr>
          <p:cNvSpPr/>
          <p:nvPr/>
        </p:nvSpPr>
        <p:spPr>
          <a:xfrm>
            <a:off x="7437459" y="5682691"/>
            <a:ext cx="1349992" cy="54864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Apr26 – Aug26</a:t>
            </a:r>
          </a:p>
        </p:txBody>
      </p:sp>
      <p:sp>
        <p:nvSpPr>
          <p:cNvPr id="39" name="Rectangle 38">
            <a:extLst>
              <a:ext uri="{FF2B5EF4-FFF2-40B4-BE49-F238E27FC236}">
                <a16:creationId xmlns:a16="http://schemas.microsoft.com/office/drawing/2014/main" id="{6FC0DE94-A392-30BF-6F6D-237C24DF4E23}"/>
              </a:ext>
            </a:extLst>
          </p:cNvPr>
          <p:cNvSpPr/>
          <p:nvPr/>
        </p:nvSpPr>
        <p:spPr>
          <a:xfrm>
            <a:off x="8835026" y="5676458"/>
            <a:ext cx="1349992" cy="548640"/>
          </a:xfrm>
          <a:prstGeom prst="rect">
            <a:avLst/>
          </a:prstGeom>
          <a:solidFill>
            <a:srgbClr val="BEE1B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Sept26 – Mar27</a:t>
            </a:r>
          </a:p>
        </p:txBody>
      </p:sp>
      <p:sp>
        <p:nvSpPr>
          <p:cNvPr id="40" name="Rectangle 39">
            <a:extLst>
              <a:ext uri="{FF2B5EF4-FFF2-40B4-BE49-F238E27FC236}">
                <a16:creationId xmlns:a16="http://schemas.microsoft.com/office/drawing/2014/main" id="{2B7F7475-943C-4C82-872B-E61760723EB8}"/>
              </a:ext>
            </a:extLst>
          </p:cNvPr>
          <p:cNvSpPr/>
          <p:nvPr/>
        </p:nvSpPr>
        <p:spPr>
          <a:xfrm>
            <a:off x="10223892" y="5674080"/>
            <a:ext cx="1349992" cy="548640"/>
          </a:xfrm>
          <a:prstGeom prst="rect">
            <a:avLst/>
          </a:prstGeom>
          <a:solidFill>
            <a:srgbClr val="00B0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Apr27 – Aug27</a:t>
            </a:r>
          </a:p>
        </p:txBody>
      </p:sp>
      <p:grpSp>
        <p:nvGrpSpPr>
          <p:cNvPr id="44" name="Group 43">
            <a:extLst>
              <a:ext uri="{FF2B5EF4-FFF2-40B4-BE49-F238E27FC236}">
                <a16:creationId xmlns:a16="http://schemas.microsoft.com/office/drawing/2014/main" id="{FB8F3906-7D27-162F-622D-932BD722E2EE}"/>
              </a:ext>
            </a:extLst>
          </p:cNvPr>
          <p:cNvGrpSpPr/>
          <p:nvPr/>
        </p:nvGrpSpPr>
        <p:grpSpPr>
          <a:xfrm>
            <a:off x="416312" y="2465360"/>
            <a:ext cx="11129871" cy="1878563"/>
            <a:chOff x="705529" y="2474174"/>
            <a:chExt cx="11129871" cy="1878563"/>
          </a:xfrm>
        </p:grpSpPr>
        <p:sp>
          <p:nvSpPr>
            <p:cNvPr id="45" name="Rectangle 44">
              <a:extLst>
                <a:ext uri="{FF2B5EF4-FFF2-40B4-BE49-F238E27FC236}">
                  <a16:creationId xmlns:a16="http://schemas.microsoft.com/office/drawing/2014/main" id="{A747A661-792A-704A-CADC-9CF02BC0FFFA}"/>
                </a:ext>
              </a:extLst>
            </p:cNvPr>
            <p:cNvSpPr/>
            <p:nvPr/>
          </p:nvSpPr>
          <p:spPr>
            <a:xfrm>
              <a:off x="2162393" y="4035506"/>
              <a:ext cx="1349992" cy="302392"/>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17%</a:t>
              </a:r>
            </a:p>
          </p:txBody>
        </p:sp>
        <p:grpSp>
          <p:nvGrpSpPr>
            <p:cNvPr id="46" name="Group 45">
              <a:extLst>
                <a:ext uri="{FF2B5EF4-FFF2-40B4-BE49-F238E27FC236}">
                  <a16:creationId xmlns:a16="http://schemas.microsoft.com/office/drawing/2014/main" id="{F370ABF1-3871-9FDE-9D55-DB9FA6B18F50}"/>
                </a:ext>
              </a:extLst>
            </p:cNvPr>
            <p:cNvGrpSpPr/>
            <p:nvPr/>
          </p:nvGrpSpPr>
          <p:grpSpPr>
            <a:xfrm>
              <a:off x="776541" y="2475132"/>
              <a:ext cx="2737793" cy="1869736"/>
              <a:chOff x="609599" y="2209799"/>
              <a:chExt cx="2737793" cy="1951028"/>
            </a:xfrm>
          </p:grpSpPr>
          <p:sp>
            <p:nvSpPr>
              <p:cNvPr id="66" name="Rectangle 65">
                <a:extLst>
                  <a:ext uri="{FF2B5EF4-FFF2-40B4-BE49-F238E27FC236}">
                    <a16:creationId xmlns:a16="http://schemas.microsoft.com/office/drawing/2014/main" id="{0DE92287-643F-C0E6-D412-F4FD1772A1F2}"/>
                  </a:ext>
                </a:extLst>
              </p:cNvPr>
              <p:cNvSpPr/>
              <p:nvPr/>
            </p:nvSpPr>
            <p:spPr>
              <a:xfrm>
                <a:off x="609599" y="2209799"/>
                <a:ext cx="1349992" cy="195102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100%</a:t>
                </a:r>
              </a:p>
            </p:txBody>
          </p:sp>
          <p:sp>
            <p:nvSpPr>
              <p:cNvPr id="67" name="Rectangle 66">
                <a:extLst>
                  <a:ext uri="{FF2B5EF4-FFF2-40B4-BE49-F238E27FC236}">
                    <a16:creationId xmlns:a16="http://schemas.microsoft.com/office/drawing/2014/main" id="{DE080E2C-8C07-3462-DCB7-15B55B2165AE}"/>
                  </a:ext>
                </a:extLst>
              </p:cNvPr>
              <p:cNvSpPr/>
              <p:nvPr/>
            </p:nvSpPr>
            <p:spPr>
              <a:xfrm>
                <a:off x="1997400" y="2209799"/>
                <a:ext cx="1349992" cy="1577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83%</a:t>
                </a:r>
              </a:p>
            </p:txBody>
          </p:sp>
        </p:grpSp>
        <p:grpSp>
          <p:nvGrpSpPr>
            <p:cNvPr id="47" name="Group 46">
              <a:extLst>
                <a:ext uri="{FF2B5EF4-FFF2-40B4-BE49-F238E27FC236}">
                  <a16:creationId xmlns:a16="http://schemas.microsoft.com/office/drawing/2014/main" id="{F1FA5D0C-A53E-7824-176F-31DF85B1BB45}"/>
                </a:ext>
              </a:extLst>
            </p:cNvPr>
            <p:cNvGrpSpPr/>
            <p:nvPr/>
          </p:nvGrpSpPr>
          <p:grpSpPr>
            <a:xfrm>
              <a:off x="3547852" y="2474174"/>
              <a:ext cx="2730064" cy="1196516"/>
              <a:chOff x="647028" y="2186950"/>
              <a:chExt cx="2730064" cy="1248538"/>
            </a:xfrm>
            <a:solidFill>
              <a:schemeClr val="bg1">
                <a:lumMod val="65000"/>
              </a:schemeClr>
            </a:solidFill>
          </p:grpSpPr>
          <p:sp>
            <p:nvSpPr>
              <p:cNvPr id="63" name="Rectangle 62">
                <a:extLst>
                  <a:ext uri="{FF2B5EF4-FFF2-40B4-BE49-F238E27FC236}">
                    <a16:creationId xmlns:a16="http://schemas.microsoft.com/office/drawing/2014/main" id="{38880541-8FB8-7B67-2539-525F5AF1F376}"/>
                  </a:ext>
                </a:extLst>
              </p:cNvPr>
              <p:cNvSpPr/>
              <p:nvPr/>
            </p:nvSpPr>
            <p:spPr>
              <a:xfrm>
                <a:off x="647028" y="2186950"/>
                <a:ext cx="1349992" cy="1248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67%</a:t>
                </a:r>
              </a:p>
            </p:txBody>
          </p:sp>
          <p:sp>
            <p:nvSpPr>
              <p:cNvPr id="65" name="Rectangle 64">
                <a:extLst>
                  <a:ext uri="{FF2B5EF4-FFF2-40B4-BE49-F238E27FC236}">
                    <a16:creationId xmlns:a16="http://schemas.microsoft.com/office/drawing/2014/main" id="{7D2C7571-8DDB-3956-FA67-308139F28E8B}"/>
                  </a:ext>
                </a:extLst>
              </p:cNvPr>
              <p:cNvSpPr/>
              <p:nvPr/>
            </p:nvSpPr>
            <p:spPr>
              <a:xfrm>
                <a:off x="2024642" y="2200598"/>
                <a:ext cx="1352450" cy="9764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50%</a:t>
                </a:r>
              </a:p>
            </p:txBody>
          </p:sp>
        </p:grpSp>
        <p:grpSp>
          <p:nvGrpSpPr>
            <p:cNvPr id="48" name="Group 47">
              <a:extLst>
                <a:ext uri="{FF2B5EF4-FFF2-40B4-BE49-F238E27FC236}">
                  <a16:creationId xmlns:a16="http://schemas.microsoft.com/office/drawing/2014/main" id="{E4073126-60A7-B3C5-F5C2-F91D931AC565}"/>
                </a:ext>
              </a:extLst>
            </p:cNvPr>
            <p:cNvGrpSpPr/>
            <p:nvPr/>
          </p:nvGrpSpPr>
          <p:grpSpPr>
            <a:xfrm>
              <a:off x="6316546" y="2483373"/>
              <a:ext cx="2744423" cy="658914"/>
              <a:chOff x="585381" y="2167450"/>
              <a:chExt cx="2767620" cy="687563"/>
            </a:xfrm>
            <a:solidFill>
              <a:schemeClr val="bg1">
                <a:lumMod val="65000"/>
              </a:schemeClr>
            </a:solidFill>
          </p:grpSpPr>
          <p:sp>
            <p:nvSpPr>
              <p:cNvPr id="60" name="Rectangle 59">
                <a:extLst>
                  <a:ext uri="{FF2B5EF4-FFF2-40B4-BE49-F238E27FC236}">
                    <a16:creationId xmlns:a16="http://schemas.microsoft.com/office/drawing/2014/main" id="{809EB9F7-F941-C968-D4B3-8C1C38C3CBC5}"/>
                  </a:ext>
                </a:extLst>
              </p:cNvPr>
              <p:cNvSpPr/>
              <p:nvPr/>
            </p:nvSpPr>
            <p:spPr>
              <a:xfrm>
                <a:off x="585381" y="2167450"/>
                <a:ext cx="1364751" cy="68756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33%</a:t>
                </a:r>
              </a:p>
            </p:txBody>
          </p:sp>
          <p:sp>
            <p:nvSpPr>
              <p:cNvPr id="62" name="Rectangle 61">
                <a:extLst>
                  <a:ext uri="{FF2B5EF4-FFF2-40B4-BE49-F238E27FC236}">
                    <a16:creationId xmlns:a16="http://schemas.microsoft.com/office/drawing/2014/main" id="{5688FCD2-FC39-59C8-2C3E-146790325E8B}"/>
                  </a:ext>
                </a:extLst>
              </p:cNvPr>
              <p:cNvSpPr/>
              <p:nvPr/>
            </p:nvSpPr>
            <p:spPr>
              <a:xfrm>
                <a:off x="1988250" y="2182157"/>
                <a:ext cx="1364751" cy="3761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17%</a:t>
                </a:r>
              </a:p>
            </p:txBody>
          </p:sp>
        </p:grpSp>
        <p:grpSp>
          <p:nvGrpSpPr>
            <p:cNvPr id="49" name="Group 48">
              <a:extLst>
                <a:ext uri="{FF2B5EF4-FFF2-40B4-BE49-F238E27FC236}">
                  <a16:creationId xmlns:a16="http://schemas.microsoft.com/office/drawing/2014/main" id="{A528E17B-14AC-A498-9826-17B45073ABE4}"/>
                </a:ext>
              </a:extLst>
            </p:cNvPr>
            <p:cNvGrpSpPr/>
            <p:nvPr/>
          </p:nvGrpSpPr>
          <p:grpSpPr>
            <a:xfrm>
              <a:off x="3546297" y="3452617"/>
              <a:ext cx="2721591" cy="894092"/>
              <a:chOff x="609599" y="1715053"/>
              <a:chExt cx="2721591" cy="932966"/>
            </a:xfrm>
            <a:solidFill>
              <a:schemeClr val="tx2">
                <a:lumMod val="60000"/>
                <a:lumOff val="40000"/>
              </a:schemeClr>
            </a:solidFill>
          </p:grpSpPr>
          <p:sp>
            <p:nvSpPr>
              <p:cNvPr id="58" name="Rectangle 57">
                <a:extLst>
                  <a:ext uri="{FF2B5EF4-FFF2-40B4-BE49-F238E27FC236}">
                    <a16:creationId xmlns:a16="http://schemas.microsoft.com/office/drawing/2014/main" id="{DF38ECFC-7788-7A03-A0F4-601A64D4C612}"/>
                  </a:ext>
                </a:extLst>
              </p:cNvPr>
              <p:cNvSpPr/>
              <p:nvPr/>
            </p:nvSpPr>
            <p:spPr>
              <a:xfrm>
                <a:off x="609599" y="1974091"/>
                <a:ext cx="1349992" cy="673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33%</a:t>
                </a:r>
              </a:p>
            </p:txBody>
          </p:sp>
          <p:sp>
            <p:nvSpPr>
              <p:cNvPr id="59" name="Rectangle 58">
                <a:extLst>
                  <a:ext uri="{FF2B5EF4-FFF2-40B4-BE49-F238E27FC236}">
                    <a16:creationId xmlns:a16="http://schemas.microsoft.com/office/drawing/2014/main" id="{96D1FB60-F5B5-D068-EFD8-E2FC6DB70C00}"/>
                  </a:ext>
                </a:extLst>
              </p:cNvPr>
              <p:cNvSpPr/>
              <p:nvPr/>
            </p:nvSpPr>
            <p:spPr>
              <a:xfrm>
                <a:off x="1991554" y="1715053"/>
                <a:ext cx="1339636" cy="931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50%</a:t>
                </a:r>
              </a:p>
            </p:txBody>
          </p:sp>
        </p:grpSp>
        <p:grpSp>
          <p:nvGrpSpPr>
            <p:cNvPr id="50" name="Group 49">
              <a:extLst>
                <a:ext uri="{FF2B5EF4-FFF2-40B4-BE49-F238E27FC236}">
                  <a16:creationId xmlns:a16="http://schemas.microsoft.com/office/drawing/2014/main" id="{17BC015E-3DEA-A6D7-076C-B2B6B9AD1D4A}"/>
                </a:ext>
              </a:extLst>
            </p:cNvPr>
            <p:cNvGrpSpPr/>
            <p:nvPr/>
          </p:nvGrpSpPr>
          <p:grpSpPr>
            <a:xfrm>
              <a:off x="6308664" y="2891559"/>
              <a:ext cx="2743200" cy="1455151"/>
              <a:chOff x="607362" y="1059359"/>
              <a:chExt cx="2707732" cy="1518419"/>
            </a:xfrm>
            <a:solidFill>
              <a:schemeClr val="tx2">
                <a:lumMod val="60000"/>
                <a:lumOff val="40000"/>
              </a:schemeClr>
            </a:solidFill>
          </p:grpSpPr>
          <p:sp>
            <p:nvSpPr>
              <p:cNvPr id="56" name="Rectangle 55">
                <a:extLst>
                  <a:ext uri="{FF2B5EF4-FFF2-40B4-BE49-F238E27FC236}">
                    <a16:creationId xmlns:a16="http://schemas.microsoft.com/office/drawing/2014/main" id="{55EF9603-0731-5CFF-346D-92B8EF448574}"/>
                  </a:ext>
                </a:extLst>
              </p:cNvPr>
              <p:cNvSpPr/>
              <p:nvPr/>
            </p:nvSpPr>
            <p:spPr>
              <a:xfrm>
                <a:off x="607362" y="1352861"/>
                <a:ext cx="1349992" cy="12249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67%</a:t>
                </a:r>
              </a:p>
            </p:txBody>
          </p:sp>
          <p:sp>
            <p:nvSpPr>
              <p:cNvPr id="57" name="Rectangle 56">
                <a:extLst>
                  <a:ext uri="{FF2B5EF4-FFF2-40B4-BE49-F238E27FC236}">
                    <a16:creationId xmlns:a16="http://schemas.microsoft.com/office/drawing/2014/main" id="{C04E14D9-164A-BF3E-35CD-4CED7888D5BB}"/>
                  </a:ext>
                </a:extLst>
              </p:cNvPr>
              <p:cNvSpPr/>
              <p:nvPr/>
            </p:nvSpPr>
            <p:spPr>
              <a:xfrm>
                <a:off x="1997603" y="1059359"/>
                <a:ext cx="1317491" cy="1518419"/>
              </a:xfrm>
              <a:prstGeom prst="rect">
                <a:avLst/>
              </a:prstGeom>
              <a:solidFill>
                <a:srgbClr val="558E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83%</a:t>
                </a:r>
              </a:p>
            </p:txBody>
          </p:sp>
        </p:grpSp>
        <p:grpSp>
          <p:nvGrpSpPr>
            <p:cNvPr id="51" name="Group 50">
              <a:extLst>
                <a:ext uri="{FF2B5EF4-FFF2-40B4-BE49-F238E27FC236}">
                  <a16:creationId xmlns:a16="http://schemas.microsoft.com/office/drawing/2014/main" id="{3CF4D336-101C-CE89-DEB6-F94DB09EC461}"/>
                </a:ext>
              </a:extLst>
            </p:cNvPr>
            <p:cNvGrpSpPr/>
            <p:nvPr/>
          </p:nvGrpSpPr>
          <p:grpSpPr>
            <a:xfrm>
              <a:off x="9099599" y="2488002"/>
              <a:ext cx="2735801" cy="1864735"/>
              <a:chOff x="609599" y="631300"/>
              <a:chExt cx="2714251" cy="1959501"/>
            </a:xfrm>
            <a:solidFill>
              <a:schemeClr val="tx2">
                <a:lumMod val="60000"/>
                <a:lumOff val="40000"/>
              </a:schemeClr>
            </a:solidFill>
          </p:grpSpPr>
          <p:sp>
            <p:nvSpPr>
              <p:cNvPr id="54" name="Rectangle 53">
                <a:extLst>
                  <a:ext uri="{FF2B5EF4-FFF2-40B4-BE49-F238E27FC236}">
                    <a16:creationId xmlns:a16="http://schemas.microsoft.com/office/drawing/2014/main" id="{EE8F621A-DB2C-55BF-17CB-FB91E3522FC9}"/>
                  </a:ext>
                </a:extLst>
              </p:cNvPr>
              <p:cNvSpPr/>
              <p:nvPr/>
            </p:nvSpPr>
            <p:spPr>
              <a:xfrm>
                <a:off x="609599" y="631303"/>
                <a:ext cx="1342652" cy="19594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t>100%</a:t>
                </a:r>
              </a:p>
            </p:txBody>
          </p:sp>
          <p:sp>
            <p:nvSpPr>
              <p:cNvPr id="55" name="Rectangle 54">
                <a:extLst>
                  <a:ext uri="{FF2B5EF4-FFF2-40B4-BE49-F238E27FC236}">
                    <a16:creationId xmlns:a16="http://schemas.microsoft.com/office/drawing/2014/main" id="{70A2E5AF-24A2-5520-5C9E-8B4F2069AF5D}"/>
                  </a:ext>
                </a:extLst>
              </p:cNvPr>
              <p:cNvSpPr/>
              <p:nvPr/>
            </p:nvSpPr>
            <p:spPr>
              <a:xfrm>
                <a:off x="1981198" y="631300"/>
                <a:ext cx="1342652" cy="19594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2000" dirty="0">
                    <a:solidFill>
                      <a:schemeClr val="bg1"/>
                    </a:solidFill>
                  </a:rPr>
                  <a:t>100%</a:t>
                </a:r>
              </a:p>
            </p:txBody>
          </p:sp>
        </p:grpSp>
        <p:sp>
          <p:nvSpPr>
            <p:cNvPr id="52" name="Content Placeholder 5">
              <a:extLst>
                <a:ext uri="{FF2B5EF4-FFF2-40B4-BE49-F238E27FC236}">
                  <a16:creationId xmlns:a16="http://schemas.microsoft.com/office/drawing/2014/main" id="{B89F5CD2-692B-53AA-5C3E-E0C4296CB0F2}"/>
                </a:ext>
              </a:extLst>
            </p:cNvPr>
            <p:cNvSpPr txBox="1">
              <a:spLocks/>
            </p:cNvSpPr>
            <p:nvPr/>
          </p:nvSpPr>
          <p:spPr>
            <a:xfrm>
              <a:off x="9829620" y="3595563"/>
              <a:ext cx="1713249" cy="365125"/>
            </a:xfrm>
            <a:prstGeom prst="rect">
              <a:avLst/>
            </a:prstGeom>
          </p:spPr>
          <p:txBody>
            <a:bodyPr vert="horz" lIns="91440" tIns="45720" rIns="91440" bIns="45720" rtlCol="0">
              <a:noAutofit/>
              <a:scene3d>
                <a:camera prst="orthographicFront">
                  <a:rot lat="21299999" lon="0" rev="0"/>
                </a:camera>
                <a:lightRig rig="threePt" dir="t"/>
              </a:scene3d>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0">
                <a:spcBef>
                  <a:spcPts val="0"/>
                </a:spcBef>
                <a:buNone/>
              </a:pPr>
              <a:r>
                <a:rPr lang="en-US" sz="1800" b="1" dirty="0">
                  <a:solidFill>
                    <a:schemeClr val="bg1"/>
                  </a:solidFill>
                  <a:latin typeface="Arial Nova" panose="020B0504020202020204" pitchFamily="34" charset="0"/>
                  <a:cs typeface="Times New Roman" panose="02020603050405020304" pitchFamily="18" charset="0"/>
                </a:rPr>
                <a:t>New Methodology</a:t>
              </a:r>
            </a:p>
          </p:txBody>
        </p:sp>
        <p:sp>
          <p:nvSpPr>
            <p:cNvPr id="53" name="Content Placeholder 5">
              <a:extLst>
                <a:ext uri="{FF2B5EF4-FFF2-40B4-BE49-F238E27FC236}">
                  <a16:creationId xmlns:a16="http://schemas.microsoft.com/office/drawing/2014/main" id="{FA3D7D7D-8DCF-DE1C-0B14-A28EB07FB49E}"/>
                </a:ext>
              </a:extLst>
            </p:cNvPr>
            <p:cNvSpPr txBox="1">
              <a:spLocks/>
            </p:cNvSpPr>
            <p:nvPr/>
          </p:nvSpPr>
          <p:spPr>
            <a:xfrm>
              <a:off x="705529" y="2584426"/>
              <a:ext cx="1786526" cy="365125"/>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0">
                <a:spcBef>
                  <a:spcPts val="0"/>
                </a:spcBef>
                <a:buNone/>
              </a:pPr>
              <a:r>
                <a:rPr lang="en-US" sz="1800" b="1" dirty="0">
                  <a:solidFill>
                    <a:schemeClr val="bg1"/>
                  </a:solidFill>
                  <a:latin typeface="Arial Nova" panose="020B0504020202020204" pitchFamily="34" charset="0"/>
                  <a:cs typeface="Times New Roman" panose="02020603050405020304" pitchFamily="18" charset="0"/>
                </a:rPr>
                <a:t>Old Methodology</a:t>
              </a:r>
            </a:p>
          </p:txBody>
        </p:sp>
      </p:grpSp>
      <p:sp>
        <p:nvSpPr>
          <p:cNvPr id="3" name="Content Placeholder 5">
            <a:extLst>
              <a:ext uri="{FF2B5EF4-FFF2-40B4-BE49-F238E27FC236}">
                <a16:creationId xmlns:a16="http://schemas.microsoft.com/office/drawing/2014/main" id="{1FB3925A-8F8B-977B-B933-CE14F8DE8D26}"/>
              </a:ext>
            </a:extLst>
          </p:cNvPr>
          <p:cNvSpPr txBox="1">
            <a:spLocks/>
          </p:cNvSpPr>
          <p:nvPr/>
        </p:nvSpPr>
        <p:spPr>
          <a:xfrm>
            <a:off x="428287" y="5286509"/>
            <a:ext cx="11058586" cy="415501"/>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lumMod val="50000"/>
                    <a:lumOff val="50000"/>
                  </a:schemeClr>
                </a:solidFill>
                <a:latin typeface="Trebuchet MS" panose="020B0603020202020204" pitchFamily="34" charset="0"/>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lumMod val="50000"/>
                    <a:lumOff val="50000"/>
                  </a:schemeClr>
                </a:solidFill>
                <a:latin typeface="Trebuchet MS" panose="020B0603020202020204" pitchFamily="34" charset="0"/>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lumMod val="50000"/>
                    <a:lumOff val="50000"/>
                  </a:schemeClr>
                </a:solidFill>
                <a:latin typeface="Trebuchet MS" panose="020B0603020202020204" pitchFamily="34" charset="0"/>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Trebuchet MS" panose="020B0603020202020204" pitchFamily="34"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 lvl="1" indent="0">
              <a:spcBef>
                <a:spcPts val="0"/>
              </a:spcBef>
              <a:buNone/>
            </a:pPr>
            <a:r>
              <a:rPr lang="en-US" sz="1600" dirty="0">
                <a:solidFill>
                  <a:schemeClr val="tx1"/>
                </a:solidFill>
                <a:latin typeface="Arial Nova" panose="020B0504020202020204" pitchFamily="34" charset="0"/>
                <a:cs typeface="Times New Roman" panose="02020603050405020304" pitchFamily="18" charset="0"/>
              </a:rPr>
              <a:t>Acuity period – acuity lag increased by 1.5 months under new methodology</a:t>
            </a:r>
          </a:p>
        </p:txBody>
      </p:sp>
    </p:spTree>
    <p:extLst>
      <p:ext uri="{BB962C8B-B14F-4D97-AF65-F5344CB8AC3E}">
        <p14:creationId xmlns:p14="http://schemas.microsoft.com/office/powerpoint/2010/main" val="4022092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A747DF-4CE0-4973-9DC0-FE00D3E668F4}"/>
              </a:ext>
            </a:extLst>
          </p:cNvPr>
          <p:cNvSpPr>
            <a:spLocks noGrp="1"/>
          </p:cNvSpPr>
          <p:nvPr>
            <p:ph type="ctrTitle"/>
          </p:nvPr>
        </p:nvSpPr>
        <p:spPr>
          <a:xfrm>
            <a:off x="1835708" y="1857554"/>
            <a:ext cx="8520600" cy="1007327"/>
          </a:xfrm>
          <a:noFill/>
          <a:ln>
            <a:noFill/>
          </a:ln>
        </p:spPr>
        <p:txBody>
          <a:bodyPr spcFirstLastPara="1" vert="horz" wrap="square" lIns="0" tIns="9525" rIns="0" bIns="0" rtlCol="0" anchor="ctr" anchorCtr="0">
            <a:spAutoFit/>
          </a:bodyPr>
          <a:lstStyle/>
          <a:p>
            <a:pPr marL="9525">
              <a:spcBef>
                <a:spcPts val="75"/>
              </a:spcBef>
              <a:buSzPts val="2800"/>
            </a:pPr>
            <a:r>
              <a:rPr lang="en-US" sz="3200" b="1" u="sng" spc="-4" dirty="0">
                <a:solidFill>
                  <a:srgbClr val="008C5B"/>
                </a:solidFill>
                <a:latin typeface="Arial Nova"/>
                <a:ea typeface="+mn-ea"/>
              </a:rPr>
              <a:t>Indiana </a:t>
            </a:r>
            <a:r>
              <a:rPr lang="en-US" sz="3200" b="1" u="sng" spc="-4" dirty="0" err="1">
                <a:solidFill>
                  <a:srgbClr val="008C5B"/>
                </a:solidFill>
                <a:latin typeface="Arial Nova"/>
                <a:ea typeface="+mn-ea"/>
              </a:rPr>
              <a:t>PathWays</a:t>
            </a:r>
            <a:r>
              <a:rPr lang="en-US" sz="3200" b="1" u="sng" spc="-4" dirty="0">
                <a:solidFill>
                  <a:srgbClr val="008C5B"/>
                </a:solidFill>
                <a:latin typeface="Arial Nova"/>
                <a:ea typeface="+mn-ea"/>
              </a:rPr>
              <a:t> for Aging </a:t>
            </a:r>
            <a:br>
              <a:rPr lang="en-US" sz="3200" b="1" u="sng" spc="-4" dirty="0">
                <a:solidFill>
                  <a:srgbClr val="008C5B"/>
                </a:solidFill>
                <a:latin typeface="Arial Nova"/>
                <a:ea typeface="+mn-ea"/>
              </a:rPr>
            </a:br>
            <a:r>
              <a:rPr lang="en-US" sz="3200" b="1" u="sng" spc="-4" dirty="0">
                <a:solidFill>
                  <a:srgbClr val="008C5B"/>
                </a:solidFill>
                <a:latin typeface="Arial Nova"/>
                <a:ea typeface="+mn-ea"/>
              </a:rPr>
              <a:t>for Leading Age Members</a:t>
            </a:r>
          </a:p>
        </p:txBody>
      </p:sp>
      <p:sp>
        <p:nvSpPr>
          <p:cNvPr id="5" name="Subtitle 4">
            <a:extLst>
              <a:ext uri="{FF2B5EF4-FFF2-40B4-BE49-F238E27FC236}">
                <a16:creationId xmlns:a16="http://schemas.microsoft.com/office/drawing/2014/main" id="{74CC84E3-D2C1-6E9D-F875-EC96B4BE66A9}"/>
              </a:ext>
            </a:extLst>
          </p:cNvPr>
          <p:cNvSpPr>
            <a:spLocks noGrp="1"/>
          </p:cNvSpPr>
          <p:nvPr>
            <p:ph type="subTitle" idx="1"/>
          </p:nvPr>
        </p:nvSpPr>
        <p:spPr/>
        <p:txBody>
          <a:bodyPr/>
          <a:lstStyle/>
          <a:p>
            <a:r>
              <a:rPr lang="en-US" dirty="0">
                <a:solidFill>
                  <a:schemeClr val="tx1"/>
                </a:solidFill>
              </a:rPr>
              <a:t>September 15, 2023</a:t>
            </a:r>
          </a:p>
        </p:txBody>
      </p:sp>
    </p:spTree>
    <p:extLst>
      <p:ext uri="{BB962C8B-B14F-4D97-AF65-F5344CB8AC3E}">
        <p14:creationId xmlns:p14="http://schemas.microsoft.com/office/powerpoint/2010/main" val="3161949998"/>
      </p:ext>
    </p:extLst>
  </p:cSld>
  <p:clrMapOvr>
    <a:masterClrMapping/>
  </p:clrMapOvr>
</p:sld>
</file>

<file path=ppt/theme/theme1.xml><?xml version="1.0" encoding="utf-8"?>
<a:theme xmlns:a="http://schemas.openxmlformats.org/drawingml/2006/main" name="FSSA-Sty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MILLIMAN MASTER">
  <a:themeElements>
    <a:clrScheme name="Custom 4">
      <a:dk1>
        <a:srgbClr val="38414D"/>
      </a:dk1>
      <a:lt1>
        <a:srgbClr val="FFFFFF"/>
      </a:lt1>
      <a:dk2>
        <a:srgbClr val="0081E3"/>
      </a:dk2>
      <a:lt2>
        <a:srgbClr val="C6C9CA"/>
      </a:lt2>
      <a:accent1>
        <a:srgbClr val="74C061"/>
      </a:accent1>
      <a:accent2>
        <a:srgbClr val="00A662"/>
      </a:accent2>
      <a:accent3>
        <a:srgbClr val="50BEE1"/>
      </a:accent3>
      <a:accent4>
        <a:srgbClr val="FFA200"/>
      </a:accent4>
      <a:accent5>
        <a:srgbClr val="71797D"/>
      </a:accent5>
      <a:accent6>
        <a:srgbClr val="0A4977"/>
      </a:accent6>
      <a:hlink>
        <a:srgbClr val="0081E3"/>
      </a:hlink>
      <a:folHlink>
        <a:srgbClr val="50A2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noFill/>
        <a:ln w="19050">
          <a:solidFill>
            <a:schemeClr val="bg2"/>
          </a:solidFill>
        </a:ln>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nSpc>
            <a:spcPct val="90000"/>
          </a:lnSpc>
          <a:spcBef>
            <a:spcPts val="1200"/>
          </a:spcBef>
          <a:defRPr sz="2000" b="1"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Iconography  -  Read-Only" id="{C96268E2-4E7A-4EC9-B423-3E46C093FC8E}" vid="{C15717F0-6481-4C14-9E03-C438F17C1089}"/>
    </a:ext>
  </a:extLst>
</a:theme>
</file>

<file path=ppt/theme/theme3.xml><?xml version="1.0" encoding="utf-8"?>
<a:theme xmlns:a="http://schemas.openxmlformats.org/drawingml/2006/main" name="MILLIMAN MASTER">
  <a:themeElements>
    <a:clrScheme name="Custom 6">
      <a:dk1>
        <a:srgbClr val="0081E3"/>
      </a:dk1>
      <a:lt1>
        <a:srgbClr val="FFFFFF"/>
      </a:lt1>
      <a:dk2>
        <a:srgbClr val="39414D"/>
      </a:dk2>
      <a:lt2>
        <a:srgbClr val="C6C9CA"/>
      </a:lt2>
      <a:accent1>
        <a:srgbClr val="74C061"/>
      </a:accent1>
      <a:accent2>
        <a:srgbClr val="00A663"/>
      </a:accent2>
      <a:accent3>
        <a:srgbClr val="50BEE1"/>
      </a:accent3>
      <a:accent4>
        <a:srgbClr val="FFA200"/>
      </a:accent4>
      <a:accent5>
        <a:srgbClr val="71797D"/>
      </a:accent5>
      <a:accent6>
        <a:srgbClr val="006B3F"/>
      </a:accent6>
      <a:hlink>
        <a:srgbClr val="0081E3"/>
      </a:hlink>
      <a:folHlink>
        <a:srgbClr val="50A2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600"/>
          </a:spcBef>
          <a:defRPr sz="2000" dirty="0" smtClean="0">
            <a:solidFill>
              <a:schemeClr val="tx2"/>
            </a:solidFill>
          </a:defRPr>
        </a:defPPr>
      </a:lstStyle>
    </a:txDef>
  </a:objectDefaults>
  <a:extraClrSchemeLst/>
  <a:custClrLst>
    <a:custClr name="135|123|117">
      <a:srgbClr val="877B75"/>
    </a:custClr>
    <a:custClr name="135|135|135">
      <a:srgbClr val="878787"/>
    </a:custClr>
  </a:custClrLst>
  <a:extLst>
    <a:ext uri="{05A4C25C-085E-4340-85A3-A5531E510DB2}">
      <thm15:themeFamily xmlns:thm15="http://schemas.microsoft.com/office/thememl/2012/main" name="MMN_PPT_Standard_16x9_02" id="{CC007F82-0548-E741-B6A7-3EBA426C728E}" vid="{C6BEEF78-1061-FC46-B53C-7FFA4B67089A}"/>
    </a:ext>
  </a:ext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rgbClr val="38414D"/>
    </a:dk1>
    <a:lt1>
      <a:srgbClr val="FFFFFF"/>
    </a:lt1>
    <a:dk2>
      <a:srgbClr val="0081E3"/>
    </a:dk2>
    <a:lt2>
      <a:srgbClr val="C6C9CA"/>
    </a:lt2>
    <a:accent1>
      <a:srgbClr val="74C061"/>
    </a:accent1>
    <a:accent2>
      <a:srgbClr val="00A662"/>
    </a:accent2>
    <a:accent3>
      <a:srgbClr val="50BEE1"/>
    </a:accent3>
    <a:accent4>
      <a:srgbClr val="FFA200"/>
    </a:accent4>
    <a:accent5>
      <a:srgbClr val="71797D"/>
    </a:accent5>
    <a:accent6>
      <a:srgbClr val="0A4977"/>
    </a:accent6>
    <a:hlink>
      <a:srgbClr val="0081E3"/>
    </a:hlink>
    <a:folHlink>
      <a:srgbClr val="50A200"/>
    </a:folHlink>
  </a:clrScheme>
</a:themeOverride>
</file>

<file path=docProps/app.xml><?xml version="1.0" encoding="utf-8"?>
<Properties xmlns="http://schemas.openxmlformats.org/officeDocument/2006/extended-properties" xmlns:vt="http://schemas.openxmlformats.org/officeDocument/2006/docPropsVTypes">
  <Template/>
  <TotalTime>0</TotalTime>
  <Words>3200</Words>
  <Application>Microsoft Office PowerPoint</Application>
  <PresentationFormat>Widescreen</PresentationFormat>
  <Paragraphs>411</Paragraphs>
  <Slides>30</Slides>
  <Notes>24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30</vt:i4>
      </vt:variant>
    </vt:vector>
  </HeadingPairs>
  <TitlesOfParts>
    <vt:vector size="45" baseType="lpstr">
      <vt:lpstr>Arial</vt:lpstr>
      <vt:lpstr>Arial</vt:lpstr>
      <vt:lpstr>Arial Nova</vt:lpstr>
      <vt:lpstr>ArialMT</vt:lpstr>
      <vt:lpstr>Calibri</vt:lpstr>
      <vt:lpstr>Courier New</vt:lpstr>
      <vt:lpstr>Palatino Linotype</vt:lpstr>
      <vt:lpstr>Times New Roman</vt:lpstr>
      <vt:lpstr>Trebuchet MS</vt:lpstr>
      <vt:lpstr>Wingdings</vt:lpstr>
      <vt:lpstr>FSSA-Style1</vt:lpstr>
      <vt:lpstr>5_MILLIMAN MASTER</vt:lpstr>
      <vt:lpstr>MILLIMAN MASTER</vt:lpstr>
      <vt:lpstr>Simple Light</vt:lpstr>
      <vt:lpstr>1_Simple Light</vt:lpstr>
      <vt:lpstr>Nursing Facility Reimbursement Design Changes</vt:lpstr>
      <vt:lpstr>Why Reform Indiana’s LTSS System?</vt:lpstr>
      <vt:lpstr>Proposed Reimbursement Approach: Twin Programs for Fee for Service and Managed Care</vt:lpstr>
      <vt:lpstr>Nursing Facility Base Rate - Direct Care Floor Impact on three illustrative facilities</vt:lpstr>
      <vt:lpstr>Supplemental (UPL) Program – Payment Amount</vt:lpstr>
      <vt:lpstr>Supplemental (UPL) Program – Payment Type </vt:lpstr>
      <vt:lpstr>Proposed Quality Approach</vt:lpstr>
      <vt:lpstr>Transitional Plan for Base Rates Base Rates to be refreshed every six months</vt:lpstr>
      <vt:lpstr>Indiana PathWays for Aging  for Leading Age Members</vt:lpstr>
      <vt:lpstr>Topics Covered</vt:lpstr>
      <vt:lpstr>PowerPoint Presentation</vt:lpstr>
      <vt:lpstr>Where We Started &amp; Aiming for the Future</vt:lpstr>
      <vt:lpstr>Purpose of Pathways Codesign</vt:lpstr>
      <vt:lpstr>Stakeholder Engagement Overview</vt:lpstr>
      <vt:lpstr>PathWays Milestones</vt:lpstr>
      <vt:lpstr>PowerPoint Presentation</vt:lpstr>
      <vt:lpstr>Who Is Eligible for PathWays?</vt:lpstr>
      <vt:lpstr>PowerPoint Presentation</vt:lpstr>
      <vt:lpstr>PathWays Awarded Managed Care Entities (MCEs)</vt:lpstr>
      <vt:lpstr>Indiana-Focused PathWays Scope of Work Features</vt:lpstr>
      <vt:lpstr>PathWays Services </vt:lpstr>
      <vt:lpstr>PathWays LTSS Services</vt:lpstr>
      <vt:lpstr>Care Coordination &amp; Service Coordination Definition</vt:lpstr>
      <vt:lpstr>Other Vendors in the PathWays Ecosystem</vt:lpstr>
      <vt:lpstr>Other Vendors in the PathWays Ecosystem</vt:lpstr>
      <vt:lpstr>MCE Readiness</vt:lpstr>
      <vt:lpstr>What is Readiness Review</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2023-05-08T06:11:27Z</dcterms:created>
  <dcterms:modified xsi:type="dcterms:W3CDTF">2023-09-14T19:02:38Z</dcterms:modified>
</cp:coreProperties>
</file>